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67" r:id="rId3"/>
    <p:sldId id="256" r:id="rId4"/>
    <p:sldId id="259" r:id="rId5"/>
    <p:sldId id="258" r:id="rId6"/>
    <p:sldId id="257" r:id="rId7"/>
    <p:sldId id="266" r:id="rId8"/>
    <p:sldId id="261" r:id="rId9"/>
    <p:sldId id="262" r:id="rId10"/>
    <p:sldId id="268" r:id="rId11"/>
    <p:sldId id="263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9550" y="2967038"/>
            <a:ext cx="629602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1925"/>
            <a:ext cx="2057400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1925"/>
            <a:ext cx="6019800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9550" y="2967038"/>
            <a:ext cx="629602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5262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5262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19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52625"/>
            <a:ext cx="8229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373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245225"/>
            <a:ext cx="53975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1" smtClean="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27" name="Picture 7" descr="10351678"/>
          <p:cNvPicPr>
            <a:picLocks noChangeAspect="1" noChangeArrowheads="1"/>
          </p:cNvPicPr>
          <p:nvPr/>
        </p:nvPicPr>
        <p:blipFill>
          <a:blip r:embed="rId15">
            <a:lum bright="-24000" contrast="42000"/>
          </a:blip>
          <a:srcRect l="16222" t="116" r="7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wmf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5400" dirty="0" smtClean="0">
                <a:solidFill>
                  <a:schemeClr val="tx2"/>
                </a:solidFill>
                <a:latin typeface="Monotype Corsiva" pitchFamily="66" charset="0"/>
              </a:rPr>
              <a:t>Мудрым никто не родился, а </a:t>
            </a:r>
          </a:p>
          <a:p>
            <a:pPr>
              <a:buNone/>
            </a:pPr>
            <a:r>
              <a:rPr lang="ru-RU" sz="5400" dirty="0" smtClean="0">
                <a:solidFill>
                  <a:schemeClr val="tx2"/>
                </a:solidFill>
                <a:latin typeface="Monotype Corsiva" pitchFamily="66" charset="0"/>
              </a:rPr>
              <a:t>научился.</a:t>
            </a:r>
            <a:endParaRPr lang="ru-RU" sz="5400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31746" name="Picture 2" descr="C:\Users\Админ\AppData\Local\Microsoft\Windows\Temporary Internet Files\Content.IE5\LBQGETXO\MC900183088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786446" y="3929066"/>
            <a:ext cx="3105519" cy="2667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Оцените себя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4800" b="1" dirty="0" smtClean="0">
                <a:solidFill>
                  <a:srgbClr val="00B050"/>
                </a:solidFill>
              </a:rPr>
              <a:t>Было легко</a:t>
            </a:r>
          </a:p>
          <a:p>
            <a:pPr lvl="0"/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</a:rPr>
              <a:t>Было трудно, но я справился</a:t>
            </a:r>
          </a:p>
          <a:p>
            <a:r>
              <a:rPr lang="ru-RU" sz="4800" b="1" dirty="0" smtClean="0">
                <a:solidFill>
                  <a:srgbClr val="FF0000"/>
                </a:solidFill>
              </a:rPr>
              <a:t>Было трудно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4213" y="1484313"/>
            <a:ext cx="7343775" cy="4608512"/>
            <a:chOff x="295" y="1026"/>
            <a:chExt cx="4626" cy="2903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95" y="2976"/>
              <a:ext cx="1542" cy="953"/>
              <a:chOff x="295" y="2976"/>
              <a:chExt cx="1542" cy="953"/>
            </a:xfrm>
          </p:grpSpPr>
          <p:sp>
            <p:nvSpPr>
              <p:cNvPr id="8202" name="Line 6"/>
              <p:cNvSpPr>
                <a:spLocks noChangeShapeType="1"/>
              </p:cNvSpPr>
              <p:nvPr/>
            </p:nvSpPr>
            <p:spPr bwMode="auto">
              <a:xfrm flipV="1">
                <a:off x="295" y="2976"/>
                <a:ext cx="0" cy="953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3" name="Line 7"/>
              <p:cNvSpPr>
                <a:spLocks noChangeShapeType="1"/>
              </p:cNvSpPr>
              <p:nvPr/>
            </p:nvSpPr>
            <p:spPr bwMode="auto">
              <a:xfrm>
                <a:off x="295" y="2976"/>
                <a:ext cx="1542" cy="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837" y="2024"/>
              <a:ext cx="1542" cy="953"/>
              <a:chOff x="295" y="2976"/>
              <a:chExt cx="1542" cy="953"/>
            </a:xfrm>
          </p:grpSpPr>
          <p:sp>
            <p:nvSpPr>
              <p:cNvPr id="8200" name="Line 9"/>
              <p:cNvSpPr>
                <a:spLocks noChangeShapeType="1"/>
              </p:cNvSpPr>
              <p:nvPr/>
            </p:nvSpPr>
            <p:spPr bwMode="auto">
              <a:xfrm flipV="1">
                <a:off x="295" y="2976"/>
                <a:ext cx="0" cy="953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1" name="Line 10"/>
              <p:cNvSpPr>
                <a:spLocks noChangeShapeType="1"/>
              </p:cNvSpPr>
              <p:nvPr/>
            </p:nvSpPr>
            <p:spPr bwMode="auto">
              <a:xfrm>
                <a:off x="295" y="2976"/>
                <a:ext cx="1542" cy="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3379" y="1026"/>
              <a:ext cx="1542" cy="953"/>
              <a:chOff x="295" y="2976"/>
              <a:chExt cx="1542" cy="953"/>
            </a:xfrm>
          </p:grpSpPr>
          <p:sp>
            <p:nvSpPr>
              <p:cNvPr id="8198" name="Line 12"/>
              <p:cNvSpPr>
                <a:spLocks noChangeShapeType="1"/>
              </p:cNvSpPr>
              <p:nvPr/>
            </p:nvSpPr>
            <p:spPr bwMode="auto">
              <a:xfrm flipV="1">
                <a:off x="295" y="2976"/>
                <a:ext cx="0" cy="953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13"/>
              <p:cNvSpPr>
                <a:spLocks noChangeShapeType="1"/>
              </p:cNvSpPr>
              <p:nvPr/>
            </p:nvSpPr>
            <p:spPr bwMode="auto">
              <a:xfrm>
                <a:off x="295" y="2976"/>
                <a:ext cx="1542" cy="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latin typeface="Monotype Corsiva" pitchFamily="66" charset="0"/>
              </a:rPr>
              <a:t>Минута каллиграфии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800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Сс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800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Сс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 </a:t>
            </a:r>
            <a:r>
              <a:rPr lang="ru-RU" sz="4800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Сс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 </a:t>
            </a:r>
            <a:r>
              <a:rPr lang="ru-RU" sz="4800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ссс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  СС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>
              <a:latin typeface="Monotype Corsiva" pitchFamily="66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0" y="2571744"/>
            <a:ext cx="9144000" cy="7143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0" y="4286256"/>
            <a:ext cx="9144000" cy="7143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0" y="3357562"/>
            <a:ext cx="9144000" cy="7143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8675" name="Picture 3" descr="C:\Users\Админ\AppData\Local\Microsoft\Windows\Temporary Internet Files\Content.IE5\LBQGETXO\MC900345077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71810"/>
            <a:ext cx="1789481" cy="1137514"/>
          </a:xfrm>
          <a:prstGeom prst="rect">
            <a:avLst/>
          </a:prstGeom>
          <a:noFill/>
        </p:spPr>
      </p:pic>
      <p:pic>
        <p:nvPicPr>
          <p:cNvPr id="28676" name="Picture 4" descr="C:\Users\Админ\AppData\Local\Microsoft\Windows\Temporary Internet Files\Content.IE5\X3A9VIVV\MC900441392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14818"/>
            <a:ext cx="1806575" cy="1774825"/>
          </a:xfrm>
          <a:prstGeom prst="rect">
            <a:avLst/>
          </a:prstGeom>
          <a:noFill/>
        </p:spPr>
      </p:pic>
      <p:pic>
        <p:nvPicPr>
          <p:cNvPr id="28679" name="Picture 7" descr="C:\Users\Админ\AppData\Local\Microsoft\Windows\Temporary Internet Files\Content.IE5\X3A9VIVV\MC900354883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143768" y="4357694"/>
            <a:ext cx="1368992" cy="1775765"/>
          </a:xfrm>
          <a:prstGeom prst="rect">
            <a:avLst/>
          </a:prstGeom>
          <a:noFill/>
        </p:spPr>
      </p:pic>
      <p:pic>
        <p:nvPicPr>
          <p:cNvPr id="28680" name="Picture 8" descr="C:\Users\Админ\AppData\Local\Microsoft\Windows\Temporary Internet Files\Content.IE5\P818VX2W\MP900448668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2500306"/>
            <a:ext cx="1619261" cy="1214446"/>
          </a:xfrm>
          <a:prstGeom prst="rect">
            <a:avLst/>
          </a:prstGeom>
          <a:noFill/>
        </p:spPr>
      </p:pic>
      <p:pic>
        <p:nvPicPr>
          <p:cNvPr id="28681" name="Picture 9" descr="C:\Users\Админ\AppData\Local\Microsoft\Windows\Temporary Internet Files\Content.IE5\F60NOTOR\MC900109229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784048">
            <a:off x="5535387" y="1608263"/>
            <a:ext cx="1056906" cy="1273917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2143108" y="2786058"/>
            <a:ext cx="107157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2" name="Picture 2" descr="C:\Users\Админ\AppData\Local\Microsoft\Windows\Temporary Internet Files\Content.IE5\P818VX2W\MC900426392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2857496"/>
            <a:ext cx="3714776" cy="22734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7" name="Picture 5" descr="C:\Users\Админ\AppData\Local\Microsoft\Windows\Temporary Internet Files\Content.IE5\P818VX2W\MC900438169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48" y="5038725"/>
            <a:ext cx="1647825" cy="1819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latin typeface="Monotype Corsiva" pitchFamily="66" charset="0"/>
              </a:rPr>
              <a:t>Проверьте  друг друга!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800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Сс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800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Сс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 </a:t>
            </a:r>
            <a:r>
              <a:rPr lang="ru-RU" sz="4800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Сс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 </a:t>
            </a:r>
            <a:r>
              <a:rPr lang="ru-RU" sz="4800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ссс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  СС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4800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</a:t>
            </a:r>
            <a:r>
              <a:rPr lang="ru-RU" sz="4800" b="1" dirty="0" err="1" smtClean="0">
                <a:solidFill>
                  <a:srgbClr val="FF0000"/>
                </a:solidFill>
                <a:latin typeface="Monotype Corsiva" pitchFamily="66" charset="0"/>
              </a:rPr>
              <a:t>о</a:t>
            </a:r>
            <a:r>
              <a:rPr lang="ru-RU" sz="4800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ро′ка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4800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л</a:t>
            </a:r>
            <a:r>
              <a:rPr lang="ru-RU" sz="4800" b="1" dirty="0" err="1" smtClean="0">
                <a:solidFill>
                  <a:srgbClr val="FF0000"/>
                </a:solidFill>
                <a:latin typeface="Monotype Corsiva" pitchFamily="66" charset="0"/>
              </a:rPr>
              <a:t>и</a:t>
            </a:r>
            <a:r>
              <a:rPr lang="ru-RU" sz="4800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си′ца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4800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</a:t>
            </a:r>
            <a:r>
              <a:rPr lang="ru-RU" sz="4800" b="1" dirty="0" err="1" smtClean="0">
                <a:solidFill>
                  <a:srgbClr val="FF0000"/>
                </a:solidFill>
                <a:latin typeface="Monotype Corsiva" pitchFamily="66" charset="0"/>
              </a:rPr>
              <a:t>о</a:t>
            </a:r>
            <a:r>
              <a:rPr lang="ru-RU" sz="4800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ба′ка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, </a:t>
            </a:r>
          </a:p>
          <a:p>
            <a:pPr>
              <a:buNone/>
            </a:pPr>
            <a:r>
              <a:rPr lang="ru-RU" sz="4800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Р</a:t>
            </a:r>
            <a:r>
              <a:rPr lang="ru-RU" sz="4800" b="1" dirty="0" err="1" smtClean="0">
                <a:solidFill>
                  <a:srgbClr val="FF0000"/>
                </a:solidFill>
                <a:latin typeface="Monotype Corsiva" pitchFamily="66" charset="0"/>
              </a:rPr>
              <a:t>о</a:t>
            </a:r>
            <a:r>
              <a:rPr lang="ru-RU" sz="4800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сси′я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4800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</a:t>
            </a:r>
            <a:r>
              <a:rPr lang="ru-RU" sz="4800" b="1" dirty="0" err="1" smtClean="0">
                <a:solidFill>
                  <a:srgbClr val="FF0000"/>
                </a:solidFill>
                <a:latin typeface="Monotype Corsiva" pitchFamily="66" charset="0"/>
              </a:rPr>
              <a:t>и</a:t>
            </a:r>
            <a:r>
              <a:rPr lang="ru-RU" sz="4800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ни′ца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, с</a:t>
            </a: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а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</a:t>
            </a: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о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ги′, </a:t>
            </a:r>
            <a:r>
              <a:rPr lang="ru-RU" sz="4800" b="1" dirty="0" err="1" smtClean="0">
                <a:solidFill>
                  <a:srgbClr val="FF0000"/>
                </a:solidFill>
                <a:latin typeface="Monotype Corsiva" pitchFamily="66" charset="0"/>
              </a:rPr>
              <a:t>я</a:t>
            </a:r>
            <a:r>
              <a:rPr lang="ru-RU" sz="4800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зы'к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.</a:t>
            </a: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>
              <a:latin typeface="Monotype Corsiva" pitchFamily="66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0" y="2571744"/>
            <a:ext cx="9144000" cy="7143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0" y="4286256"/>
            <a:ext cx="9144000" cy="7143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0" y="3357562"/>
            <a:ext cx="9144000" cy="7143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214414" y="4357694"/>
            <a:ext cx="35719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85728"/>
            <a:ext cx="7072330" cy="714380"/>
          </a:xfrm>
        </p:spPr>
        <p:txBody>
          <a:bodyPr/>
          <a:lstStyle/>
          <a:p>
            <a:pPr algn="ctr"/>
            <a:r>
              <a:rPr lang="ru-RU" dirty="0" smtClean="0"/>
              <a:t>Почему поругались </a:t>
            </a:r>
            <a:br>
              <a:rPr lang="ru-RU" dirty="0" smtClean="0"/>
            </a:br>
            <a:r>
              <a:rPr lang="ru-RU" dirty="0" smtClean="0"/>
              <a:t>пёс и кот.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4484701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Кот сказал псу: «Какой же ты толковый пёс!» 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Пёс стал спорить: </a:t>
            </a:r>
            <a:r>
              <a:rPr lang="ru-RU" sz="2800" b="1" dirty="0" smtClean="0">
                <a:solidFill>
                  <a:schemeClr val="tx2"/>
                </a:solidFill>
              </a:rPr>
              <a:t>«Нет, я не толковый, я </a:t>
            </a:r>
          </a:p>
          <a:p>
            <a:pPr algn="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умный!» 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Кот говорит: «Как ты, пёс, любезно разговариваешь!» 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А пёс знай себе не соглашается: </a:t>
            </a:r>
            <a:r>
              <a:rPr lang="ru-RU" sz="2800" b="1" dirty="0" smtClean="0">
                <a:solidFill>
                  <a:schemeClr val="tx2"/>
                </a:solidFill>
              </a:rPr>
              <a:t>«Я разговариваю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не любезно, а вежливо!» 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И началась у них ссора. </a:t>
            </a:r>
          </a:p>
          <a:p>
            <a:pPr algn="r"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Летела мимо сорока, сказала: </a:t>
            </a:r>
            <a:r>
              <a:rPr lang="ru-RU" sz="2800" b="1" dirty="0" smtClean="0">
                <a:solidFill>
                  <a:schemeClr val="tx2"/>
                </a:solidFill>
              </a:rPr>
              <a:t>«Глупый пёс и кот, вам не из-за чего ругаться, потому что…»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Picture 6" descr="C:\Users\Админ\AppData\Local\Microsoft\Windows\Temporary Internet Files\Content.IE5\F60NOTOR\MC900438127[1].wmf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643570" y="3714752"/>
            <a:ext cx="2538082" cy="109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C:\Users\Админ\AppData\Local\Microsoft\Windows\Temporary Internet Files\Content.IE5\F60NOTOR\MC900441415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214950"/>
            <a:ext cx="1834264" cy="1370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Слова, близкие по значению.</a:t>
            </a:r>
            <a:br>
              <a:rPr lang="ru-RU" dirty="0" smtClean="0"/>
            </a:br>
            <a:r>
              <a:rPr lang="ru-RU" dirty="0" smtClean="0"/>
              <a:t>СИНОНИМЫ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3116"/>
            <a:ext cx="8229600" cy="4032250"/>
          </a:xfrm>
        </p:spPr>
        <p:txBody>
          <a:bodyPr/>
          <a:lstStyle/>
          <a:p>
            <a:pPr algn="ctr">
              <a:buNone/>
            </a:pPr>
            <a:r>
              <a:rPr lang="ru-RU" sz="6600" dirty="0" smtClean="0">
                <a:solidFill>
                  <a:schemeClr val="tx2"/>
                </a:solidFill>
                <a:latin typeface="Monotype Corsiva" pitchFamily="66" charset="0"/>
              </a:rPr>
              <a:t>Умный – т</a:t>
            </a:r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о</a:t>
            </a:r>
            <a:r>
              <a:rPr lang="ru-RU" sz="6600" dirty="0" smtClean="0">
                <a:solidFill>
                  <a:schemeClr val="tx2"/>
                </a:solidFill>
                <a:latin typeface="Monotype Corsiva" pitchFamily="66" charset="0"/>
              </a:rPr>
              <a:t>лковый,</a:t>
            </a:r>
          </a:p>
          <a:p>
            <a:pPr algn="ctr">
              <a:buNone/>
            </a:pPr>
            <a:r>
              <a:rPr lang="ru-RU" sz="6600" dirty="0" smtClean="0">
                <a:solidFill>
                  <a:schemeClr val="tx2"/>
                </a:solidFill>
                <a:latin typeface="Monotype Corsiva" pitchFamily="66" charset="0"/>
              </a:rPr>
              <a:t>любезн</a:t>
            </a:r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о</a:t>
            </a:r>
            <a:r>
              <a:rPr lang="ru-RU" sz="6600" dirty="0" smtClean="0">
                <a:solidFill>
                  <a:schemeClr val="tx2"/>
                </a:solidFill>
                <a:latin typeface="Monotype Corsiva" pitchFamily="66" charset="0"/>
              </a:rPr>
              <a:t> - вежл</a:t>
            </a:r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и</a:t>
            </a:r>
            <a:r>
              <a:rPr lang="ru-RU" sz="6600" dirty="0" smtClean="0">
                <a:solidFill>
                  <a:schemeClr val="tx2"/>
                </a:solidFill>
                <a:latin typeface="Monotype Corsiva" pitchFamily="66" charset="0"/>
              </a:rPr>
              <a:t>в</a:t>
            </a:r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о</a:t>
            </a:r>
            <a:endParaRPr lang="ru-RU" sz="6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2928934"/>
            <a:ext cx="91440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4143380"/>
            <a:ext cx="91440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57290" y="2143116"/>
            <a:ext cx="6572296" cy="2786082"/>
          </a:xfrm>
        </p:spPr>
        <p:txBody>
          <a:bodyPr/>
          <a:lstStyle/>
          <a:p>
            <a:pPr algn="ctr"/>
            <a:r>
              <a:rPr lang="ru-RU" dirty="0" smtClean="0"/>
              <a:t>Тема урока: </a:t>
            </a:r>
            <a:br>
              <a:rPr lang="ru-RU" dirty="0" smtClean="0"/>
            </a:br>
            <a:r>
              <a:rPr lang="ru-RU" dirty="0" smtClean="0"/>
              <a:t>С</a:t>
            </a:r>
            <a:r>
              <a:rPr lang="ru-RU" i="1" dirty="0" smtClean="0"/>
              <a:t>лова, близкие по значению (Синонимы ) 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 smtClean="0"/>
              <a:t>Работа по учебнику с.</a:t>
            </a:r>
            <a:r>
              <a:rPr lang="en-US" dirty="0" smtClean="0"/>
              <a:t>31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Упр.</a:t>
            </a:r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428596" y="3143248"/>
            <a:ext cx="4038600" cy="2746390"/>
          </a:xfrm>
        </p:spPr>
        <p:txBody>
          <a:bodyPr/>
          <a:lstStyle/>
          <a:p>
            <a:endParaRPr lang="ru-RU" dirty="0" smtClean="0"/>
          </a:p>
          <a:p>
            <a:r>
              <a:rPr lang="ru-RU" b="1" i="1" dirty="0" smtClean="0">
                <a:solidFill>
                  <a:schemeClr val="tx1">
                    <a:lumMod val="75000"/>
                  </a:schemeClr>
                </a:solidFill>
              </a:rPr>
              <a:t>крошка</a:t>
            </a:r>
          </a:p>
          <a:p>
            <a:r>
              <a:rPr lang="ru-RU" b="1" i="1" dirty="0" smtClean="0">
                <a:solidFill>
                  <a:schemeClr val="tx1">
                    <a:lumMod val="75000"/>
                  </a:schemeClr>
                </a:solidFill>
              </a:rPr>
              <a:t>малютка</a:t>
            </a:r>
          </a:p>
          <a:p>
            <a:r>
              <a:rPr lang="ru-RU" b="1" i="1" dirty="0" smtClean="0">
                <a:solidFill>
                  <a:schemeClr val="tx1">
                    <a:lumMod val="75000"/>
                  </a:schemeClr>
                </a:solidFill>
              </a:rPr>
              <a:t>малышка</a:t>
            </a:r>
          </a:p>
          <a:p>
            <a:pPr>
              <a:buNone/>
            </a:pPr>
            <a:endParaRPr lang="ru-RU" b="1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929190" y="3143248"/>
            <a:ext cx="4038600" cy="2786082"/>
          </a:xfrm>
        </p:spPr>
        <p:txBody>
          <a:bodyPr/>
          <a:lstStyle/>
          <a:p>
            <a:endParaRPr lang="ru-RU" dirty="0" smtClean="0"/>
          </a:p>
          <a:p>
            <a:r>
              <a:rPr lang="ru-RU" b="1" i="1" dirty="0" smtClean="0">
                <a:solidFill>
                  <a:srgbClr val="0070C0"/>
                </a:solidFill>
              </a:rPr>
              <a:t>смелый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отважный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храбрый</a:t>
            </a:r>
          </a:p>
          <a:p>
            <a:pPr>
              <a:buNone/>
            </a:pP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11" name="Содержимое 8" descr="DSC00188.JPG"/>
          <p:cNvPicPr>
            <a:picLocks noChangeAspect="1"/>
          </p:cNvPicPr>
          <p:nvPr/>
        </p:nvPicPr>
        <p:blipFill>
          <a:blip r:embed="rId2" cstate="print"/>
          <a:srcRect t="12091" b="12341"/>
          <a:stretch>
            <a:fillRect/>
          </a:stretch>
        </p:blipFill>
        <p:spPr bwMode="auto">
          <a:xfrm>
            <a:off x="7072330" y="1428736"/>
            <a:ext cx="1823098" cy="217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Содержимое 11" descr="DSC00186.JPG"/>
          <p:cNvPicPr>
            <a:picLocks noChangeAspect="1"/>
          </p:cNvPicPr>
          <p:nvPr/>
        </p:nvPicPr>
        <p:blipFill>
          <a:blip r:embed="rId3" cstate="print"/>
          <a:srcRect t="10000"/>
          <a:stretch>
            <a:fillRect/>
          </a:stretch>
        </p:blipFill>
        <p:spPr bwMode="auto">
          <a:xfrm>
            <a:off x="2357422" y="1428736"/>
            <a:ext cx="1928826" cy="2072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вальная выноска 14"/>
          <p:cNvSpPr/>
          <p:nvPr/>
        </p:nvSpPr>
        <p:spPr>
          <a:xfrm>
            <a:off x="142844" y="1500174"/>
            <a:ext cx="2357454" cy="1857388"/>
          </a:xfrm>
          <a:prstGeom prst="wedgeEllipseCallout">
            <a:avLst>
              <a:gd name="adj1" fmla="val 79630"/>
              <a:gd name="adj2" fmla="val -12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Как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 называют маленького </a:t>
            </a:r>
            <a:r>
              <a:rPr lang="ru-RU" b="1" dirty="0" err="1" smtClean="0">
                <a:solidFill>
                  <a:schemeClr val="tx2"/>
                </a:solidFill>
              </a:rPr>
              <a:t>ребёна</a:t>
            </a:r>
            <a:r>
              <a:rPr lang="ru-RU" b="1" dirty="0" smtClean="0">
                <a:solidFill>
                  <a:schemeClr val="tx2"/>
                </a:solidFill>
              </a:rPr>
              <a:t>?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4214810" y="1071546"/>
            <a:ext cx="3000396" cy="2428892"/>
          </a:xfrm>
          <a:prstGeom prst="wedgeEllipseCallout">
            <a:avLst>
              <a:gd name="adj1" fmla="val 66044"/>
              <a:gd name="adj2" fmla="val 70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Какой мальчик на второй картинке?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«Кто больше?»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2" y="2357430"/>
          <a:ext cx="8786875" cy="171451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57375"/>
                <a:gridCol w="1757375"/>
                <a:gridCol w="1757375"/>
                <a:gridCol w="1757375"/>
                <a:gridCol w="1757375"/>
              </a:tblGrid>
              <a:tr h="47624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большой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маленький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хороший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плохой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пасмурный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81011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491496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Содержимое 5"/>
          <p:cNvGraphicFramePr>
            <a:graphicFrameLocks/>
          </p:cNvGraphicFramePr>
          <p:nvPr/>
        </p:nvGraphicFramePr>
        <p:xfrm>
          <a:off x="214282" y="2285992"/>
          <a:ext cx="8786875" cy="178595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57375"/>
                <a:gridCol w="1757375"/>
                <a:gridCol w="1757375"/>
                <a:gridCol w="1757375"/>
                <a:gridCol w="1757375"/>
              </a:tblGrid>
              <a:tr h="51497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большой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маленький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хороший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плохой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пасмурный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4119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огромный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крошечный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прекрасный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дурной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хмурый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46348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гигантский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миниатюрный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отличный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гадкий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облачный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9550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крупный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малюсенький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славный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нехороший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ненастный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4" descr="C:\Users\Админ\AppData\Local\Microsoft\Windows\Temporary Internet Files\Content.IE5\U0UWFM0O\MC90034334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143636" y="4143380"/>
            <a:ext cx="2562244" cy="2527178"/>
          </a:xfrm>
          <a:prstGeom prst="rect">
            <a:avLst/>
          </a:prstGeom>
          <a:noFill/>
        </p:spPr>
      </p:pic>
      <p:pic>
        <p:nvPicPr>
          <p:cNvPr id="9" name="Picture 4" descr="C:\Users\Админ\AppData\Local\Microsoft\Windows\Temporary Internet Files\Content.IE5\U0UWFM0O\MC90034334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143380"/>
            <a:ext cx="2857520" cy="2527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«Кто правильно?»</a:t>
            </a:r>
            <a:endParaRPr lang="ru-RU" dirty="0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544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6238"/>
                <a:gridCol w="4043362"/>
              </a:tblGrid>
              <a:tr h="690557">
                <a:tc>
                  <a:txBody>
                    <a:bodyPr/>
                    <a:lstStyle/>
                    <a:p>
                      <a:r>
                        <a:rPr lang="ru-RU" dirty="0" smtClean="0"/>
                        <a:t>приятель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враг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противник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ключ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солдат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врач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родник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воин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доктор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друг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красный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алый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4" descr="C:\Users\Админ\AppData\Local\Microsoft\Windows\Temporary Internet Files\Content.IE5\U0UWFM0O\MC90034334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143636" y="4143380"/>
            <a:ext cx="2562244" cy="2527178"/>
          </a:xfrm>
          <a:prstGeom prst="rect">
            <a:avLst/>
          </a:prstGeom>
          <a:noFill/>
        </p:spPr>
      </p:pic>
      <p:pic>
        <p:nvPicPr>
          <p:cNvPr id="9" name="Picture 4" descr="C:\Users\Админ\AppData\Local\Microsoft\Windows\Temporary Internet Files\Content.IE5\U0UWFM0O\MC90034334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143380"/>
            <a:ext cx="2857520" cy="2527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с слайдом-разделителем 'Оранжевая абстракция'">
  <a:themeElements>
    <a:clrScheme name="Шаблон оформления с слайдом-разделителем 'Оранжевая абстракция' 13">
      <a:dk1>
        <a:srgbClr val="E9770A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C7650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оформления с слайдом-разделителем 'Оранжевая абстракция'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с слайдом-разделителем 'Оранжевая абстракция'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слайдом-разделителем 'Оранжевая абстракция' 13">
        <a:dk1>
          <a:srgbClr val="E9770A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C7650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Мои ученики</Template>
  <TotalTime>136</TotalTime>
  <Words>216</Words>
  <PresentationFormat>Экран (4:3)</PresentationFormat>
  <Paragraphs>78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Шаблон оформления с слайдом-разделителем 'Оранжевая абстракция'</vt:lpstr>
      <vt:lpstr>Специальное оформление</vt:lpstr>
      <vt:lpstr>Слайд 1</vt:lpstr>
      <vt:lpstr>Минута каллиграфии</vt:lpstr>
      <vt:lpstr>Проверьте  друг друга!</vt:lpstr>
      <vt:lpstr>Почему поругались  пёс и кот.</vt:lpstr>
      <vt:lpstr>Слова, близкие по значению. СИНОНИМЫ</vt:lpstr>
      <vt:lpstr>Тема урока:  Слова, близкие по значению (Синонимы ) </vt:lpstr>
      <vt:lpstr>Работа по учебнику с.31 Упр.1</vt:lpstr>
      <vt:lpstr>Игра «Кто больше?»</vt:lpstr>
      <vt:lpstr>Игра «Кто правильно?»</vt:lpstr>
      <vt:lpstr>Оцените себя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Минута каллиграфии</dc:title>
  <dc:creator>Админ</dc:creator>
  <cp:lastModifiedBy>Admin</cp:lastModifiedBy>
  <cp:revision>19</cp:revision>
  <dcterms:created xsi:type="dcterms:W3CDTF">2012-11-30T09:27:57Z</dcterms:created>
  <dcterms:modified xsi:type="dcterms:W3CDTF">2013-04-19T07:53:27Z</dcterms:modified>
</cp:coreProperties>
</file>