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1" r:id="rId4"/>
    <p:sldId id="262" r:id="rId5"/>
    <p:sldId id="257" r:id="rId6"/>
    <p:sldId id="265" r:id="rId7"/>
    <p:sldId id="263" r:id="rId8"/>
    <p:sldId id="258" r:id="rId9"/>
    <p:sldId id="266" r:id="rId10"/>
    <p:sldId id="259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1146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8FF5-868E-4EAB-98CB-D9DCB4C17C7E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069C-592D-41DF-B9C9-7A66037B31A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8FF5-868E-4EAB-98CB-D9DCB4C17C7E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069C-592D-41DF-B9C9-7A66037B3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8FF5-868E-4EAB-98CB-D9DCB4C17C7E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069C-592D-41DF-B9C9-7A66037B3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8FF5-868E-4EAB-98CB-D9DCB4C17C7E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069C-592D-41DF-B9C9-7A66037B31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8FF5-868E-4EAB-98CB-D9DCB4C17C7E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069C-592D-41DF-B9C9-7A66037B3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8FF5-868E-4EAB-98CB-D9DCB4C17C7E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069C-592D-41DF-B9C9-7A66037B31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8FF5-868E-4EAB-98CB-D9DCB4C17C7E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069C-592D-41DF-B9C9-7A66037B31A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8FF5-868E-4EAB-98CB-D9DCB4C17C7E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069C-592D-41DF-B9C9-7A66037B3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8FF5-868E-4EAB-98CB-D9DCB4C17C7E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069C-592D-41DF-B9C9-7A66037B3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8FF5-868E-4EAB-98CB-D9DCB4C17C7E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069C-592D-41DF-B9C9-7A66037B3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8FF5-868E-4EAB-98CB-D9DCB4C17C7E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069C-592D-41DF-B9C9-7A66037B31A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DC8FF5-868E-4EAB-98CB-D9DCB4C17C7E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85069C-592D-41DF-B9C9-7A66037B31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557338"/>
            <a:ext cx="8518525" cy="4247926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683568" y="1700808"/>
            <a:ext cx="7127875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ru-RU" sz="2800" b="1" i="1" dirty="0"/>
              <a:t>не выкрикивать,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sz="2800" b="1" i="1" dirty="0"/>
              <a:t>быть терпеливым,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sz="2800" b="1" i="1" dirty="0"/>
              <a:t>дать возможность высказаться своим товарищам,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sz="2800" b="1" i="1" dirty="0"/>
              <a:t> уважать друг друга.</a:t>
            </a:r>
            <a:r>
              <a:rPr lang="ru-RU" sz="4400" b="1" dirty="0">
                <a:latin typeface="Arial Black" pitchFamily="34" charset="0"/>
              </a:rPr>
              <a:t> </a:t>
            </a:r>
          </a:p>
        </p:txBody>
      </p:sp>
      <p:sp>
        <p:nvSpPr>
          <p:cNvPr id="41989" name="WordArt 6"/>
          <p:cNvSpPr>
            <a:spLocks noChangeArrowheads="1" noChangeShapeType="1" noTextEdit="1"/>
          </p:cNvSpPr>
          <p:nvPr/>
        </p:nvSpPr>
        <p:spPr bwMode="auto">
          <a:xfrm>
            <a:off x="900113" y="549275"/>
            <a:ext cx="7488237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Законы урока</a:t>
            </a:r>
          </a:p>
        </p:txBody>
      </p:sp>
    </p:spTree>
    <p:extLst>
      <p:ext uri="{BB962C8B-B14F-4D97-AF65-F5344CB8AC3E}">
        <p14:creationId xmlns:p14="http://schemas.microsoft.com/office/powerpoint/2010/main" val="37014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правила в начальной школе\1 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25" y="-428625"/>
            <a:ext cx="10382250" cy="771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83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r>
              <a:rPr lang="ru-RU" b="1" u="sng" dirty="0" smtClean="0">
                <a:solidFill>
                  <a:srgbClr val="3333FF"/>
                </a:solidFill>
                <a:latin typeface="Times New Roman" pitchFamily="18" charset="0"/>
              </a:rPr>
              <a:t>Работа в группах.</a:t>
            </a:r>
            <a:r>
              <a:rPr lang="ru-RU" dirty="0" smtClean="0">
                <a:solidFill>
                  <a:srgbClr val="3333FF"/>
                </a:solidFill>
                <a:latin typeface="Times New Roman" pitchFamily="18" charset="0"/>
              </a:rPr>
              <a:t>  </a:t>
            </a:r>
            <a:br>
              <a:rPr lang="ru-RU" dirty="0" smtClean="0">
                <a:solidFill>
                  <a:srgbClr val="3333FF"/>
                </a:solidFill>
                <a:latin typeface="Times New Roman" pitchFamily="18" charset="0"/>
              </a:rPr>
            </a:br>
            <a:r>
              <a:rPr lang="ru-RU" dirty="0" smtClean="0">
                <a:solidFill>
                  <a:srgbClr val="3333FF"/>
                </a:solidFill>
                <a:latin typeface="Times New Roman" pitchFamily="18" charset="0"/>
              </a:rPr>
              <a:t>  </a:t>
            </a: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</a:rPr>
              <a:t>Игра «</a:t>
            </a:r>
            <a:r>
              <a:rPr lang="ru-RU" dirty="0" smtClean="0">
                <a:solidFill>
                  <a:srgbClr val="3333FF"/>
                </a:solidFill>
                <a:latin typeface="Times New Roman" pitchFamily="18" charset="0"/>
              </a:rPr>
              <a:t>Проверь безударную </a:t>
            </a:r>
            <a:r>
              <a:rPr lang="ru-RU" dirty="0" err="1" smtClean="0">
                <a:solidFill>
                  <a:srgbClr val="3333FF"/>
                </a:solidFill>
                <a:latin typeface="Times New Roman" pitchFamily="18" charset="0"/>
              </a:rPr>
              <a:t>глассную</a:t>
            </a:r>
            <a:r>
              <a:rPr lang="ru-RU" dirty="0" smtClean="0">
                <a:solidFill>
                  <a:srgbClr val="3333FF"/>
                </a:solidFill>
                <a:latin typeface="Times New Roman" pitchFamily="18" charset="0"/>
              </a:rPr>
              <a:t> в корне</a:t>
            </a: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</a:rPr>
              <a:t>»</a:t>
            </a:r>
            <a:r>
              <a:rPr lang="ru-RU" sz="3600" dirty="0" smtClean="0">
                <a:solidFill>
                  <a:schemeClr val="hlink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2060575"/>
            <a:ext cx="8229600" cy="345598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 </a:t>
            </a:r>
            <a:r>
              <a:rPr lang="ru-RU" sz="2800" b="1" dirty="0" smtClean="0">
                <a:latin typeface="Times New Roman" pitchFamily="18" charset="0"/>
              </a:rPr>
              <a:t>с л . н  ы,  к р . т  ы, л . </a:t>
            </a:r>
            <a:r>
              <a:rPr lang="ru-RU" sz="2800" b="1" dirty="0">
                <a:latin typeface="Times New Roman" pitchFamily="18" charset="0"/>
              </a:rPr>
              <a:t>с</a:t>
            </a:r>
            <a:r>
              <a:rPr lang="ru-RU" sz="2800" b="1" dirty="0" smtClean="0">
                <a:latin typeface="Times New Roman" pitchFamily="18" charset="0"/>
              </a:rPr>
              <a:t> и, л . </a:t>
            </a:r>
            <a:r>
              <a:rPr lang="ru-RU" sz="2800" b="1" dirty="0">
                <a:latin typeface="Times New Roman" pitchFamily="18" charset="0"/>
              </a:rPr>
              <a:t>с</a:t>
            </a:r>
            <a:r>
              <a:rPr lang="ru-RU" sz="2800" b="1" dirty="0" smtClean="0">
                <a:latin typeface="Times New Roman" pitchFamily="18" charset="0"/>
              </a:rPr>
              <a:t>  а.</a:t>
            </a:r>
          </a:p>
          <a:p>
            <a:r>
              <a:rPr lang="ru-RU" sz="2800" b="1" dirty="0">
                <a:latin typeface="Times New Roman" pitchFamily="18" charset="0"/>
              </a:rPr>
              <a:t>т</a:t>
            </a:r>
            <a:r>
              <a:rPr lang="ru-RU" sz="2800" b="1" dirty="0" smtClean="0">
                <a:latin typeface="Times New Roman" pitchFamily="18" charset="0"/>
              </a:rPr>
              <a:t> р . в а, в . </a:t>
            </a:r>
            <a:r>
              <a:rPr lang="ru-RU" sz="2800" b="1" dirty="0">
                <a:latin typeface="Times New Roman" pitchFamily="18" charset="0"/>
              </a:rPr>
              <a:t>д</a:t>
            </a:r>
            <a:r>
              <a:rPr lang="ru-RU" sz="2800" b="1" dirty="0" smtClean="0">
                <a:latin typeface="Times New Roman" pitchFamily="18" charset="0"/>
              </a:rPr>
              <a:t> а</a:t>
            </a:r>
          </a:p>
          <a:p>
            <a:r>
              <a:rPr lang="ru-RU" sz="2800" b="1" dirty="0">
                <a:latin typeface="Times New Roman" pitchFamily="18" charset="0"/>
              </a:rPr>
              <a:t>с</a:t>
            </a:r>
            <a:r>
              <a:rPr lang="ru-RU" sz="2800" b="1" dirty="0" smtClean="0">
                <a:latin typeface="Times New Roman" pitchFamily="18" charset="0"/>
              </a:rPr>
              <a:t> л . </a:t>
            </a:r>
            <a:r>
              <a:rPr lang="ru-RU" sz="2800" b="1" dirty="0">
                <a:latin typeface="Times New Roman" pitchFamily="18" charset="0"/>
              </a:rPr>
              <a:t>г</a:t>
            </a:r>
            <a:r>
              <a:rPr lang="ru-RU" sz="2800" b="1" dirty="0" smtClean="0">
                <a:latin typeface="Times New Roman" pitchFamily="18" charset="0"/>
              </a:rPr>
              <a:t> а, к . </a:t>
            </a:r>
            <a:r>
              <a:rPr lang="ru-RU" sz="2800" b="1" dirty="0">
                <a:latin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</a:rPr>
              <a:t>  и , м . ч и,  л . </a:t>
            </a:r>
            <a:r>
              <a:rPr lang="ru-RU" sz="2800" b="1" dirty="0">
                <a:latin typeface="Times New Roman" pitchFamily="18" charset="0"/>
              </a:rPr>
              <a:t>с</a:t>
            </a:r>
            <a:r>
              <a:rPr lang="ru-RU" sz="2800" b="1" dirty="0" smtClean="0">
                <a:latin typeface="Times New Roman" pitchFamily="18" charset="0"/>
              </a:rPr>
              <a:t> и.</a:t>
            </a:r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589463"/>
            <a:ext cx="2843212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30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362200" y="2895600"/>
            <a:ext cx="243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МОЛОДЕЦ!</a:t>
            </a:r>
          </a:p>
        </p:txBody>
      </p:sp>
      <p:pic>
        <p:nvPicPr>
          <p:cNvPr id="32770" name="Picture 3" descr="0c81727bde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3048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4" descr="0c81727bde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181600"/>
            <a:ext cx="3048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 descr="0c81727bde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81600"/>
            <a:ext cx="3048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83138"/>
            <a:ext cx="19812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67000"/>
            <a:ext cx="22320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5" name="Group 8"/>
          <p:cNvGrpSpPr>
            <a:grpSpLocks/>
          </p:cNvGrpSpPr>
          <p:nvPr/>
        </p:nvGrpSpPr>
        <p:grpSpPr bwMode="auto">
          <a:xfrm>
            <a:off x="7010400" y="0"/>
            <a:ext cx="1952625" cy="2282825"/>
            <a:chOff x="4416" y="0"/>
            <a:chExt cx="1230" cy="1438"/>
          </a:xfrm>
        </p:grpSpPr>
        <p:grpSp>
          <p:nvGrpSpPr>
            <p:cNvPr id="32783" name="Group 9"/>
            <p:cNvGrpSpPr>
              <a:grpSpLocks/>
            </p:cNvGrpSpPr>
            <p:nvPr/>
          </p:nvGrpSpPr>
          <p:grpSpPr bwMode="auto">
            <a:xfrm>
              <a:off x="4416" y="0"/>
              <a:ext cx="1230" cy="1438"/>
              <a:chOff x="2976" y="912"/>
              <a:chExt cx="1230" cy="1438"/>
            </a:xfrm>
          </p:grpSpPr>
          <p:pic>
            <p:nvPicPr>
              <p:cNvPr id="32785" name="Picture 10" descr="ЧИЧСИ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2" y="1008"/>
                <a:ext cx="1134" cy="1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86" name="Rectangle 11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432" cy="2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2784" name="Oval 12"/>
            <p:cNvSpPr>
              <a:spLocks noChangeArrowheads="1"/>
            </p:cNvSpPr>
            <p:nvPr/>
          </p:nvSpPr>
          <p:spPr bwMode="auto">
            <a:xfrm>
              <a:off x="4752" y="432"/>
              <a:ext cx="720" cy="720"/>
            </a:xfrm>
            <a:prstGeom prst="ellipse">
              <a:avLst/>
            </a:prstGeom>
            <a:gradFill rotWithShape="1">
              <a:gsLst>
                <a:gs pos="0">
                  <a:srgbClr val="DCE11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7696200" y="7620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 b="1" dirty="0">
                <a:solidFill>
                  <a:srgbClr val="A84A1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endParaRPr lang="ru-RU" sz="6000" b="1" dirty="0">
              <a:solidFill>
                <a:srgbClr val="A84A1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2209800" y="381000"/>
            <a:ext cx="2743200" cy="838200"/>
          </a:xfrm>
          <a:prstGeom prst="rect">
            <a:avLst/>
          </a:prstGeom>
          <a:gradFill rotWithShape="1">
            <a:gsLst>
              <a:gs pos="0">
                <a:srgbClr val="66CCFF">
                  <a:gamma/>
                  <a:tint val="45882"/>
                  <a:invGamma/>
                </a:srgbClr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 </a:t>
            </a: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Л. ДЫ</a:t>
            </a:r>
            <a:endParaRPr lang="ru-RU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2209800" y="3886200"/>
            <a:ext cx="2743200" cy="838200"/>
          </a:xfrm>
          <a:prstGeom prst="rect">
            <a:avLst/>
          </a:prstGeom>
          <a:gradFill rotWithShape="1">
            <a:gsLst>
              <a:gs pos="0">
                <a:srgbClr val="66CCFF">
                  <a:gamma/>
                  <a:tint val="45882"/>
                  <a:invGamma/>
                </a:srgbClr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 . Л Я</a:t>
            </a:r>
            <a:endParaRPr lang="ru-RU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2209800" y="1524000"/>
            <a:ext cx="2743200" cy="838200"/>
          </a:xfrm>
          <a:prstGeom prst="rect">
            <a:avLst/>
          </a:prstGeom>
          <a:gradFill rotWithShape="1">
            <a:gsLst>
              <a:gs pos="0">
                <a:srgbClr val="66CCFF">
                  <a:gamma/>
                  <a:tint val="45882"/>
                  <a:invGamma/>
                </a:srgbClr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 . Р А</a:t>
            </a:r>
            <a:endParaRPr lang="ru-RU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2209800" y="2743200"/>
            <a:ext cx="2743200" cy="838200"/>
          </a:xfrm>
          <a:prstGeom prst="rect">
            <a:avLst/>
          </a:prstGeom>
          <a:gradFill rotWithShape="1">
            <a:gsLst>
              <a:gs pos="0">
                <a:srgbClr val="66CCFF">
                  <a:gamma/>
                  <a:tint val="45882"/>
                  <a:invGamma/>
                </a:srgbClr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Н . Г А</a:t>
            </a:r>
            <a:endParaRPr lang="ru-RU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81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172200"/>
            <a:ext cx="609600" cy="457200"/>
          </a:xfrm>
          <a:prstGeom prst="actionButtonForwardNext">
            <a:avLst/>
          </a:prstGeom>
          <a:solidFill>
            <a:srgbClr val="6CDF4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2" name="AutoShape 19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7391400" y="6172200"/>
            <a:ext cx="609600" cy="457200"/>
          </a:xfrm>
          <a:prstGeom prst="actionButtonHelp">
            <a:avLst/>
          </a:prstGeom>
          <a:solidFill>
            <a:srgbClr val="6CDF4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57499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8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8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8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8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9"/>
                  </p:tgtEl>
                </p:cond>
              </p:nextCondLst>
            </p:seq>
          </p:childTnLst>
        </p:cTn>
      </p:par>
    </p:tnLst>
    <p:bldLst>
      <p:bldP spid="33806" grpId="0" animBg="1"/>
      <p:bldP spid="33807" grpId="0" animBg="1"/>
      <p:bldP spid="33808" grpId="0" animBg="1"/>
      <p:bldP spid="338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405313" y="47783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429125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14750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14750" y="42862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5243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5718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71938" y="128587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071938" y="35718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882004" y="608056"/>
            <a:ext cx="785818" cy="7858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ъ</a:t>
            </a:r>
          </a:p>
        </p:txBody>
      </p:sp>
      <p:sp>
        <p:nvSpPr>
          <p:cNvPr id="13" name="Овал 12"/>
          <p:cNvSpPr/>
          <p:nvPr/>
        </p:nvSpPr>
        <p:spPr>
          <a:xfrm>
            <a:off x="1690688" y="835025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714500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00125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00125" y="78581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785938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57250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357313" y="164306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357313" y="64293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167360" y="965246"/>
            <a:ext cx="785818" cy="785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</a:p>
        </p:txBody>
      </p:sp>
      <p:sp>
        <p:nvSpPr>
          <p:cNvPr id="22" name="Овал 21"/>
          <p:cNvSpPr/>
          <p:nvPr/>
        </p:nvSpPr>
        <p:spPr>
          <a:xfrm>
            <a:off x="8405813" y="1406525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429625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715250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715250" y="135731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501063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572375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072438" y="221456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072438" y="121443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888310" y="1530337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Овал 30"/>
          <p:cNvSpPr/>
          <p:nvPr/>
        </p:nvSpPr>
        <p:spPr>
          <a:xfrm rot="2585452">
            <a:off x="6340475" y="1196975"/>
            <a:ext cx="169863" cy="46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357938" y="1357313"/>
            <a:ext cx="46037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 rot="19933222">
            <a:off x="6692900" y="1198563"/>
            <a:ext cx="46038" cy="330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 rot="19221648" flipH="1">
            <a:off x="5402263" y="1706563"/>
            <a:ext cx="455612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 rot="2352785" flipH="1">
            <a:off x="5319713" y="1398588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786438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715000" y="1785938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715000" y="1285875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286375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 rot="2585452">
            <a:off x="2957513" y="485775"/>
            <a:ext cx="169862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974975" y="646113"/>
            <a:ext cx="46038" cy="2460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 rot="19933222">
            <a:off x="3311525" y="485775"/>
            <a:ext cx="44450" cy="3317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 rot="2585452">
            <a:off x="206375" y="1766888"/>
            <a:ext cx="169863" cy="44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23838" y="1927225"/>
            <a:ext cx="46037" cy="2460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 rot="19933222">
            <a:off x="560388" y="1766888"/>
            <a:ext cx="44450" cy="3317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 rot="2585452">
            <a:off x="8670925" y="1338263"/>
            <a:ext cx="169863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8929688" y="1071563"/>
            <a:ext cx="46037" cy="2460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 rot="19933222">
            <a:off x="9023350" y="1338263"/>
            <a:ext cx="46038" cy="3317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 rot="2585452">
            <a:off x="2992438" y="1838325"/>
            <a:ext cx="169862" cy="444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009900" y="1998663"/>
            <a:ext cx="46038" cy="246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 rot="19933222">
            <a:off x="3346450" y="1838325"/>
            <a:ext cx="44450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 rot="19221648" flipH="1">
            <a:off x="7980363" y="873125"/>
            <a:ext cx="455612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 rot="2352785" flipH="1">
            <a:off x="7897813" y="565150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8364538" y="738188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8293100" y="952500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8293100" y="452438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864475" y="738188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 rot="19221648" flipH="1">
            <a:off x="115888" y="658813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 rot="2352785" flipH="1">
            <a:off x="33338" y="350838"/>
            <a:ext cx="454025" cy="619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500063" y="523875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28625" y="738188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28625" y="238125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0" y="523875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 rot="19221648" flipH="1">
            <a:off x="2479675" y="1587500"/>
            <a:ext cx="455613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 rot="2352785" flipH="1">
            <a:off x="2397125" y="1279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2863850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2792413" y="1666875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2792413" y="1166813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2363788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 rot="19221648" flipH="1">
            <a:off x="4979988" y="704850"/>
            <a:ext cx="455612" cy="87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 rot="3744122" flipH="1">
            <a:off x="4965700" y="381001"/>
            <a:ext cx="454025" cy="635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5364163" y="569913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5292725" y="784225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5292725" y="284163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 rot="1391337">
            <a:off x="4932363" y="554038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6619875" y="477838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6643688" y="114300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5929313" y="114300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5929313" y="42862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6715125" y="785813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5786438" y="785813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286500" y="12858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6286500" y="28575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6072145" y="642918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</a:p>
        </p:txBody>
      </p:sp>
      <p:sp>
        <p:nvSpPr>
          <p:cNvPr id="85" name="Овал 84"/>
          <p:cNvSpPr/>
          <p:nvPr/>
        </p:nvSpPr>
        <p:spPr>
          <a:xfrm>
            <a:off x="7143750" y="1500188"/>
            <a:ext cx="46038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833438" y="2192338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857250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142875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142875" y="214312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928688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0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500063" y="300037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500063" y="200025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285720" y="2357430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</p:txBody>
      </p:sp>
      <p:sp>
        <p:nvSpPr>
          <p:cNvPr id="95" name="Овал 94"/>
          <p:cNvSpPr/>
          <p:nvPr/>
        </p:nvSpPr>
        <p:spPr>
          <a:xfrm>
            <a:off x="1116013" y="2141538"/>
            <a:ext cx="46037" cy="24606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6" name="Овал 95"/>
          <p:cNvSpPr/>
          <p:nvPr/>
        </p:nvSpPr>
        <p:spPr>
          <a:xfrm rot="19221648" flipH="1">
            <a:off x="1479550" y="2516188"/>
            <a:ext cx="455613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7" name="Овал 96"/>
          <p:cNvSpPr/>
          <p:nvPr/>
        </p:nvSpPr>
        <p:spPr>
          <a:xfrm rot="2352785" flipH="1">
            <a:off x="1397000" y="2208213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1863725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1792288" y="2595563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1792288" y="2095500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1363663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" name="Овал 101"/>
          <p:cNvSpPr/>
          <p:nvPr/>
        </p:nvSpPr>
        <p:spPr>
          <a:xfrm rot="19221648" flipH="1">
            <a:off x="7051675" y="2587625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" name="Овал 102"/>
          <p:cNvSpPr/>
          <p:nvPr/>
        </p:nvSpPr>
        <p:spPr>
          <a:xfrm rot="2352785" flipH="1">
            <a:off x="6969125" y="2279650"/>
            <a:ext cx="454025" cy="619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7435850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7364413" y="2667000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7364413" y="2166938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6935788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Овал 107"/>
          <p:cNvSpPr/>
          <p:nvPr/>
        </p:nvSpPr>
        <p:spPr>
          <a:xfrm rot="18305469">
            <a:off x="5200650" y="2386013"/>
            <a:ext cx="169863" cy="460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9" name="Овал 108"/>
          <p:cNvSpPr/>
          <p:nvPr/>
        </p:nvSpPr>
        <p:spPr>
          <a:xfrm rot="15720017">
            <a:off x="5217319" y="2545557"/>
            <a:ext cx="46037" cy="247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0" name="Овал 109"/>
          <p:cNvSpPr/>
          <p:nvPr/>
        </p:nvSpPr>
        <p:spPr>
          <a:xfrm rot="14053239">
            <a:off x="5553075" y="2386013"/>
            <a:ext cx="46037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1" name="Овал 110"/>
          <p:cNvSpPr/>
          <p:nvPr/>
        </p:nvSpPr>
        <p:spPr>
          <a:xfrm rot="13341665" flipH="1">
            <a:off x="4687888" y="2135188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" name="Овал 111"/>
          <p:cNvSpPr/>
          <p:nvPr/>
        </p:nvSpPr>
        <p:spPr>
          <a:xfrm rot="18072802" flipH="1">
            <a:off x="4604544" y="1828006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" name="Овал 112"/>
          <p:cNvSpPr/>
          <p:nvPr/>
        </p:nvSpPr>
        <p:spPr>
          <a:xfrm rot="15720017">
            <a:off x="5072857" y="1999456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" name="Овал 113"/>
          <p:cNvSpPr/>
          <p:nvPr/>
        </p:nvSpPr>
        <p:spPr>
          <a:xfrm rot="15720017">
            <a:off x="5001419" y="2213769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5" name="Овал 114"/>
          <p:cNvSpPr/>
          <p:nvPr/>
        </p:nvSpPr>
        <p:spPr>
          <a:xfrm rot="15720017">
            <a:off x="5001419" y="1713707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6" name="Овал 115"/>
          <p:cNvSpPr/>
          <p:nvPr/>
        </p:nvSpPr>
        <p:spPr>
          <a:xfrm rot="15720017">
            <a:off x="4572794" y="1999456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7" name="Овал 116"/>
          <p:cNvSpPr/>
          <p:nvPr/>
        </p:nvSpPr>
        <p:spPr>
          <a:xfrm rot="2151103" flipH="1">
            <a:off x="1870075" y="704850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8" name="Овал 117"/>
          <p:cNvSpPr/>
          <p:nvPr/>
        </p:nvSpPr>
        <p:spPr>
          <a:xfrm rot="6882240" flipH="1">
            <a:off x="2110581" y="545307"/>
            <a:ext cx="454025" cy="61912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9" name="Овал 118"/>
          <p:cNvSpPr/>
          <p:nvPr/>
        </p:nvSpPr>
        <p:spPr>
          <a:xfrm rot="4529455">
            <a:off x="2577307" y="718344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2471738" y="671513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1" name="Овал 120"/>
          <p:cNvSpPr/>
          <p:nvPr/>
        </p:nvSpPr>
        <p:spPr>
          <a:xfrm rot="4529455">
            <a:off x="2505869" y="432594"/>
            <a:ext cx="71438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" name="Овал 121"/>
          <p:cNvSpPr/>
          <p:nvPr/>
        </p:nvSpPr>
        <p:spPr>
          <a:xfrm rot="4529455">
            <a:off x="2077244" y="718344"/>
            <a:ext cx="285750" cy="71438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2571736" y="428604"/>
            <a:ext cx="428628" cy="4286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5143451" y="1285860"/>
            <a:ext cx="428628" cy="42862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214282" y="1285860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8572528" y="428604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7" name="Овал 126"/>
          <p:cNvSpPr/>
          <p:nvPr/>
        </p:nvSpPr>
        <p:spPr>
          <a:xfrm>
            <a:off x="7215206" y="1071546"/>
            <a:ext cx="428628" cy="4286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3714744" y="1785926"/>
            <a:ext cx="428628" cy="4286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 rot="2149859">
            <a:off x="4643438" y="2000250"/>
            <a:ext cx="357187" cy="3571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 rot="17447951">
            <a:off x="6572250" y="1928813"/>
            <a:ext cx="357187" cy="357188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 rot="1817353">
            <a:off x="3214688" y="1357313"/>
            <a:ext cx="357187" cy="3571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 rot="1279228">
            <a:off x="928688" y="357188"/>
            <a:ext cx="357187" cy="357187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 rot="19653907">
            <a:off x="3071813" y="2071688"/>
            <a:ext cx="357187" cy="357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089" name="WordArt 155"/>
          <p:cNvSpPr>
            <a:spLocks noChangeArrowheads="1" noChangeShapeType="1" noTextEdit="1"/>
          </p:cNvSpPr>
          <p:nvPr/>
        </p:nvSpPr>
        <p:spPr bwMode="auto">
          <a:xfrm>
            <a:off x="1476375" y="3141663"/>
            <a:ext cx="6624638" cy="2376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  за  работу !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Вы  умнички !</a:t>
            </a:r>
          </a:p>
        </p:txBody>
      </p:sp>
    </p:spTree>
    <p:extLst>
      <p:ext uri="{BB962C8B-B14F-4D97-AF65-F5344CB8AC3E}">
        <p14:creationId xmlns:p14="http://schemas.microsoft.com/office/powerpoint/2010/main" val="40048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0" grpId="0" animBg="1"/>
      <p:bldP spid="131" grpId="0" animBg="1"/>
      <p:bldP spid="132" grpId="0" animBg="1"/>
      <p:bldP spid="1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6"/>
          <p:cNvSpPr>
            <a:spLocks noChangeArrowheads="1" noChangeShapeType="1" noTextEdit="1"/>
          </p:cNvSpPr>
          <p:nvPr/>
        </p:nvSpPr>
        <p:spPr bwMode="auto">
          <a:xfrm>
            <a:off x="971550" y="620713"/>
            <a:ext cx="5905500" cy="4176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Мои </a:t>
            </a:r>
          </a:p>
          <a:p>
            <a:pPr algn="ctr"/>
            <a:r>
              <a:rPr lang="ru-RU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знания - моё </a:t>
            </a:r>
          </a:p>
          <a:p>
            <a:pPr algn="ctr"/>
            <a:r>
              <a:rPr lang="ru-RU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богатство!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221163"/>
            <a:ext cx="2593975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32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правила в начальной школе\kartochki_zhi_shi_cha_scha_chu_sch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42319"/>
            <a:ext cx="7560840" cy="668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9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правила в начальной школе\kartochka_chn_ch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42493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8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обучение грамоте\kol-vo_bukv_i_zvu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863" y="-461963"/>
            <a:ext cx="9991726" cy="778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60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029223" y="3244334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3357562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</a:t>
            </a:r>
          </a:p>
        </p:txBody>
      </p:sp>
      <p:pic>
        <p:nvPicPr>
          <p:cNvPr id="9" name="Picture 4" descr="Peterson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857232"/>
            <a:ext cx="602936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2614282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обучение грамоте\1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713" y="-190500"/>
            <a:ext cx="9877426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93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правила в начальной школе\1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25" y="-476250"/>
            <a:ext cx="10382250" cy="781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78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eterson17"/>
          <p:cNvPicPr>
            <a:picLocks noChangeAspect="1" noChangeArrowheads="1"/>
          </p:cNvPicPr>
          <p:nvPr/>
        </p:nvPicPr>
        <p:blipFill>
          <a:blip r:embed="rId2" cstate="email">
            <a:lum contrast="6000"/>
          </a:blip>
          <a:srcRect/>
          <a:stretch>
            <a:fillRect/>
          </a:stretch>
        </p:blipFill>
        <p:spPr bwMode="auto">
          <a:xfrm>
            <a:off x="1331640" y="836712"/>
            <a:ext cx="6253051" cy="501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025649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4F4F4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</TotalTime>
  <Words>118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в группах.     Игра «Проверь безударную глассную в корне»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2013-03-23T15:59:43Z</dcterms:created>
  <dcterms:modified xsi:type="dcterms:W3CDTF">2013-03-23T16:33:45Z</dcterms:modified>
</cp:coreProperties>
</file>