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14" autoAdjust="0"/>
  </p:normalViewPr>
  <p:slideViewPr>
    <p:cSldViewPr>
      <p:cViewPr>
        <p:scale>
          <a:sx n="89" d="100"/>
          <a:sy n="89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548680"/>
            <a:ext cx="6836296" cy="50405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chemeClr val="accent4"/>
                </a:solidFill>
              </a:rPr>
              <a:t>Творческий проект</a:t>
            </a:r>
            <a:endParaRPr lang="ru-RU" sz="4400" b="1" dirty="0">
              <a:solidFill>
                <a:schemeClr val="accent4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  </a:t>
            </a:r>
            <a:r>
              <a:rPr lang="ru-RU" sz="2000" i="1" dirty="0" smtClean="0"/>
              <a:t>«</a:t>
            </a:r>
            <a:r>
              <a:rPr lang="ru-RU" sz="2400" i="1" dirty="0" smtClean="0"/>
              <a:t>НАШИ</a:t>
            </a:r>
            <a:r>
              <a:rPr lang="ru-RU" sz="1600" i="1" dirty="0" smtClean="0"/>
              <a:t> </a:t>
            </a:r>
            <a:r>
              <a:rPr lang="ru-RU" sz="2400" i="1" dirty="0" smtClean="0"/>
              <a:t>ИМЕНА</a:t>
            </a:r>
            <a:r>
              <a:rPr lang="ru-RU" sz="2800" i="1" dirty="0" smtClean="0"/>
              <a:t>»</a:t>
            </a:r>
            <a:endParaRPr lang="ru-RU" sz="3600" i="1" dirty="0" smtClean="0"/>
          </a:p>
          <a:p>
            <a:endParaRPr lang="ru-RU" sz="3600" i="1" dirty="0" smtClean="0"/>
          </a:p>
          <a:p>
            <a:endParaRPr lang="ru-RU" sz="3600" i="1" dirty="0" smtClean="0"/>
          </a:p>
          <a:p>
            <a:r>
              <a:rPr lang="ru-RU" sz="3600" i="1" dirty="0" smtClean="0"/>
              <a:t>  </a:t>
            </a:r>
          </a:p>
          <a:p>
            <a:endParaRPr lang="ru-RU" sz="3600" i="1" dirty="0" smtClean="0"/>
          </a:p>
          <a:p>
            <a:endParaRPr lang="ru-RU" sz="3600" i="1" dirty="0" smtClean="0"/>
          </a:p>
          <a:p>
            <a:endParaRPr lang="ru-RU" sz="3600" i="1" dirty="0" smtClean="0"/>
          </a:p>
          <a:p>
            <a:endParaRPr lang="ru-RU" sz="1800" i="1" dirty="0" smtClean="0"/>
          </a:p>
          <a:p>
            <a:endParaRPr lang="ru-RU" sz="1800" i="1" dirty="0" smtClean="0"/>
          </a:p>
          <a:p>
            <a:r>
              <a:rPr lang="ru-RU" sz="1800" i="1" dirty="0" smtClean="0"/>
              <a:t>                                                        Участники</a:t>
            </a:r>
            <a:r>
              <a:rPr lang="ru-RU" sz="2000" i="1" dirty="0" smtClean="0"/>
              <a:t> </a:t>
            </a:r>
            <a:r>
              <a:rPr lang="ru-RU" sz="1800" i="1" dirty="0" smtClean="0"/>
              <a:t>проекта</a:t>
            </a:r>
            <a:r>
              <a:rPr lang="ru-RU" sz="2000" i="1" dirty="0" smtClean="0"/>
              <a:t>: </a:t>
            </a:r>
            <a:r>
              <a:rPr lang="ru-RU" sz="1800" i="1" dirty="0" smtClean="0"/>
              <a:t>ученики 2 «Г» класса  </a:t>
            </a:r>
          </a:p>
          <a:p>
            <a:r>
              <a:rPr lang="ru-RU" sz="1800" i="1" dirty="0" smtClean="0"/>
              <a:t>                                                                             Координатор: Чернышева С. А. </a:t>
            </a:r>
          </a:p>
        </p:txBody>
      </p:sp>
      <p:pic>
        <p:nvPicPr>
          <p:cNvPr id="1028" name="Picture 4" descr="C:\Users\Пользователь\Desktop\JD5022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484784"/>
            <a:ext cx="6552728" cy="446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704088"/>
            <a:ext cx="5554960" cy="49266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 </a:t>
            </a:r>
            <a:r>
              <a:rPr lang="ru-RU" sz="4400" i="1" dirty="0" smtClean="0">
                <a:solidFill>
                  <a:schemeClr val="tx1"/>
                </a:solidFill>
              </a:rPr>
              <a:t>Анна</a:t>
            </a:r>
            <a:endParaRPr lang="ru-RU" sz="4000" i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54461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С древнееврейского языка означает </a:t>
            </a:r>
            <a:r>
              <a:rPr lang="ru-RU" sz="1600" i="1" dirty="0" smtClean="0"/>
              <a:t>благодать, миловидная, грациозная,  излучающая свет</a:t>
            </a:r>
            <a:r>
              <a:rPr lang="ru-RU" sz="1600" dirty="0" smtClean="0"/>
              <a:t>.</a:t>
            </a:r>
          </a:p>
          <a:p>
            <a:r>
              <a:rPr lang="ru-RU" sz="1600" b="1" u="sng" dirty="0" smtClean="0"/>
              <a:t>Именины</a:t>
            </a:r>
            <a:r>
              <a:rPr lang="ru-RU" sz="1600" dirty="0" smtClean="0"/>
              <a:t> - 22 сентября, 22 декабря, 26 июля.</a:t>
            </a:r>
          </a:p>
          <a:p>
            <a:r>
              <a:rPr lang="ru-RU" sz="1600" b="1" u="sng" dirty="0" smtClean="0"/>
              <a:t>Характер</a:t>
            </a:r>
            <a:r>
              <a:rPr lang="ru-RU" sz="1600" dirty="0" smtClean="0"/>
              <a:t> – добрая, заботливая, способна на переживания и сострадание.</a:t>
            </a:r>
          </a:p>
          <a:p>
            <a:r>
              <a:rPr lang="ru-RU" sz="1600" b="1" u="sng" dirty="0" smtClean="0"/>
              <a:t>Знаменитые люди с таким  именем</a:t>
            </a:r>
            <a:r>
              <a:rPr lang="ru-RU" sz="1600" u="sng" dirty="0" smtClean="0"/>
              <a:t>:</a:t>
            </a:r>
          </a:p>
          <a:p>
            <a:pPr>
              <a:buNone/>
            </a:pPr>
            <a:r>
              <a:rPr lang="ru-RU" sz="1600" dirty="0" smtClean="0"/>
              <a:t>      Анна Иоанновна (1693-1790)                        Анна Ахматова (1889-1966)</a:t>
            </a:r>
          </a:p>
          <a:p>
            <a:pPr>
              <a:buNone/>
            </a:pPr>
            <a:r>
              <a:rPr lang="ru-RU" sz="1600" dirty="0" smtClean="0"/>
              <a:t>         Российская императрица                         Российская поэтесса, переводчица</a:t>
            </a:r>
            <a:endParaRPr lang="ru-RU" sz="2000" dirty="0"/>
          </a:p>
        </p:txBody>
      </p:sp>
      <p:pic>
        <p:nvPicPr>
          <p:cNvPr id="2052" name="Picture 4" descr="http://www.nashaepoha.ru/_Upload/4b9e00be85e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284984"/>
            <a:ext cx="2448272" cy="3384376"/>
          </a:xfrm>
          <a:prstGeom prst="rect">
            <a:avLst/>
          </a:prstGeom>
          <a:noFill/>
        </p:spPr>
      </p:pic>
      <p:pic>
        <p:nvPicPr>
          <p:cNvPr id="2054" name="Picture 6" descr="http://i205.photobucket.com/albums/bb255/labaz2/ahmat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3284984"/>
            <a:ext cx="2520280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548680"/>
            <a:ext cx="6611072" cy="648072"/>
          </a:xfrm>
        </p:spPr>
        <p:txBody>
          <a:bodyPr/>
          <a:lstStyle/>
          <a:p>
            <a:r>
              <a:rPr lang="ru-RU" sz="4000" dirty="0" smtClean="0"/>
              <a:t>               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0" y="404664"/>
            <a:ext cx="9144000" cy="645333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                     </a:t>
            </a:r>
            <a:r>
              <a:rPr lang="ru-RU" sz="4000" i="1" dirty="0" smtClean="0"/>
              <a:t>Софья</a:t>
            </a:r>
          </a:p>
          <a:p>
            <a:r>
              <a:rPr lang="ru-RU" sz="1600" dirty="0" smtClean="0"/>
              <a:t>     Имя греческого происхождения, означает </a:t>
            </a:r>
            <a:r>
              <a:rPr lang="ru-RU" sz="1600" i="1" dirty="0" smtClean="0"/>
              <a:t>мудрость, разумность</a:t>
            </a:r>
          </a:p>
          <a:p>
            <a:r>
              <a:rPr lang="ru-RU" sz="1600" dirty="0" smtClean="0"/>
              <a:t>    </a:t>
            </a:r>
            <a:r>
              <a:rPr lang="ru-RU" sz="1600" u="sng" dirty="0" smtClean="0"/>
              <a:t> </a:t>
            </a:r>
            <a:r>
              <a:rPr lang="ru-RU" sz="1600" b="1" u="sng" dirty="0" smtClean="0"/>
              <a:t>Именины</a:t>
            </a:r>
            <a:r>
              <a:rPr lang="ru-RU" sz="1600" u="sng" dirty="0" smtClean="0"/>
              <a:t> </a:t>
            </a:r>
            <a:r>
              <a:rPr lang="ru-RU" sz="1600" dirty="0" smtClean="0"/>
              <a:t>– 30 сентября, 1 октября</a:t>
            </a:r>
          </a:p>
          <a:p>
            <a:r>
              <a:rPr lang="ru-RU" sz="1600" dirty="0" smtClean="0"/>
              <a:t>     </a:t>
            </a:r>
            <a:r>
              <a:rPr lang="ru-RU" sz="1600" b="1" u="sng" dirty="0" smtClean="0"/>
              <a:t>Характер</a:t>
            </a:r>
            <a:r>
              <a:rPr lang="ru-RU" sz="1600" dirty="0" smtClean="0"/>
              <a:t> – общительная, активная, способная за несколько минут решить любую       проблему. Участвует во всех школьных конкурсах, любит быть в центре внимания.</a:t>
            </a:r>
          </a:p>
          <a:p>
            <a:r>
              <a:rPr lang="ru-RU" sz="1600" dirty="0" smtClean="0"/>
              <a:t>     </a:t>
            </a:r>
            <a:r>
              <a:rPr lang="ru-RU" sz="1600" b="1" u="sng" dirty="0" smtClean="0"/>
              <a:t>Знаменитые люди с таким именем:</a:t>
            </a:r>
          </a:p>
          <a:p>
            <a:r>
              <a:rPr lang="ru-RU" sz="1600" dirty="0" smtClean="0"/>
              <a:t>     Софья Васильевна Ковалевская                             Царевна Софья Алексеевна</a:t>
            </a:r>
          </a:p>
          <a:p>
            <a:r>
              <a:rPr lang="ru-RU" sz="1600" dirty="0" smtClean="0"/>
              <a:t>                      (1850-1891)                                                              (1657 – 1704)</a:t>
            </a:r>
          </a:p>
          <a:p>
            <a:r>
              <a:rPr lang="ru-RU" sz="1600" dirty="0" smtClean="0"/>
              <a:t>   </a:t>
            </a:r>
            <a:r>
              <a:rPr lang="ru-RU" sz="1200" dirty="0" smtClean="0"/>
              <a:t>Первая в мире профессор – женщина математик                    Первая женщина-правительница из династии Романовых         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endParaRPr lang="ru-RU" sz="1600" dirty="0"/>
          </a:p>
        </p:txBody>
      </p:sp>
      <p:pic>
        <p:nvPicPr>
          <p:cNvPr id="1025" name="Picture 1" descr="C:\Users\Пользователь\Downloads\софь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501008"/>
            <a:ext cx="2376264" cy="3240360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Downloads\царевн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429000"/>
            <a:ext cx="2592288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648072"/>
          </a:xfrm>
        </p:spPr>
        <p:txBody>
          <a:bodyPr/>
          <a:lstStyle/>
          <a:p>
            <a:r>
              <a:rPr lang="ru-RU" sz="4000" b="0" dirty="0" smtClean="0">
                <a:solidFill>
                  <a:schemeClr val="tx1"/>
                </a:solidFill>
                <a:effectLst/>
              </a:rPr>
              <a:t>                    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3600" b="0" i="1" dirty="0" smtClean="0">
                <a:solidFill>
                  <a:schemeClr val="tx1"/>
                </a:solidFill>
                <a:effectLst/>
              </a:rPr>
              <a:t>Игорь</a:t>
            </a:r>
            <a:r>
              <a:rPr lang="ru-RU" sz="3600" b="0" dirty="0" smtClean="0">
                <a:solidFill>
                  <a:schemeClr val="tx1"/>
                </a:solidFill>
                <a:effectLst/>
              </a:rPr>
              <a:t> </a:t>
            </a:r>
            <a:endParaRPr lang="ru-RU" sz="4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96752"/>
            <a:ext cx="8856984" cy="55446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600" dirty="0" smtClean="0"/>
              <a:t>Имя имеет скандинавское происхождение от слова «вар» и означает </a:t>
            </a:r>
            <a:r>
              <a:rPr lang="ru-RU" sz="1600" i="1" dirty="0" smtClean="0"/>
              <a:t>воинственный</a:t>
            </a:r>
            <a:r>
              <a:rPr lang="ru-RU" sz="1600" dirty="0" smtClean="0"/>
              <a:t>.  Между тем,  в справочнике русских имен имеется еще одно значение имени Игорь  как «</a:t>
            </a:r>
            <a:r>
              <a:rPr lang="ru-RU" sz="1600" i="1" dirty="0" smtClean="0"/>
              <a:t>охранять имя Бога</a:t>
            </a:r>
            <a:r>
              <a:rPr lang="ru-RU" sz="1600" dirty="0" smtClean="0"/>
              <a:t>».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b="1" u="sng" dirty="0" smtClean="0"/>
              <a:t>Именины</a:t>
            </a:r>
            <a:r>
              <a:rPr lang="ru-RU" sz="1600" dirty="0" smtClean="0"/>
              <a:t> – 18 июня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b="1" u="sng" dirty="0" smtClean="0"/>
              <a:t>Характер</a:t>
            </a:r>
            <a:r>
              <a:rPr lang="ru-RU" sz="1600" dirty="0" smtClean="0"/>
              <a:t> – мальчики с таким именем не отличаются усидчивостью, присутствует некоторая замкнутость. Они легко находят друзей в любом коллективе, очень подвижные.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800" b="1" u="sng" dirty="0" smtClean="0"/>
              <a:t>Святым покровителем </a:t>
            </a:r>
            <a:r>
              <a:rPr lang="ru-RU" sz="1800" dirty="0" smtClean="0"/>
              <a:t>является – </a:t>
            </a:r>
          </a:p>
          <a:p>
            <a:r>
              <a:rPr lang="ru-RU" sz="1800" dirty="0" smtClean="0"/>
              <a:t>    Великий князь Игорь </a:t>
            </a:r>
          </a:p>
          <a:p>
            <a:r>
              <a:rPr lang="ru-RU" sz="1800" dirty="0" smtClean="0"/>
              <a:t>   (в крещении Георгий) Олегович,</a:t>
            </a:r>
          </a:p>
          <a:p>
            <a:r>
              <a:rPr lang="ru-RU" sz="1800" dirty="0" smtClean="0"/>
              <a:t>   Черниговский и Киевский</a:t>
            </a:r>
            <a:endParaRPr lang="ru-RU" sz="2400" dirty="0"/>
          </a:p>
        </p:txBody>
      </p:sp>
      <p:pic>
        <p:nvPicPr>
          <p:cNvPr id="1026" name="Picture 2" descr="C:\Users\Пользователь\Downloads\княз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068960"/>
            <a:ext cx="3096344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504056"/>
          </a:xfrm>
        </p:spPr>
        <p:txBody>
          <a:bodyPr/>
          <a:lstStyle/>
          <a:p>
            <a:r>
              <a:rPr lang="ru-RU" sz="4000" b="0" dirty="0" smtClean="0">
                <a:solidFill>
                  <a:schemeClr val="tx1"/>
                </a:solidFill>
                <a:effectLst/>
              </a:rPr>
              <a:t>                  </a:t>
            </a:r>
            <a:r>
              <a:rPr lang="ru-RU" sz="4000" b="0" i="1" dirty="0" smtClean="0">
                <a:solidFill>
                  <a:schemeClr val="tx1"/>
                </a:solidFill>
                <a:effectLst/>
              </a:rPr>
              <a:t>Дмитрий</a:t>
            </a:r>
            <a:endParaRPr lang="ru-RU" sz="4000" b="0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052736"/>
            <a:ext cx="8928992" cy="58052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 Имя происходит от древнегреческого слова «</a:t>
            </a:r>
            <a:r>
              <a:rPr lang="ru-RU" sz="1600" i="1" dirty="0" err="1" smtClean="0"/>
              <a:t>деметрис</a:t>
            </a:r>
            <a:r>
              <a:rPr lang="ru-RU" sz="1600" dirty="0" smtClean="0"/>
              <a:t>» – </a:t>
            </a:r>
            <a:r>
              <a:rPr lang="ru-RU" sz="1600" i="1" dirty="0" smtClean="0"/>
              <a:t>принадлежащий Деметре.  </a:t>
            </a:r>
            <a:r>
              <a:rPr lang="ru-RU" sz="1600" dirty="0" smtClean="0"/>
              <a:t>Деметра – древнегреческая богиня земли и плодородия, поэтому имени Дмитрий часто дают значение «</a:t>
            </a:r>
            <a:r>
              <a:rPr lang="ru-RU" sz="1600" i="1" dirty="0" smtClean="0"/>
              <a:t>земледелец</a:t>
            </a:r>
            <a:r>
              <a:rPr lang="ru-RU" sz="1600" dirty="0" smtClean="0"/>
              <a:t>».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 </a:t>
            </a:r>
            <a:r>
              <a:rPr lang="ru-RU" sz="1600" b="1" u="sng" dirty="0" smtClean="0"/>
              <a:t>Именины</a:t>
            </a:r>
            <a:r>
              <a:rPr lang="ru-RU" sz="1600" b="1" dirty="0" smtClean="0"/>
              <a:t> </a:t>
            </a:r>
            <a:r>
              <a:rPr lang="ru-RU" sz="1600" dirty="0" smtClean="0"/>
              <a:t>– 4 октября, 8 ноября</a:t>
            </a:r>
          </a:p>
          <a:p>
            <a:pPr>
              <a:buFont typeface="Arial" pitchFamily="34" charset="0"/>
              <a:buChar char="•"/>
            </a:pPr>
            <a:r>
              <a:rPr lang="ru-RU" sz="1600" b="1" u="sng" dirty="0" smtClean="0"/>
              <a:t> Характер </a:t>
            </a:r>
            <a:r>
              <a:rPr lang="ru-RU" sz="1600" dirty="0" smtClean="0"/>
              <a:t>– общительный, дружелюбный, упрямый. Обида и несправедливость могут привести в ярость, в детстве часто участвует в потасовках.</a:t>
            </a:r>
          </a:p>
          <a:p>
            <a:pPr>
              <a:buFont typeface="Arial" pitchFamily="34" charset="0"/>
              <a:buChar char="•"/>
            </a:pPr>
            <a:r>
              <a:rPr lang="ru-RU" sz="1600" b="1" u="sng" dirty="0" smtClean="0"/>
              <a:t>Знаменитые люди  с таким именем:</a:t>
            </a:r>
          </a:p>
          <a:p>
            <a:r>
              <a:rPr lang="ru-RU" sz="1600" dirty="0" smtClean="0"/>
              <a:t>     Дмитрий Иванович Донской (1350-1389)      Дмитрий Иванович Менделеев (1834-1907)</a:t>
            </a:r>
          </a:p>
          <a:p>
            <a:r>
              <a:rPr lang="ru-RU" sz="1600" dirty="0" smtClean="0"/>
              <a:t>   </a:t>
            </a:r>
            <a:r>
              <a:rPr lang="ru-RU" sz="1400" dirty="0" smtClean="0"/>
              <a:t>Князь Московский и Великий князь                              Выдающийся русский ученый-энциклопедист                              </a:t>
            </a:r>
          </a:p>
          <a:p>
            <a:r>
              <a:rPr lang="ru-RU" sz="1400" dirty="0" smtClean="0"/>
              <a:t>Владимирский, прозванный Донским за </a:t>
            </a:r>
          </a:p>
          <a:p>
            <a:r>
              <a:rPr lang="ru-RU" sz="1400" dirty="0" smtClean="0"/>
              <a:t>  победу в Куликовской битве</a:t>
            </a:r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  <p:pic>
        <p:nvPicPr>
          <p:cNvPr id="2050" name="Picture 2" descr="C:\Users\Пользователь\Downloads\д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77072"/>
            <a:ext cx="2808312" cy="2664296"/>
          </a:xfrm>
          <a:prstGeom prst="rect">
            <a:avLst/>
          </a:prstGeom>
          <a:noFill/>
        </p:spPr>
      </p:pic>
      <p:pic>
        <p:nvPicPr>
          <p:cNvPr id="2051" name="Picture 3" descr="C:\Users\Пользователь\Downloads\put_mendele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3573016"/>
            <a:ext cx="2469257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76864" cy="43204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tx1"/>
                </a:solidFill>
              </a:rPr>
              <a:t>                 </a:t>
            </a:r>
            <a:r>
              <a:rPr lang="ru-RU" sz="4000" i="1" dirty="0" smtClean="0">
                <a:solidFill>
                  <a:schemeClr val="tx1"/>
                </a:solidFill>
              </a:rPr>
              <a:t>Ксения </a:t>
            </a:r>
            <a:r>
              <a:rPr lang="ru-RU" sz="4000" dirty="0" smtClean="0">
                <a:solidFill>
                  <a:schemeClr val="tx1"/>
                </a:solidFill>
              </a:rPr>
              <a:t>  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3325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Имя Ксения  древнегреческого происхождения, означает </a:t>
            </a:r>
            <a:r>
              <a:rPr lang="ru-RU" sz="1600" i="1" dirty="0" smtClean="0"/>
              <a:t>гостеприимство</a:t>
            </a:r>
            <a:r>
              <a:rPr lang="ru-RU" sz="1600" dirty="0" smtClean="0"/>
              <a:t>, </a:t>
            </a:r>
            <a:r>
              <a:rPr lang="ru-RU" sz="1600" i="1" dirty="0" smtClean="0"/>
              <a:t>чужестранка</a:t>
            </a:r>
            <a:r>
              <a:rPr lang="ru-RU" sz="1600" dirty="0" smtClean="0"/>
              <a:t>.  Существует еще одно толкование имени, от латинского слова </a:t>
            </a:r>
          </a:p>
          <a:p>
            <a:pPr>
              <a:buNone/>
            </a:pPr>
            <a:r>
              <a:rPr lang="ru-RU" sz="1600" dirty="0" smtClean="0"/>
              <a:t>     «</a:t>
            </a:r>
            <a:r>
              <a:rPr lang="ru-RU" sz="1600" i="1" dirty="0" err="1" smtClean="0"/>
              <a:t>ксении</a:t>
            </a:r>
            <a:r>
              <a:rPr lang="ru-RU" sz="1600" dirty="0" smtClean="0"/>
              <a:t>» – </a:t>
            </a:r>
            <a:r>
              <a:rPr lang="ru-RU" sz="1600" i="1" dirty="0" smtClean="0"/>
              <a:t>язвительные двустишия, </a:t>
            </a:r>
            <a:r>
              <a:rPr lang="ru-RU" sz="1600" dirty="0" smtClean="0"/>
              <a:t>которыми хозяева дома в шутку встречали гостей.</a:t>
            </a:r>
          </a:p>
          <a:p>
            <a:pPr>
              <a:buFont typeface="Arial" pitchFamily="34" charset="0"/>
              <a:buChar char="•"/>
            </a:pPr>
            <a:r>
              <a:rPr lang="ru-RU" sz="1600" u="sng" dirty="0" smtClean="0"/>
              <a:t> </a:t>
            </a:r>
            <a:r>
              <a:rPr lang="ru-RU" sz="1600" b="1" u="sng" dirty="0" smtClean="0"/>
              <a:t>Именины</a:t>
            </a:r>
            <a:r>
              <a:rPr lang="ru-RU" sz="1600" u="sng" dirty="0" smtClean="0"/>
              <a:t> </a:t>
            </a:r>
            <a:r>
              <a:rPr lang="ru-RU" sz="1600" dirty="0" smtClean="0"/>
              <a:t>– 31 января, 6 февраля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 </a:t>
            </a:r>
            <a:r>
              <a:rPr lang="ru-RU" sz="1600" b="1" u="sng" dirty="0" smtClean="0"/>
              <a:t>Характер</a:t>
            </a:r>
            <a:r>
              <a:rPr lang="ru-RU" sz="1600" b="1" dirty="0" smtClean="0"/>
              <a:t> </a:t>
            </a:r>
            <a:r>
              <a:rPr lang="ru-RU" sz="1600" dirty="0" smtClean="0"/>
              <a:t>– это милый, спокойный ребенок . Хорошо учится в школе, аккуратна и исполнительна, бывает чувствительной и обидчивой.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endParaRPr lang="ru-RU" sz="1600" dirty="0" smtClean="0"/>
          </a:p>
          <a:p>
            <a:pPr>
              <a:buFont typeface="Arial" pitchFamily="34" charset="0"/>
              <a:buChar char="•"/>
            </a:pPr>
            <a:r>
              <a:rPr lang="ru-RU" sz="1800" b="1" u="sng" dirty="0" smtClean="0"/>
              <a:t>Святой покровительницей является</a:t>
            </a:r>
          </a:p>
          <a:p>
            <a:pPr>
              <a:buFont typeface="Arial" pitchFamily="34" charset="0"/>
              <a:buChar char="•"/>
            </a:pPr>
            <a:endParaRPr lang="ru-RU" sz="1600" b="1" u="sng" dirty="0" smtClean="0"/>
          </a:p>
          <a:p>
            <a:pPr>
              <a:buNone/>
            </a:pPr>
            <a:r>
              <a:rPr lang="ru-RU" sz="1600" dirty="0" smtClean="0"/>
              <a:t>      </a:t>
            </a:r>
            <a:r>
              <a:rPr lang="ru-RU" sz="1800" dirty="0" smtClean="0"/>
              <a:t>Святая Ксения Петербургская</a:t>
            </a:r>
            <a:endParaRPr lang="ru-RU" sz="1600" dirty="0" smtClean="0"/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  <p:pic>
        <p:nvPicPr>
          <p:cNvPr id="3074" name="Picture 2" descr="C:\Users\Пользователь\Downloads\Kseniy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068960"/>
            <a:ext cx="3240360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2400" cy="432048"/>
          </a:xfrm>
        </p:spPr>
        <p:txBody>
          <a:bodyPr/>
          <a:lstStyle/>
          <a:p>
            <a:r>
              <a:rPr lang="ru-RU" sz="4000" b="0" dirty="0" smtClean="0">
                <a:solidFill>
                  <a:schemeClr val="tx1"/>
                </a:solidFill>
                <a:effectLst/>
              </a:rPr>
              <a:t>                      </a:t>
            </a:r>
            <a:r>
              <a:rPr lang="ru-RU" sz="4000" b="0" i="1" dirty="0" smtClean="0">
                <a:solidFill>
                  <a:schemeClr val="tx1"/>
                </a:solidFill>
                <a:effectLst/>
              </a:rPr>
              <a:t>Иван</a:t>
            </a:r>
            <a:endParaRPr lang="ru-RU" sz="4000" b="0" i="1" dirty="0">
              <a:solidFill>
                <a:schemeClr val="tx1"/>
              </a:solidFill>
              <a:effectLst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/>
              <a:t>  Имя является русской формой библейского имени Иоанн, что в переводе с древнееврейского означает «</a:t>
            </a:r>
            <a:r>
              <a:rPr lang="ru-RU" sz="1600" i="1" dirty="0" smtClean="0"/>
              <a:t>Милость Божья</a:t>
            </a:r>
            <a:r>
              <a:rPr lang="ru-RU" sz="1600" dirty="0" smtClean="0"/>
              <a:t>» </a:t>
            </a:r>
          </a:p>
          <a:p>
            <a:pPr>
              <a:buFont typeface="Arial" pitchFamily="34" charset="0"/>
              <a:buChar char="•"/>
            </a:pPr>
            <a:r>
              <a:rPr lang="ru-RU" sz="1600" b="1" u="sng" dirty="0" smtClean="0"/>
              <a:t>  Именины </a:t>
            </a:r>
            <a:r>
              <a:rPr lang="ru-RU" sz="1600" dirty="0" smtClean="0"/>
              <a:t>– 12 апреля, 7 июля, 9 октября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b="1" u="sng" dirty="0" smtClean="0"/>
              <a:t> Характер </a:t>
            </a:r>
            <a:r>
              <a:rPr lang="ru-RU" sz="1600" dirty="0" smtClean="0"/>
              <a:t>– мальчики с таким именем могут иметь самый разный характер, то они тихие и неприметные, а то становятся непоседами и буянами. Имеют широкий круг интересов и увлечений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</a:t>
            </a:r>
            <a:r>
              <a:rPr lang="ru-RU" sz="1600" b="1" u="sng" dirty="0" smtClean="0"/>
              <a:t>Знаменитые люди с таким именем:</a:t>
            </a:r>
          </a:p>
          <a:p>
            <a:r>
              <a:rPr lang="ru-RU" sz="1600" dirty="0" smtClean="0"/>
              <a:t>    Иван Васильевич Грозный (1530-1584)                Иван Андреевич Крылов (1769-1844)</a:t>
            </a:r>
          </a:p>
          <a:p>
            <a:r>
              <a:rPr lang="ru-RU" sz="1400" dirty="0" smtClean="0"/>
              <a:t>Великий князь «всея Руси», первый русский царь                   Русский поэт, писатель, баснописец</a:t>
            </a:r>
          </a:p>
          <a:p>
            <a:endParaRPr lang="ru-RU" sz="1600" dirty="0" smtClean="0"/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  <p:pic>
        <p:nvPicPr>
          <p:cNvPr id="2050" name="Picture 2" descr="C:\Users\Пользователь\Downloads\kryl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429000"/>
            <a:ext cx="2808312" cy="3284984"/>
          </a:xfrm>
          <a:prstGeom prst="rect">
            <a:avLst/>
          </a:prstGeom>
          <a:noFill/>
        </p:spPr>
      </p:pic>
      <p:pic>
        <p:nvPicPr>
          <p:cNvPr id="2053" name="Picture 5" descr="http://www.calend.ru/img/content_events/i2/22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429000"/>
            <a:ext cx="3384376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844408" cy="504056"/>
          </a:xfrm>
        </p:spPr>
        <p:txBody>
          <a:bodyPr/>
          <a:lstStyle/>
          <a:p>
            <a:r>
              <a:rPr lang="ru-RU" sz="4000" dirty="0" smtClean="0"/>
              <a:t>   </a:t>
            </a:r>
            <a:r>
              <a:rPr lang="ru-RU" sz="4000" b="0" dirty="0" smtClean="0">
                <a:effectLst/>
              </a:rPr>
              <a:t>               </a:t>
            </a:r>
            <a:r>
              <a:rPr lang="ru-RU" sz="4000" b="0" i="1" dirty="0" smtClean="0">
                <a:solidFill>
                  <a:schemeClr val="tx1"/>
                </a:solidFill>
                <a:effectLst/>
              </a:rPr>
              <a:t>Даниил</a:t>
            </a:r>
            <a:r>
              <a:rPr lang="ru-RU" sz="4000" dirty="0" smtClean="0"/>
              <a:t>         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124744"/>
            <a:ext cx="8784976" cy="561662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   В переводе с древнееврейского языка  имя Даниил переводится как «</a:t>
            </a:r>
            <a:r>
              <a:rPr lang="ru-RU" sz="1600" i="1" dirty="0" smtClean="0"/>
              <a:t>мой судья – Бог</a:t>
            </a:r>
            <a:r>
              <a:rPr lang="ru-RU" sz="1600" dirty="0" smtClean="0"/>
              <a:t>», «</a:t>
            </a:r>
            <a:r>
              <a:rPr lang="ru-RU" sz="1600" i="1" dirty="0" smtClean="0"/>
              <a:t>Божий суд</a:t>
            </a:r>
            <a:r>
              <a:rPr lang="ru-RU" sz="1600" dirty="0" smtClean="0"/>
              <a:t>».  Русская народная форма имени – Данила.</a:t>
            </a:r>
          </a:p>
          <a:p>
            <a:endParaRPr lang="ru-RU" sz="1600" dirty="0" smtClean="0"/>
          </a:p>
          <a:p>
            <a:r>
              <a:rPr lang="ru-RU" sz="1600" dirty="0" smtClean="0"/>
              <a:t>   </a:t>
            </a:r>
            <a:r>
              <a:rPr lang="ru-RU" sz="1600" b="1" u="sng" dirty="0" smtClean="0"/>
              <a:t>Именины </a:t>
            </a:r>
            <a:r>
              <a:rPr lang="ru-RU" sz="1600" dirty="0" smtClean="0"/>
              <a:t>– 20 апреля, 23 июля, 30 декабря</a:t>
            </a:r>
          </a:p>
          <a:p>
            <a:endParaRPr lang="ru-RU" sz="1600" dirty="0" smtClean="0"/>
          </a:p>
          <a:p>
            <a:r>
              <a:rPr lang="ru-RU" sz="1600" dirty="0" smtClean="0"/>
              <a:t>   </a:t>
            </a:r>
            <a:r>
              <a:rPr lang="ru-RU" sz="1600" b="1" u="sng" dirty="0" smtClean="0"/>
              <a:t>Характер</a:t>
            </a:r>
            <a:r>
              <a:rPr lang="ru-RU" sz="1600" dirty="0" smtClean="0"/>
              <a:t> – общительный, подвижный, очень увлекающийся. Постоянно находится в окружении друзей.</a:t>
            </a:r>
          </a:p>
          <a:p>
            <a:endParaRPr lang="ru-RU" sz="1600" dirty="0" smtClean="0"/>
          </a:p>
          <a:p>
            <a:r>
              <a:rPr lang="ru-RU" sz="1600" dirty="0" smtClean="0"/>
              <a:t>   </a:t>
            </a:r>
            <a:r>
              <a:rPr lang="ru-RU" sz="1600" b="1" u="sng" dirty="0" smtClean="0"/>
              <a:t>Одним из святых покровителей является </a:t>
            </a:r>
          </a:p>
          <a:p>
            <a:endParaRPr lang="ru-RU" sz="1600" dirty="0" smtClean="0"/>
          </a:p>
          <a:p>
            <a:r>
              <a:rPr lang="ru-RU" sz="1600" dirty="0" smtClean="0"/>
              <a:t>     преподобный Даниил </a:t>
            </a:r>
            <a:r>
              <a:rPr lang="ru-RU" sz="1600" dirty="0" err="1" smtClean="0"/>
              <a:t>Переяславский</a:t>
            </a:r>
            <a:endParaRPr lang="ru-RU" sz="1600" dirty="0" smtClean="0"/>
          </a:p>
          <a:p>
            <a:r>
              <a:rPr lang="ru-RU" sz="1600" dirty="0" smtClean="0"/>
              <a:t>   </a:t>
            </a:r>
          </a:p>
          <a:p>
            <a:endParaRPr lang="ru-RU" sz="1600" dirty="0" smtClean="0"/>
          </a:p>
          <a:p>
            <a:r>
              <a:rPr lang="ru-RU" sz="1600" dirty="0" smtClean="0"/>
              <a:t>   </a:t>
            </a:r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28674" name="Picture 2" descr="C:\Users\Пользователь\Downloads\0_7c799_b06b71f8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996952"/>
            <a:ext cx="3168352" cy="37371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20688"/>
            <a:ext cx="7772400" cy="576064"/>
          </a:xfrm>
        </p:spPr>
        <p:txBody>
          <a:bodyPr/>
          <a:lstStyle/>
          <a:p>
            <a:r>
              <a:rPr lang="ru-RU" sz="4000" dirty="0" smtClean="0"/>
              <a:t>                    </a:t>
            </a:r>
            <a:r>
              <a:rPr lang="ru-RU" sz="4000" b="0" i="1" dirty="0" smtClean="0">
                <a:solidFill>
                  <a:schemeClr val="tx1"/>
                </a:solidFill>
              </a:rPr>
              <a:t>Зарина</a:t>
            </a:r>
            <a:endParaRPr lang="ru-RU" sz="4000" b="0" i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1340768"/>
            <a:ext cx="8856984" cy="5256584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   Это имя имеет несколько версий своего происхождения.  </a:t>
            </a:r>
            <a:r>
              <a:rPr lang="ru-RU" sz="1600" u="sng" dirty="0" smtClean="0"/>
              <a:t>Первая версия</a:t>
            </a:r>
            <a:r>
              <a:rPr lang="ru-RU" sz="1600" dirty="0" smtClean="0"/>
              <a:t>, славянская, означает «</a:t>
            </a:r>
            <a:r>
              <a:rPr lang="ru-RU" sz="1600" i="1" dirty="0" smtClean="0"/>
              <a:t>заря», «красота рассвета</a:t>
            </a:r>
            <a:r>
              <a:rPr lang="ru-RU" sz="1600" dirty="0" smtClean="0"/>
              <a:t>».  По </a:t>
            </a:r>
            <a:r>
              <a:rPr lang="ru-RU" sz="1600" u="sng" dirty="0" smtClean="0"/>
              <a:t>второй версии </a:t>
            </a:r>
            <a:r>
              <a:rPr lang="ru-RU" sz="1600" dirty="0" smtClean="0"/>
              <a:t>оно имеет персидское происхождение и переводится как</a:t>
            </a:r>
            <a:r>
              <a:rPr lang="ru-RU" sz="1600" i="1" dirty="0" smtClean="0"/>
              <a:t> «золото</a:t>
            </a:r>
            <a:r>
              <a:rPr lang="ru-RU" sz="1600" dirty="0" smtClean="0"/>
              <a:t>». В </a:t>
            </a:r>
            <a:r>
              <a:rPr lang="ru-RU" sz="1600" u="sng" dirty="0" smtClean="0"/>
              <a:t>переводе с  татарского языка </a:t>
            </a:r>
            <a:r>
              <a:rPr lang="ru-RU" sz="1600" dirty="0" smtClean="0"/>
              <a:t>обозначает «</a:t>
            </a:r>
            <a:r>
              <a:rPr lang="ru-RU" sz="1600" i="1" dirty="0" smtClean="0"/>
              <a:t>с золотыми украшениями</a:t>
            </a:r>
            <a:r>
              <a:rPr lang="ru-RU" sz="1600" dirty="0" smtClean="0"/>
              <a:t>».</a:t>
            </a:r>
          </a:p>
          <a:p>
            <a:endParaRPr lang="ru-RU" sz="1600" dirty="0" smtClean="0"/>
          </a:p>
          <a:p>
            <a:r>
              <a:rPr lang="ru-RU" sz="1600" dirty="0" smtClean="0"/>
              <a:t>    </a:t>
            </a:r>
            <a:r>
              <a:rPr lang="ru-RU" sz="1600" b="1" u="sng" dirty="0" smtClean="0"/>
              <a:t>Характер </a:t>
            </a:r>
            <a:r>
              <a:rPr lang="ru-RU" sz="1600" dirty="0" smtClean="0"/>
              <a:t>– обладают противоречивым характером. Общительны, артистичны, легко сходятся с людьми, но могут быть вспыльчивы и капризны.</a:t>
            </a:r>
          </a:p>
          <a:p>
            <a:endParaRPr lang="ru-RU" sz="1600" dirty="0" smtClean="0"/>
          </a:p>
          <a:p>
            <a:r>
              <a:rPr lang="ru-RU" sz="1600" dirty="0" smtClean="0"/>
              <a:t>                                                 </a:t>
            </a:r>
            <a:r>
              <a:rPr lang="ru-RU" sz="1600" i="1" dirty="0" smtClean="0"/>
              <a:t> </a:t>
            </a:r>
            <a:r>
              <a:rPr lang="ru-RU" sz="4000" i="1" dirty="0" smtClean="0"/>
              <a:t>Маргарита</a:t>
            </a:r>
            <a:endParaRPr lang="ru-RU" sz="1600" i="1" dirty="0" smtClean="0"/>
          </a:p>
          <a:p>
            <a:endParaRPr lang="ru-RU" sz="1600" dirty="0" smtClean="0"/>
          </a:p>
          <a:p>
            <a:r>
              <a:rPr lang="ru-RU" sz="1600" dirty="0" smtClean="0"/>
              <a:t>   Имя происходит от латинского и греческого слова «Маргарита»  - </a:t>
            </a:r>
            <a:r>
              <a:rPr lang="ru-RU" sz="1600" i="1" dirty="0" smtClean="0"/>
              <a:t>жемчуг, перламутр</a:t>
            </a:r>
          </a:p>
          <a:p>
            <a:endParaRPr lang="ru-RU" sz="1600" dirty="0" smtClean="0"/>
          </a:p>
          <a:p>
            <a:r>
              <a:rPr lang="ru-RU" sz="1600" dirty="0" smtClean="0"/>
              <a:t>   </a:t>
            </a:r>
            <a:r>
              <a:rPr lang="ru-RU" sz="1600" b="1" u="sng" dirty="0" smtClean="0"/>
              <a:t>Именины</a:t>
            </a:r>
            <a:r>
              <a:rPr lang="ru-RU" sz="1600" dirty="0" smtClean="0"/>
              <a:t> – 13 марта, 30 июля</a:t>
            </a:r>
          </a:p>
          <a:p>
            <a:endParaRPr lang="ru-RU" sz="1600" dirty="0" smtClean="0"/>
          </a:p>
          <a:p>
            <a:r>
              <a:rPr lang="ru-RU" sz="1600" dirty="0" smtClean="0"/>
              <a:t>    </a:t>
            </a:r>
            <a:r>
              <a:rPr lang="ru-RU" sz="1600" b="1" u="sng" dirty="0" smtClean="0"/>
              <a:t>Характер </a:t>
            </a:r>
            <a:r>
              <a:rPr lang="ru-RU" sz="1600" dirty="0" smtClean="0"/>
              <a:t>– отличается самостоятельностью, очень прямолинейна и категорична, трудно сходятся с людьми. </a:t>
            </a:r>
          </a:p>
          <a:p>
            <a:r>
              <a:rPr lang="ru-RU" sz="4000" dirty="0" smtClean="0"/>
              <a:t>  </a:t>
            </a:r>
            <a:endParaRPr lang="ru-RU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484784"/>
            <a:ext cx="777686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smtClean="0">
                <a:solidFill>
                  <a:schemeClr val="accent2"/>
                </a:solidFill>
              </a:rPr>
              <a:t>Имена, имена, имена…</a:t>
            </a:r>
          </a:p>
          <a:p>
            <a:r>
              <a:rPr lang="ru-RU" sz="4000" i="1" dirty="0" smtClean="0">
                <a:solidFill>
                  <a:schemeClr val="accent2"/>
                </a:solidFill>
              </a:rPr>
              <a:t>В нашей речи звучат не случайно</a:t>
            </a:r>
          </a:p>
          <a:p>
            <a:r>
              <a:rPr lang="ru-RU" sz="4000" i="1" dirty="0" smtClean="0">
                <a:solidFill>
                  <a:schemeClr val="accent2"/>
                </a:solidFill>
              </a:rPr>
              <a:t>Как загадочна эта страна,</a:t>
            </a:r>
          </a:p>
          <a:p>
            <a:r>
              <a:rPr lang="ru-RU" sz="4000" i="1" dirty="0" smtClean="0">
                <a:solidFill>
                  <a:schemeClr val="accent2"/>
                </a:solidFill>
              </a:rPr>
              <a:t>Так и имя – загадка и тайна</a:t>
            </a:r>
            <a:endParaRPr lang="ru-RU" sz="4000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63688" y="980728"/>
            <a:ext cx="6539064" cy="720080"/>
          </a:xfrm>
        </p:spPr>
        <p:txBody>
          <a:bodyPr/>
          <a:lstStyle/>
          <a:p>
            <a:r>
              <a:rPr lang="ru-RU" sz="4000" dirty="0" smtClean="0"/>
              <a:t>Актуальность темы: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8146104" cy="4392488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/>
              <a:t>    Личные имена имели все люди во всех цивилизациях. Каждый год мы отмечаем дни рождения, многие отмечают именины. Родители, иногда, дают нам имена, совсем не задумываясь об их значении. А ведь каждый из нас, получая имя при рождении, несет его через всю жизнь, оставляя память о нем в своих творениях. Но много ли известно людям о происхождении, значении, истории личных имен? Вот это и решили выяснить  ученики нашего класса.</a:t>
            </a:r>
          </a:p>
          <a:p>
            <a:r>
              <a:rPr lang="ru-RU" sz="1600" dirty="0" smtClean="0"/>
              <a:t>                                         </a:t>
            </a:r>
            <a:r>
              <a:rPr lang="ru-RU" sz="1600" i="1" dirty="0" smtClean="0"/>
              <a:t>Гипотеза исследования: </a:t>
            </a:r>
          </a:p>
          <a:p>
            <a:r>
              <a:rPr lang="ru-RU" sz="1600" dirty="0" smtClean="0"/>
              <a:t>Если  современный человек будет знать историю своего имени, он будет лучше знать историю своего рода.</a:t>
            </a:r>
          </a:p>
          <a:p>
            <a:r>
              <a:rPr lang="ru-RU" sz="1600" dirty="0" smtClean="0"/>
              <a:t>                                         </a:t>
            </a:r>
            <a:r>
              <a:rPr lang="ru-RU" sz="1600" i="1" dirty="0" smtClean="0"/>
              <a:t>Проблемные вопросы:</a:t>
            </a:r>
          </a:p>
          <a:p>
            <a:r>
              <a:rPr lang="ru-RU" sz="1600" dirty="0" smtClean="0"/>
              <a:t>     Что означают наши имена?</a:t>
            </a:r>
          </a:p>
          <a:p>
            <a:r>
              <a:rPr lang="ru-RU" sz="1600" dirty="0" smtClean="0"/>
              <a:t>     Из какого языка пришло мое имя?</a:t>
            </a:r>
          </a:p>
          <a:p>
            <a:r>
              <a:rPr lang="ru-RU" sz="1600" dirty="0" smtClean="0"/>
              <a:t>     Кто наши святые покровители?</a:t>
            </a:r>
          </a:p>
          <a:p>
            <a:r>
              <a:rPr lang="ru-RU" sz="1600" dirty="0" smtClean="0"/>
              <a:t>     Какие знаменитые люди прославили эти имена?</a:t>
            </a:r>
          </a:p>
          <a:p>
            <a:r>
              <a:rPr lang="ru-RU" sz="1600" dirty="0" smtClean="0"/>
              <a:t>     Какие формы моего имени существуют?</a:t>
            </a:r>
          </a:p>
          <a:p>
            <a:r>
              <a:rPr lang="ru-RU" sz="1600" dirty="0" smtClean="0"/>
              <a:t>              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908720"/>
            <a:ext cx="5472608" cy="792088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Цели проекта: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44824"/>
            <a:ext cx="8064896" cy="4464496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       </a:t>
            </a:r>
            <a:r>
              <a:rPr lang="ru-RU" sz="1600" dirty="0" smtClean="0"/>
              <a:t>    -   Познакомиться с историей появления наших имен и их значением</a:t>
            </a:r>
          </a:p>
          <a:p>
            <a:endParaRPr lang="ru-RU" sz="1600" dirty="0" smtClean="0"/>
          </a:p>
          <a:p>
            <a:r>
              <a:rPr lang="ru-RU" sz="1600" dirty="0" smtClean="0"/>
              <a:t>              -   Найти фамилии знаменитых людей с такими именами</a:t>
            </a:r>
          </a:p>
          <a:p>
            <a:endParaRPr lang="ru-RU" sz="1600" dirty="0" smtClean="0"/>
          </a:p>
          <a:p>
            <a:r>
              <a:rPr lang="ru-RU" sz="1600" dirty="0" smtClean="0"/>
              <a:t>              -   Выяснить дату именин для каждого имени</a:t>
            </a:r>
          </a:p>
          <a:p>
            <a:endParaRPr lang="ru-RU" sz="1600" dirty="0" smtClean="0"/>
          </a:p>
          <a:p>
            <a:r>
              <a:rPr lang="ru-RU" sz="1600" dirty="0" smtClean="0"/>
              <a:t>              -   Научиться работать со словарем, энциклопедией</a:t>
            </a:r>
          </a:p>
          <a:p>
            <a:endParaRPr lang="ru-RU" sz="1600" dirty="0" smtClean="0"/>
          </a:p>
          <a:p>
            <a:r>
              <a:rPr lang="ru-RU" sz="1600" dirty="0" smtClean="0"/>
              <a:t>              -   Обобщить полученные знания</a:t>
            </a:r>
          </a:p>
          <a:p>
            <a:r>
              <a:rPr lang="ru-RU" sz="1600" dirty="0" smtClean="0"/>
              <a:t>  </a:t>
            </a:r>
          </a:p>
          <a:p>
            <a:r>
              <a:rPr lang="ru-RU" sz="1600" dirty="0" smtClean="0"/>
              <a:t>              -   Научиться работать в коллективе</a:t>
            </a:r>
            <a:endParaRPr lang="ru-RU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19872" y="332656"/>
            <a:ext cx="4474840" cy="86636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Задачи</a:t>
            </a:r>
            <a:r>
              <a:rPr lang="ru-RU" sz="3600" dirty="0" smtClean="0">
                <a:solidFill>
                  <a:schemeClr val="tx1"/>
                </a:solidFill>
              </a:rPr>
              <a:t>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1484784"/>
            <a:ext cx="8507288" cy="4839816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Знакомство с происхождением имен</a:t>
            </a:r>
          </a:p>
          <a:p>
            <a:r>
              <a:rPr lang="ru-RU" sz="1600" dirty="0" smtClean="0"/>
              <a:t>Расширять свой кругозор при помощи различных источников информации</a:t>
            </a:r>
          </a:p>
          <a:p>
            <a:r>
              <a:rPr lang="ru-RU" sz="1600" dirty="0" smtClean="0"/>
              <a:t>Взаимодействовать с родителями, библиотекой</a:t>
            </a:r>
          </a:p>
          <a:p>
            <a:r>
              <a:rPr lang="ru-RU" sz="1600" dirty="0" smtClean="0"/>
              <a:t>Развивать творческие способности, самостоятельность, навыки коллективной работы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</a:t>
            </a:r>
            <a:r>
              <a:rPr lang="ru-RU" sz="2400" dirty="0" smtClean="0"/>
              <a:t>Ожидаемые результаты: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1600" dirty="0" smtClean="0"/>
              <a:t>         Ответственное отношение детей к общественным поручениям, умение ставить задачи и искать пути их реализации, применять на практике информационные технологии, а также укрепление взаимоотношений между детьми и родителями.</a:t>
            </a:r>
          </a:p>
          <a:p>
            <a:pPr>
              <a:buNone/>
            </a:pPr>
            <a:r>
              <a:rPr lang="ru-RU" sz="1600" dirty="0" smtClean="0"/>
              <a:t>         Для педагога – это внедрение новых методов в работе с детьми и родителями, личностный и профессиональный рост, самореализация.</a:t>
            </a:r>
          </a:p>
          <a:p>
            <a:pPr>
              <a:buNone/>
            </a:pPr>
            <a:endParaRPr lang="ru-RU" sz="1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6908304" cy="936104"/>
          </a:xfrm>
        </p:spPr>
        <p:txBody>
          <a:bodyPr/>
          <a:lstStyle/>
          <a:p>
            <a:r>
              <a:rPr lang="ru-RU" sz="2400" i="1" u="sng" dirty="0" smtClean="0">
                <a:solidFill>
                  <a:schemeClr val="tx1"/>
                </a:solidFill>
              </a:rPr>
              <a:t>Распределение по группам</a:t>
            </a:r>
            <a:endParaRPr lang="ru-RU" sz="2400" i="1" u="sng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556792"/>
            <a:ext cx="8352928" cy="49685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Координатор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Искатели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Исследователи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Фотографы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Оформители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48680"/>
            <a:ext cx="7403160" cy="648072"/>
          </a:xfrm>
        </p:spPr>
        <p:txBody>
          <a:bodyPr/>
          <a:lstStyle/>
          <a:p>
            <a:r>
              <a:rPr lang="ru-RU" sz="3600" dirty="0" smtClean="0"/>
              <a:t>Исследование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196752"/>
            <a:ext cx="7763200" cy="511256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1800" dirty="0" smtClean="0"/>
              <a:t>Что такое имя, именины?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 Что означает мое имя </a:t>
            </a:r>
            <a:r>
              <a:rPr lang="ru-RU" sz="1800" dirty="0" smtClean="0"/>
              <a:t>?</a:t>
            </a:r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 Какие известные люди прославили свои имена</a:t>
            </a:r>
            <a:r>
              <a:rPr lang="ru-RU" sz="1600" dirty="0" smtClean="0"/>
              <a:t>?</a:t>
            </a:r>
          </a:p>
          <a:p>
            <a:endParaRPr lang="ru-RU" sz="1600" dirty="0" smtClean="0"/>
          </a:p>
          <a:p>
            <a:r>
              <a:rPr lang="ru-RU" sz="1800" dirty="0" smtClean="0"/>
              <a:t>                                </a:t>
            </a:r>
            <a:r>
              <a:rPr lang="ru-RU" sz="1800" b="1" i="1" dirty="0" smtClean="0"/>
              <a:t>Наши методы исследования:</a:t>
            </a:r>
          </a:p>
          <a:p>
            <a:endParaRPr lang="ru-RU" sz="1800" dirty="0" smtClean="0"/>
          </a:p>
          <a:p>
            <a:pPr>
              <a:buFont typeface="Arial" pitchFamily="34" charset="0"/>
              <a:buChar char="•"/>
            </a:pPr>
            <a:r>
              <a:rPr lang="ru-RU" sz="1600" dirty="0" smtClean="0"/>
              <a:t>  </a:t>
            </a:r>
            <a:r>
              <a:rPr lang="ru-RU" sz="1800" dirty="0" smtClean="0"/>
              <a:t>Изучение литературы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 Сбор информации в Интернете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 Беседы с родителями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 Обработка информации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 Подготовка презентации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  Защита проекта</a:t>
            </a:r>
          </a:p>
          <a:p>
            <a:pPr>
              <a:buFont typeface="Arial" pitchFamily="34" charset="0"/>
              <a:buChar char="•"/>
            </a:pPr>
            <a:endParaRPr lang="ru-RU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899104" cy="720080"/>
          </a:xfrm>
        </p:spPr>
        <p:txBody>
          <a:bodyPr/>
          <a:lstStyle/>
          <a:p>
            <a:r>
              <a:rPr lang="ru-RU" sz="3200" dirty="0" smtClean="0"/>
              <a:t>Этапы и содержание проекта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84784"/>
            <a:ext cx="8424936" cy="4968552"/>
          </a:xfrm>
        </p:spPr>
        <p:txBody>
          <a:bodyPr/>
          <a:lstStyle/>
          <a:p>
            <a:r>
              <a:rPr lang="ru-RU" i="1" dirty="0" smtClean="0"/>
              <a:t>                               «НАШИ ИМЕНА» </a:t>
            </a:r>
          </a:p>
          <a:p>
            <a:r>
              <a:rPr lang="ru-RU" dirty="0" smtClean="0"/>
              <a:t> </a:t>
            </a:r>
            <a:r>
              <a:rPr lang="ru-RU" sz="1800" u="sng" dirty="0" smtClean="0"/>
              <a:t>1 этап – подготовительный (погружение в проект)</a:t>
            </a:r>
          </a:p>
          <a:p>
            <a:r>
              <a:rPr lang="ru-RU" sz="1600" dirty="0" smtClean="0"/>
              <a:t>   - вызвать у детей и родителей интерес к проекту</a:t>
            </a:r>
            <a:r>
              <a:rPr lang="ru-RU" dirty="0" smtClean="0"/>
              <a:t>  </a:t>
            </a:r>
          </a:p>
          <a:p>
            <a:r>
              <a:rPr lang="ru-RU" sz="1800" dirty="0" smtClean="0"/>
              <a:t> </a:t>
            </a:r>
            <a:r>
              <a:rPr lang="ru-RU" sz="1800" u="sng" dirty="0" smtClean="0"/>
              <a:t>2 этап – основной (организационный)</a:t>
            </a:r>
          </a:p>
          <a:p>
            <a:r>
              <a:rPr lang="ru-RU" sz="1600" dirty="0" smtClean="0"/>
              <a:t>   - познакомить детей с заданием к проекту, распределить по группам</a:t>
            </a:r>
          </a:p>
          <a:p>
            <a:r>
              <a:rPr lang="ru-RU" sz="1600" dirty="0" smtClean="0"/>
              <a:t> </a:t>
            </a:r>
            <a:r>
              <a:rPr lang="ru-RU" sz="1800" u="sng" dirty="0" smtClean="0"/>
              <a:t>3 этап – ( осуществление деятельности)</a:t>
            </a:r>
          </a:p>
          <a:p>
            <a:r>
              <a:rPr lang="ru-RU" sz="1600" dirty="0" smtClean="0"/>
              <a:t>   - отбор литературы ( энциклопедии, справочники)</a:t>
            </a:r>
          </a:p>
          <a:p>
            <a:r>
              <a:rPr lang="ru-RU" sz="1600" dirty="0" smtClean="0"/>
              <a:t> </a:t>
            </a:r>
            <a:r>
              <a:rPr lang="ru-RU" sz="1800" u="sng" dirty="0" smtClean="0"/>
              <a:t>4 этап – (обработка и оформление результатов)</a:t>
            </a:r>
          </a:p>
          <a:p>
            <a:r>
              <a:rPr lang="ru-RU" sz="1600" dirty="0" smtClean="0"/>
              <a:t>   - побудить детей и родителей принять самое активное участие в поиске нужной  информации и создание папки «Наши имена»</a:t>
            </a:r>
          </a:p>
          <a:p>
            <a:r>
              <a:rPr lang="ru-RU" sz="1600" dirty="0" smtClean="0"/>
              <a:t>  </a:t>
            </a:r>
            <a:r>
              <a:rPr lang="ru-RU" sz="1800" u="sng" dirty="0" smtClean="0"/>
              <a:t>5 этап- итоговый (защита проекта)</a:t>
            </a:r>
          </a:p>
          <a:p>
            <a:r>
              <a:rPr lang="ru-RU" sz="1600" dirty="0" smtClean="0"/>
              <a:t>   - уметь рассказать о своем имени</a:t>
            </a:r>
          </a:p>
          <a:p>
            <a:r>
              <a:rPr lang="ru-RU" sz="1800" dirty="0" smtClean="0"/>
              <a:t>  </a:t>
            </a:r>
            <a:r>
              <a:rPr lang="ru-RU" sz="1800" u="sng" dirty="0" smtClean="0"/>
              <a:t>6 этап – обсуждение полученных результатов</a:t>
            </a:r>
            <a:endParaRPr lang="ru-RU" sz="1800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792" y="404664"/>
            <a:ext cx="5602960" cy="720080"/>
          </a:xfrm>
        </p:spPr>
        <p:txBody>
          <a:bodyPr/>
          <a:lstStyle/>
          <a:p>
            <a:r>
              <a:rPr lang="ru-RU" sz="4000" dirty="0" smtClean="0"/>
              <a:t>Мы узнали: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424936" cy="5256584"/>
          </a:xfrm>
        </p:spPr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/>
              <a:t> </a:t>
            </a:r>
            <a:r>
              <a:rPr lang="ru-RU" sz="2000" b="1" dirty="0" smtClean="0"/>
              <a:t>ИМЯ </a:t>
            </a:r>
            <a:r>
              <a:rPr lang="ru-RU" sz="2000" dirty="0" smtClean="0"/>
              <a:t>(</a:t>
            </a:r>
            <a:r>
              <a:rPr lang="ru-RU" sz="1600" dirty="0" smtClean="0"/>
              <a:t>ср)</a:t>
            </a:r>
            <a:r>
              <a:rPr lang="ru-RU" sz="2000" dirty="0" smtClean="0"/>
              <a:t> –</a:t>
            </a:r>
            <a:r>
              <a:rPr lang="ru-RU" sz="1600" dirty="0" smtClean="0"/>
              <a:t> название, наименование,</a:t>
            </a:r>
          </a:p>
          <a:p>
            <a:r>
              <a:rPr lang="ru-RU" sz="1600" dirty="0" smtClean="0"/>
              <a:t> слово, которым зовут, означают особь, личность.</a:t>
            </a:r>
          </a:p>
          <a:p>
            <a:r>
              <a:rPr lang="ru-RU" sz="1600" dirty="0" smtClean="0"/>
              <a:t> </a:t>
            </a:r>
            <a:r>
              <a:rPr lang="ru-RU" sz="1600" i="1" dirty="0" smtClean="0"/>
              <a:t>Имя предмета</a:t>
            </a:r>
            <a:r>
              <a:rPr lang="ru-RU" sz="1600" dirty="0" smtClean="0"/>
              <a:t>, название; </a:t>
            </a:r>
            <a:r>
              <a:rPr lang="ru-RU" sz="1600" i="1" dirty="0" smtClean="0"/>
              <a:t>имя животного</a:t>
            </a:r>
            <a:r>
              <a:rPr lang="ru-RU" sz="1600" dirty="0" smtClean="0"/>
              <a:t>, </a:t>
            </a:r>
          </a:p>
          <a:p>
            <a:r>
              <a:rPr lang="ru-RU" sz="1600" dirty="0" smtClean="0"/>
              <a:t>кличка; </a:t>
            </a:r>
            <a:r>
              <a:rPr lang="ru-RU" sz="1600" i="1" dirty="0" smtClean="0"/>
              <a:t>имя человека</a:t>
            </a:r>
            <a:r>
              <a:rPr lang="ru-RU" sz="1600" dirty="0" smtClean="0"/>
              <a:t>, собственное имя, по </a:t>
            </a:r>
          </a:p>
          <a:p>
            <a:r>
              <a:rPr lang="ru-RU" sz="1600" dirty="0" smtClean="0"/>
              <a:t>угоднику, ангельское, крестное, которое встарь</a:t>
            </a:r>
          </a:p>
          <a:p>
            <a:r>
              <a:rPr lang="ru-RU" sz="1600" dirty="0" smtClean="0"/>
              <a:t> не оглашалось; </a:t>
            </a:r>
            <a:r>
              <a:rPr lang="ru-RU" sz="1600" i="1" dirty="0" smtClean="0"/>
              <a:t>отчество</a:t>
            </a:r>
            <a:r>
              <a:rPr lang="ru-RU" sz="1600" dirty="0" smtClean="0"/>
              <a:t>, </a:t>
            </a:r>
            <a:r>
              <a:rPr lang="ru-RU" sz="1600" i="1" dirty="0" smtClean="0"/>
              <a:t>прозвание</a:t>
            </a:r>
            <a:r>
              <a:rPr lang="ru-RU" sz="1600" dirty="0" smtClean="0"/>
              <a:t>,</a:t>
            </a:r>
            <a:r>
              <a:rPr lang="ru-RU" sz="1600" i="1" dirty="0" smtClean="0"/>
              <a:t> родовое</a:t>
            </a:r>
            <a:r>
              <a:rPr lang="ru-RU" sz="1600" dirty="0" smtClean="0"/>
              <a:t>,</a:t>
            </a:r>
          </a:p>
          <a:p>
            <a:r>
              <a:rPr lang="ru-RU" sz="1600" dirty="0" smtClean="0"/>
              <a:t> фамилия; </a:t>
            </a:r>
            <a:r>
              <a:rPr lang="ru-RU" sz="1600" i="1" dirty="0" smtClean="0"/>
              <a:t>прозвищ</a:t>
            </a:r>
            <a:r>
              <a:rPr lang="ru-RU" sz="1600" dirty="0" smtClean="0"/>
              <a:t>е, данное в семье или народом</a:t>
            </a:r>
          </a:p>
          <a:p>
            <a:r>
              <a:rPr lang="ru-RU" sz="1600" dirty="0" smtClean="0"/>
              <a:t> в прибавку к родовому. Крестное, ангельское </a:t>
            </a:r>
          </a:p>
          <a:p>
            <a:r>
              <a:rPr lang="ru-RU" sz="1600" dirty="0" smtClean="0"/>
              <a:t>дается по Святому.</a:t>
            </a:r>
          </a:p>
          <a:p>
            <a:endParaRPr lang="ru-RU" sz="1600" dirty="0" smtClean="0"/>
          </a:p>
          <a:p>
            <a:r>
              <a:rPr lang="ru-RU" sz="1600" dirty="0" smtClean="0"/>
              <a:t>      </a:t>
            </a:r>
          </a:p>
          <a:p>
            <a:r>
              <a:rPr lang="ru-RU" sz="1600" dirty="0" smtClean="0"/>
              <a:t>        </a:t>
            </a:r>
            <a:r>
              <a:rPr lang="ru-RU" sz="1600" b="1" dirty="0" smtClean="0"/>
              <a:t> </a:t>
            </a:r>
            <a:r>
              <a:rPr lang="ru-RU" sz="2000" b="1" dirty="0" smtClean="0"/>
              <a:t>ИМЕНИНЫ</a:t>
            </a:r>
            <a:r>
              <a:rPr lang="ru-RU" sz="1400" b="1" dirty="0" smtClean="0"/>
              <a:t> </a:t>
            </a:r>
            <a:r>
              <a:rPr lang="ru-RU" sz="1600" dirty="0" smtClean="0"/>
              <a:t>(ж. мн.) – день ангела,</a:t>
            </a:r>
          </a:p>
          <a:p>
            <a:r>
              <a:rPr lang="ru-RU" sz="1600" dirty="0" smtClean="0"/>
              <a:t> соименного кому Святого.      </a:t>
            </a:r>
            <a:endParaRPr lang="ru-RU" sz="1600" dirty="0"/>
          </a:p>
        </p:txBody>
      </p:sp>
      <p:pic>
        <p:nvPicPr>
          <p:cNvPr id="1026" name="Picture 2" descr="C:\Users\Пользователь\Desktop\тем. планир\tolkovij-slovar-zhivogo-velikorusskogo-yazika-v-4-tomah-tom-4-s-v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3" y="1268760"/>
            <a:ext cx="360040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Words>1300</Words>
  <Application>Microsoft Office PowerPoint</Application>
  <PresentationFormat>Экран (4:3)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Творческий проект</vt:lpstr>
      <vt:lpstr>Слайд 2</vt:lpstr>
      <vt:lpstr>Актуальность темы:</vt:lpstr>
      <vt:lpstr>Цели проекта:</vt:lpstr>
      <vt:lpstr>Задачи:</vt:lpstr>
      <vt:lpstr>Распределение по группам</vt:lpstr>
      <vt:lpstr>Исследование</vt:lpstr>
      <vt:lpstr>Этапы и содержание проекта</vt:lpstr>
      <vt:lpstr>Мы узнали:</vt:lpstr>
      <vt:lpstr> Анна</vt:lpstr>
      <vt:lpstr>               </vt:lpstr>
      <vt:lpstr>                     Игорь </vt:lpstr>
      <vt:lpstr>                  Дмитрий</vt:lpstr>
      <vt:lpstr>                 Ксения   </vt:lpstr>
      <vt:lpstr>                      Иван</vt:lpstr>
      <vt:lpstr>                  Даниил         </vt:lpstr>
      <vt:lpstr>                    Зарина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80</cp:revision>
  <dcterms:created xsi:type="dcterms:W3CDTF">2012-12-14T14:06:53Z</dcterms:created>
  <dcterms:modified xsi:type="dcterms:W3CDTF">2012-12-20T16:57:55Z</dcterms:modified>
</cp:coreProperties>
</file>