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80" r:id="rId11"/>
    <p:sldId id="291" r:id="rId12"/>
    <p:sldId id="292" r:id="rId13"/>
    <p:sldId id="294" r:id="rId14"/>
    <p:sldId id="267" r:id="rId15"/>
    <p:sldId id="268" r:id="rId16"/>
    <p:sldId id="277" r:id="rId17"/>
    <p:sldId id="288" r:id="rId18"/>
    <p:sldId id="272" r:id="rId19"/>
    <p:sldId id="275" r:id="rId20"/>
    <p:sldId id="276" r:id="rId21"/>
    <p:sldId id="273" r:id="rId22"/>
    <p:sldId id="279" r:id="rId23"/>
    <p:sldId id="274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9A"/>
    <a:srgbClr val="0000FF"/>
    <a:srgbClr val="CC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06F01-F629-4C58-A5DD-B98D27CD7E31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0D569-44D0-4631-BB43-4500DDA5A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2909B-0C0B-44C8-869D-4442FDD639C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0D569-44D0-4631-BB43-4500DDA5A0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76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19400" y="1219200"/>
            <a:ext cx="6096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ФОРМИРОВАНИЕ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УУД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УРОКАХ РУССКОГО    ЯЗЫКА ПРИ  ИСПОЛЬЗОВАНИИ 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ИКТ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Рисунок 5" descr="239685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33800"/>
            <a:ext cx="286512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24600" y="5791201"/>
            <a:ext cx="990600" cy="838200"/>
          </a:xfrm>
          <a:solidFill>
            <a:schemeClr val="bg1"/>
          </a:solidFill>
        </p:spPr>
        <p:txBody>
          <a:bodyPr/>
          <a:lstStyle/>
          <a:p>
            <a:endParaRPr 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"/>
            <a:ext cx="6324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Словарн</a:t>
            </a:r>
            <a:r>
              <a:rPr lang="ru-RU" sz="4000" b="1" i="1" u="sng" dirty="0" smtClean="0">
                <a:solidFill>
                  <a:srgbClr val="C00000"/>
                </a:solidFill>
              </a:rPr>
              <a:t>ые</a:t>
            </a:r>
            <a:r>
              <a:rPr lang="ru-RU" sz="4000" b="1" u="sng" dirty="0" smtClean="0">
                <a:solidFill>
                  <a:srgbClr val="C00000"/>
                </a:solidFill>
              </a:rPr>
              <a:t>  слова</a:t>
            </a:r>
            <a:r>
              <a:rPr lang="ru-RU" sz="3200" b="1" u="sng" dirty="0" smtClean="0">
                <a:solidFill>
                  <a:srgbClr val="C00000"/>
                </a:solidFill>
              </a:rPr>
              <a:t>.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219200"/>
            <a:ext cx="8305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3200" b="1" i="1" dirty="0" smtClean="0">
                <a:solidFill>
                  <a:srgbClr val="002060"/>
                </a:solidFill>
              </a:rPr>
              <a:t>1.НАЙТИ В СЛОВАРЕ.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2.ПРОЧИТАТЬ ЛЕКСИЧЕСКОЕ ЗНАЧЕНИЕ СЛОВ.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3.ЗАПИСАТЬ В ТЕТРАДЬ.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4.ПОСТАВИТЬ УДАРЕНИЕ.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5.ПОДЧЕРКНУТЬ БЕЗУДАРНУЮ ГЛАСНУЮ.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6.СОСТАВИТЬ ПРЕДЛОЖЕНИЕ СО СЛОВАРНЫМИ СЛОВАМИ.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7.ПОДЧЕРКНУТЬ ГРАММАТИЧЕСКУЮ ОСНОВУ</a:t>
            </a:r>
            <a:r>
              <a:rPr lang="ru-RU" sz="44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867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П-Р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765175"/>
            <a:ext cx="7345362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3933825"/>
            <a:ext cx="4816475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фон порт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990600"/>
            <a:ext cx="2438400" cy="170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066800"/>
            <a:ext cx="2417064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191301"/>
            <a:ext cx="2057400" cy="230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66800" y="2057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октябрь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2590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рябина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590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лягушка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334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урожай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5257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берёза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 rot="1289503" flipV="1">
            <a:off x="2004676" y="2562117"/>
            <a:ext cx="294315" cy="184011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Диагональная полоса 16"/>
          <p:cNvSpPr/>
          <p:nvPr/>
        </p:nvSpPr>
        <p:spPr>
          <a:xfrm rot="4486807">
            <a:off x="4444963" y="2593456"/>
            <a:ext cx="306410" cy="18706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 rot="4547709">
            <a:off x="6977453" y="2536824"/>
            <a:ext cx="381000" cy="228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иагональная полоса 18"/>
          <p:cNvSpPr/>
          <p:nvPr/>
        </p:nvSpPr>
        <p:spPr>
          <a:xfrm rot="5400000">
            <a:off x="2324100" y="5295900"/>
            <a:ext cx="304800" cy="2286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Диагональная полоса 19"/>
          <p:cNvSpPr/>
          <p:nvPr/>
        </p:nvSpPr>
        <p:spPr>
          <a:xfrm rot="1556455" flipV="1">
            <a:off x="5047463" y="5232901"/>
            <a:ext cx="420674" cy="18039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990600"/>
            <a:ext cx="268224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5" descr="image-39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2500">
            <a:off x="723120" y="2856720"/>
            <a:ext cx="2808832" cy="280883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81000" y="9144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Выноска-облако 9"/>
          <p:cNvSpPr/>
          <p:nvPr/>
        </p:nvSpPr>
        <p:spPr>
          <a:xfrm>
            <a:off x="381000" y="304800"/>
            <a:ext cx="28956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1828800" y="2209800"/>
            <a:ext cx="30480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4343400" y="228600"/>
            <a:ext cx="29718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228600" y="4038600"/>
            <a:ext cx="2667000" cy="1524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-облако 14"/>
          <p:cNvSpPr/>
          <p:nvPr/>
        </p:nvSpPr>
        <p:spPr>
          <a:xfrm>
            <a:off x="5486400" y="1981200"/>
            <a:ext cx="27432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5410200" y="4038600"/>
            <a:ext cx="31242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>
            <a:off x="2667000" y="4876800"/>
            <a:ext cx="27432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38200" y="6096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молоко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8400" y="2667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умный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762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весёлый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4343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бежал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5334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второй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2438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мышь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4343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стоял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5791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Р- П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порт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>
            <a:off x="1828800" y="16764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67200" y="16764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934200" y="16764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67000" y="8382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cs typeface="Aharoni" pitchFamily="2" charset="-79"/>
              </a:rPr>
              <a:t>ЧАСТИ РЕЧИ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524000" y="533400"/>
            <a:ext cx="60198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57400" y="7620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    </a:t>
            </a:r>
            <a:r>
              <a:rPr lang="ru-RU" sz="4800" b="1" i="1" dirty="0" smtClean="0">
                <a:solidFill>
                  <a:srgbClr val="FF0000"/>
                </a:solidFill>
              </a:rPr>
              <a:t>ЧАСТИ РЕЧИ.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066800" y="2438400"/>
            <a:ext cx="1981200" cy="99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657600" y="2514600"/>
            <a:ext cx="1828800" cy="914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400800" y="2438400"/>
            <a:ext cx="1828800" cy="99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19200" y="2743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СУЩЕСТВ.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27432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ПРИЛАГ.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2743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ГЛАГОЛ.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1219200" y="3657600"/>
            <a:ext cx="1905000" cy="1600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71600" y="40386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МОЛОКОМЫШЬ</a:t>
            </a:r>
          </a:p>
          <a:p>
            <a:endParaRPr lang="ru-RU" dirty="0"/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3886200" y="3733800"/>
            <a:ext cx="2209800" cy="1676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67200" y="4191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cs typeface="Aharoni" pitchFamily="2" charset="-79"/>
              </a:rPr>
              <a:t>ВЕСЁЛЫЙ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cs typeface="Aharoni" pitchFamily="2" charset="-79"/>
              </a:rPr>
              <a:t>УМНЫЙ</a:t>
            </a:r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6477000" y="3657600"/>
            <a:ext cx="1828800" cy="1600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58000" y="4191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СТОЯЛ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БЕЖАЛ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410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ВТОРОЙ!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57912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П-Р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2293920-e123f1e9031565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B5B51A-F1DF-4BE9-9F74-B2A089840E2D}" type="slidenum">
              <a:rPr lang="ru-RU">
                <a:latin typeface="Arial" pitchFamily="34" charset="0"/>
              </a:rPr>
              <a:pPr/>
              <a:t>14</a:t>
            </a:fld>
            <a:endParaRPr lang="ru-RU">
              <a:latin typeface="Arial" pitchFamily="34" charset="0"/>
            </a:endParaRPr>
          </a:p>
        </p:txBody>
      </p:sp>
      <p:sp>
        <p:nvSpPr>
          <p:cNvPr id="28796" name="Rectangle 124"/>
          <p:cNvSpPr>
            <a:spLocks noChangeArrowheads="1"/>
          </p:cNvSpPr>
          <p:nvPr/>
        </p:nvSpPr>
        <p:spPr bwMode="auto">
          <a:xfrm>
            <a:off x="228600" y="990600"/>
            <a:ext cx="39624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28600" y="990600"/>
            <a:ext cx="399573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Картофель, кровать</a:t>
            </a:r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,</a:t>
            </a:r>
          </a:p>
          <a:p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cs typeface="Times New Roman" pitchFamily="18" charset="0"/>
              </a:rPr>
              <a:t>воробьи, </a:t>
            </a:r>
            <a:endParaRPr lang="ru-RU" sz="3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cs typeface="Times New Roman" pitchFamily="18" charset="0"/>
              </a:rPr>
              <a:t>пальто,</a:t>
            </a:r>
          </a:p>
          <a:p>
            <a:r>
              <a:rPr lang="ru-RU" sz="4000" b="1" dirty="0" smtClean="0">
                <a:solidFill>
                  <a:schemeClr val="bg1"/>
                </a:solidFill>
                <a:cs typeface="Times New Roman" pitchFamily="18" charset="0"/>
              </a:rPr>
              <a:t>ночь.</a:t>
            </a:r>
            <a:endParaRPr lang="ru-RU" sz="2800" b="1" dirty="0">
              <a:solidFill>
                <a:schemeClr val="bg1"/>
              </a:solidFill>
            </a:endParaRPr>
          </a:p>
          <a:p>
            <a:pPr eaLnBrk="0" hangingPunct="0"/>
            <a:endParaRPr lang="ru-RU" dirty="0"/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2727325" y="2578100"/>
            <a:ext cx="35321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98" name="WordArt 26"/>
          <p:cNvSpPr>
            <a:spLocks noChangeArrowheads="1" noChangeShapeType="1" noTextEdit="1"/>
          </p:cNvSpPr>
          <p:nvPr/>
        </p:nvSpPr>
        <p:spPr bwMode="auto">
          <a:xfrm rot="5400000">
            <a:off x="231775" y="4956175"/>
            <a:ext cx="1447800" cy="8318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endParaRPr lang="ru-RU" sz="4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75" name="Rectangle 36"/>
          <p:cNvSpPr>
            <a:spLocks noChangeArrowheads="1"/>
          </p:cNvSpPr>
          <p:nvPr/>
        </p:nvSpPr>
        <p:spPr bwMode="auto">
          <a:xfrm>
            <a:off x="0" y="2209800"/>
            <a:ext cx="563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076" name="Rectangle 89"/>
          <p:cNvSpPr>
            <a:spLocks noChangeArrowheads="1"/>
          </p:cNvSpPr>
          <p:nvPr/>
        </p:nvSpPr>
        <p:spPr bwMode="auto">
          <a:xfrm>
            <a:off x="3290888" y="2800350"/>
            <a:ext cx="2562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77" name="WordArt 118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7630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7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sp>
        <p:nvSpPr>
          <p:cNvPr id="28799" name="WordArt 127"/>
          <p:cNvSpPr>
            <a:spLocks noChangeArrowheads="1" noChangeShapeType="1" noTextEdit="1"/>
          </p:cNvSpPr>
          <p:nvPr/>
        </p:nvSpPr>
        <p:spPr bwMode="auto">
          <a:xfrm>
            <a:off x="4648200" y="1981200"/>
            <a:ext cx="3313112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5029200" y="990600"/>
            <a:ext cx="3810000" cy="28194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0200" y="2362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791200" y="3124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791200" y="22098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791200" y="2895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48400" y="1752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Показатель мягкости</a:t>
            </a:r>
            <a:endParaRPr lang="ru-RU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400800" y="2667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Р</a:t>
            </a:r>
            <a:r>
              <a:rPr lang="ru-RU" sz="2400" b="1" dirty="0" smtClean="0">
                <a:solidFill>
                  <a:srgbClr val="0000FF"/>
                </a:solidFill>
              </a:rPr>
              <a:t>азделительный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05600" y="3200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4800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П-Р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1143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Сущ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162800" y="3352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AC149A"/>
                </a:solidFill>
              </a:rPr>
              <a:t>ночь</a:t>
            </a:r>
            <a:endParaRPr lang="ru-RU" sz="2800" b="1" i="1" u="sng" dirty="0">
              <a:solidFill>
                <a:srgbClr val="AC14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" y="228601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КОЛЛЕКТИВНОЕ ФОРМУЛИРОВАНИЕ ПРАВИЛА</a:t>
            </a:r>
            <a:endParaRPr lang="ru-RU" sz="32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905000"/>
            <a:ext cx="40386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сторож                      рожь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малыш                      мышь 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                             речь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плащ                          вещь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3581400"/>
            <a:ext cx="403860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Определи, является ли слово 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именем существительным.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Определи род имени 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существительного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Если имя существительное ,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оканчивающееся на шипящий звук -М.Р,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писать Ь не нужно;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если имя существительное</a:t>
            </a:r>
          </a:p>
          <a:p>
            <a:r>
              <a:rPr lang="ru-RU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Ж.Р. –нужно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писать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Ь.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0" y="1600200"/>
            <a:ext cx="35052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</a:p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правописания имён существительных</a:t>
            </a:r>
          </a:p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шипящим звуком на конце.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733800"/>
            <a:ext cx="40386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ИМЯ СУЩЕСТВИТЕЛЬНОЕ.</a:t>
            </a:r>
          </a:p>
          <a:p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Ж.Р                               М.Р</a:t>
            </a:r>
          </a:p>
          <a:p>
            <a:endParaRPr lang="ru-RU" b="1" dirty="0" smtClean="0"/>
          </a:p>
          <a:p>
            <a:r>
              <a:rPr lang="ru-RU" dirty="0" smtClean="0"/>
              <a:t>Ж                                  Ж</a:t>
            </a:r>
          </a:p>
          <a:p>
            <a:r>
              <a:rPr lang="ru-RU" dirty="0" smtClean="0"/>
              <a:t>Ш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ь</a:t>
            </a: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  <a:r>
              <a:rPr lang="ru-RU" dirty="0" smtClean="0"/>
              <a:t>Ш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</a:t>
            </a:r>
            <a:r>
              <a:rPr lang="ru-RU" dirty="0" smtClean="0"/>
              <a:t>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Ч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Щ                                  Щ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838200" y="5410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819400" y="54102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3733800" y="5486400"/>
            <a:ext cx="2286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П-Р-К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"/>
            <a:ext cx="8839200" cy="7232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</a:t>
            </a:r>
            <a:r>
              <a:rPr 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КОРРЕКТОР.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              </a:t>
            </a:r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НАЙДИ ОШИБКИ В ПРЕДЛОЖЕНИЯХ.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           ИСПРАВЬ.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             ЗАПИШИ ВЕРНО.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               ДОКАЖИ  СВОЮ  ТОЧКУ  ЗРЕНИЯ</a:t>
            </a:r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400" b="1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 smtClean="0"/>
          </a:p>
          <a:p>
            <a:r>
              <a:rPr lang="ru-RU" sz="2800" b="1" dirty="0" err="1" smtClean="0"/>
              <a:t>Трищял</a:t>
            </a:r>
            <a:r>
              <a:rPr lang="ru-RU" sz="2800" b="1" dirty="0" smtClean="0"/>
              <a:t>   </a:t>
            </a:r>
            <a:r>
              <a:rPr lang="ru-RU" sz="2800" b="1" dirty="0" err="1" smtClean="0"/>
              <a:t>силный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марос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Листя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сежылис</a:t>
            </a:r>
            <a:r>
              <a:rPr lang="ru-RU" sz="2800" b="1" dirty="0" smtClean="0"/>
              <a:t> от </a:t>
            </a:r>
            <a:r>
              <a:rPr lang="ru-RU" sz="2800" b="1" dirty="0" err="1" smtClean="0"/>
              <a:t>холада.Подехал</a:t>
            </a:r>
            <a:r>
              <a:rPr lang="ru-RU" sz="2800" b="1" dirty="0" smtClean="0"/>
              <a:t> к стройке.</a:t>
            </a:r>
          </a:p>
          <a:p>
            <a:r>
              <a:rPr lang="ru-RU" sz="2800" b="1" dirty="0" err="1" smtClean="0"/>
              <a:t>Сабака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абедала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кост</a:t>
            </a:r>
            <a:r>
              <a:rPr lang="ru-RU" sz="2800" b="1" dirty="0" smtClean="0"/>
              <a:t>. Мышка </a:t>
            </a:r>
            <a:r>
              <a:rPr lang="ru-RU" sz="2800" b="1" dirty="0" err="1" smtClean="0"/>
              <a:t>провалилас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мидвежю</a:t>
            </a:r>
            <a:r>
              <a:rPr lang="ru-RU" sz="2800" b="1" dirty="0" smtClean="0"/>
              <a:t> берлогу. </a:t>
            </a:r>
            <a:r>
              <a:rPr lang="ru-RU" sz="2800" b="1" dirty="0" err="1" smtClean="0"/>
              <a:t>Малчик</a:t>
            </a:r>
            <a:r>
              <a:rPr lang="ru-RU" sz="2800" b="1" dirty="0" smtClean="0"/>
              <a:t> остановился у </a:t>
            </a:r>
            <a:r>
              <a:rPr lang="ru-RU" sz="2800" b="1" dirty="0" err="1" smtClean="0"/>
              <a:t>обявления</a:t>
            </a:r>
            <a:r>
              <a:rPr lang="ru-RU" sz="2800" b="1" dirty="0" smtClean="0"/>
              <a:t>.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6000" b="1" dirty="0" smtClean="0"/>
              <a:t>                                             </a:t>
            </a:r>
            <a:r>
              <a:rPr lang="ru-RU" sz="6600" b="1" dirty="0" smtClean="0">
                <a:solidFill>
                  <a:srgbClr val="FF0000"/>
                </a:solidFill>
              </a:rPr>
              <a:t> Р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endParaRPr lang="ru-RU" sz="28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852-6cc791168f7ab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8610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</a:rPr>
              <a:t>У, ЕСТЬ, ВАСЬКА,НАС, КОТ.</a:t>
            </a:r>
          </a:p>
          <a:p>
            <a:r>
              <a:rPr lang="ru-RU" sz="4400" b="1" i="1" dirty="0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</a:rPr>
              <a:t>У, МЯГКАЯ,ВАСЬКИ,ШЕРСТЬ.</a:t>
            </a:r>
          </a:p>
          <a:p>
            <a:r>
              <a:rPr lang="ru-RU" sz="4400" b="1" i="1" dirty="0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</a:rPr>
              <a:t>ЛЮБИТ ,И, КОТ, СПАТЬ,МУРЛЫКАТЬ.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5720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Р-П</a:t>
            </a:r>
            <a:endParaRPr lang="ru-RU" sz="44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4191000" cy="47705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/>
            <a:r>
              <a:rPr lang="ru-RU" sz="3200" b="1" u="sng" dirty="0" smtClean="0">
                <a:solidFill>
                  <a:srgbClr val="FF0000"/>
                </a:solidFill>
              </a:rPr>
              <a:t>ЗАДАНИЕ 1</a:t>
            </a:r>
          </a:p>
          <a:p>
            <a:pPr indent="450850"/>
            <a:r>
              <a:rPr lang="ru-RU" sz="2800" b="1" i="1" dirty="0" smtClean="0">
                <a:solidFill>
                  <a:schemeClr val="tx1"/>
                </a:solidFill>
              </a:rPr>
              <a:t>Подбери синонимы – существительные с основой на шипящую.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indent="450850"/>
            <a:r>
              <a:rPr lang="ru-RU" sz="2800" b="1" dirty="0" smtClean="0">
                <a:solidFill>
                  <a:srgbClr val="0070C0"/>
                </a:solidFill>
              </a:rPr>
              <a:t>Доктор.  Поддержка.  Неправда.  Родник. </a:t>
            </a:r>
          </a:p>
          <a:p>
            <a:pPr indent="450850"/>
            <a:r>
              <a:rPr lang="ru-RU" sz="2800" b="1" dirty="0" smtClean="0">
                <a:solidFill>
                  <a:srgbClr val="0070C0"/>
                </a:solidFill>
              </a:rPr>
              <a:t>Сила.  Разговор (беседа).  Друг. </a:t>
            </a:r>
          </a:p>
          <a:p>
            <a:pPr indent="450850"/>
            <a:endParaRPr lang="ru-RU" dirty="0" smtClean="0"/>
          </a:p>
          <a:p>
            <a:pPr indent="450850"/>
            <a:endParaRPr lang="ru-RU" dirty="0" smtClean="0"/>
          </a:p>
          <a:p>
            <a:pPr indent="450850"/>
            <a:r>
              <a:rPr lang="ru-RU" sz="2000" b="1" dirty="0" smtClean="0">
                <a:solidFill>
                  <a:schemeClr val="tx1"/>
                </a:solidFill>
              </a:rPr>
              <a:t>КЛЮЧ: </a:t>
            </a:r>
            <a:r>
              <a:rPr lang="ru-RU" sz="2000" b="1" dirty="0" smtClean="0">
                <a:solidFill>
                  <a:srgbClr val="FF0000"/>
                </a:solidFill>
              </a:rPr>
              <a:t>(ложь) (врач) (помощь) (мощь) (ключ) (речь)  (товарищ)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762000"/>
            <a:ext cx="3505200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Прочитай каждое задание.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Расскажи соседу о том, как ты будешь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выполнять задание 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выслушай его .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Выполни задание.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Обменяйся заданием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соседом . 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Проверь его работу.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Оцени свою работу.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Поблагодари соседа  за сотрудничество.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5400" y="2286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работы в паре</a:t>
            </a:r>
            <a:endParaRPr lang="ru-RU" sz="24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П-К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-8305799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0"/>
            <a:ext cx="8305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C00000"/>
                </a:solidFill>
              </a:rPr>
              <a:t>1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Вариант. Обвести кружком номер правильного ответа.(вставь букву).</a:t>
            </a:r>
            <a:endParaRPr lang="ru-RU" sz="1600" b="1" i="1" u="sng" dirty="0" smtClean="0">
              <a:solidFill>
                <a:srgbClr val="C00000"/>
              </a:solidFill>
            </a:endParaRPr>
          </a:p>
          <a:p>
            <a:endParaRPr lang="en-US" sz="1600" i="1" dirty="0" smtClean="0"/>
          </a:p>
          <a:p>
            <a:r>
              <a:rPr lang="en-US" sz="1600" b="1" i="1" dirty="0" smtClean="0"/>
              <a:t>1. </a:t>
            </a:r>
            <a:r>
              <a:rPr lang="ru-RU" sz="1600" b="1" i="1" dirty="0" smtClean="0"/>
              <a:t>Найди слово, которое не является однокоренным с остальными словами:</a:t>
            </a:r>
          </a:p>
          <a:p>
            <a:r>
              <a:rPr lang="en-US" sz="1600" i="1" dirty="0" smtClean="0"/>
              <a:t>     </a:t>
            </a:r>
            <a:r>
              <a:rPr lang="ru-RU" sz="1600" i="1" dirty="0" smtClean="0"/>
              <a:t>А) печь              Б) печка              В) печёт              Г) печень </a:t>
            </a:r>
          </a:p>
          <a:p>
            <a:endParaRPr lang="en-US" sz="1600" i="1" dirty="0" smtClean="0"/>
          </a:p>
          <a:p>
            <a:r>
              <a:rPr lang="en-US" sz="1600" b="1" i="1" dirty="0" smtClean="0"/>
              <a:t>2. </a:t>
            </a:r>
            <a:r>
              <a:rPr lang="ru-RU" sz="1600" b="1" i="1" dirty="0" smtClean="0"/>
              <a:t>Найди слово, в котором пропущена буква с:</a:t>
            </a:r>
          </a:p>
          <a:p>
            <a:r>
              <a:rPr lang="en-US" sz="1600" i="1" dirty="0" smtClean="0"/>
              <a:t>      </a:t>
            </a:r>
            <a:r>
              <a:rPr lang="ru-RU" sz="1600" i="1" dirty="0" smtClean="0"/>
              <a:t>А) </a:t>
            </a:r>
            <a:r>
              <a:rPr lang="ru-RU" sz="1600" i="1" dirty="0" err="1" smtClean="0"/>
              <a:t>арбу__</a:t>
            </a:r>
            <a:r>
              <a:rPr lang="ru-RU" sz="1600" i="1" dirty="0" smtClean="0"/>
              <a:t>        Б) </a:t>
            </a:r>
            <a:r>
              <a:rPr lang="ru-RU" sz="1600" i="1" dirty="0" err="1" smtClean="0"/>
              <a:t>пля__ка</a:t>
            </a:r>
            <a:r>
              <a:rPr lang="ru-RU" sz="1600" i="1" dirty="0" smtClean="0"/>
              <a:t>        В) </a:t>
            </a:r>
            <a:r>
              <a:rPr lang="ru-RU" sz="1600" i="1" dirty="0" err="1" smtClean="0"/>
              <a:t>ни__кий</a:t>
            </a:r>
            <a:r>
              <a:rPr lang="ru-RU" sz="1600" i="1" dirty="0" smtClean="0"/>
              <a:t>         Г) </a:t>
            </a:r>
            <a:r>
              <a:rPr lang="ru-RU" sz="1600" i="1" dirty="0" err="1" smtClean="0"/>
              <a:t>гла__ки</a:t>
            </a:r>
            <a:endParaRPr lang="ru-RU" sz="1600" i="1" dirty="0" smtClean="0"/>
          </a:p>
          <a:p>
            <a:endParaRPr lang="en-US" sz="1600" i="1" dirty="0" smtClean="0"/>
          </a:p>
          <a:p>
            <a:r>
              <a:rPr lang="en-US" sz="1600" b="1" i="1" dirty="0" smtClean="0"/>
              <a:t>3. </a:t>
            </a:r>
            <a:r>
              <a:rPr lang="ru-RU" sz="1600" b="1" i="1" dirty="0" smtClean="0"/>
              <a:t>Укажи группу, во  всех словах которой пишется одна буква с:</a:t>
            </a:r>
          </a:p>
          <a:p>
            <a:r>
              <a:rPr lang="en-US" sz="1600" i="1" dirty="0" smtClean="0"/>
              <a:t>       </a:t>
            </a:r>
            <a:r>
              <a:rPr lang="ru-RU" sz="1600" i="1" dirty="0" smtClean="0"/>
              <a:t>А) </a:t>
            </a:r>
            <a:r>
              <a:rPr lang="ru-RU" sz="1600" i="1" dirty="0" err="1" smtClean="0"/>
              <a:t>ра__каз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иску__тво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ка__а</a:t>
            </a:r>
            <a:r>
              <a:rPr lang="ru-RU" sz="1600" i="1" dirty="0" smtClean="0"/>
              <a:t>                 Б) </a:t>
            </a:r>
            <a:r>
              <a:rPr lang="ru-RU" sz="1600" i="1" dirty="0" err="1" smtClean="0"/>
              <a:t>ко__а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ма__тер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ми__ка</a:t>
            </a:r>
            <a:r>
              <a:rPr lang="ru-RU" sz="1600" i="1" dirty="0" smtClean="0"/>
              <a:t>      </a:t>
            </a:r>
          </a:p>
          <a:p>
            <a:r>
              <a:rPr lang="en-US" sz="1600" i="1" dirty="0" smtClean="0"/>
              <a:t>       </a:t>
            </a:r>
            <a:r>
              <a:rPr lang="ru-RU" sz="1600" i="1" dirty="0" smtClean="0"/>
              <a:t>В) </a:t>
            </a:r>
            <a:r>
              <a:rPr lang="ru-RU" sz="1600" i="1" dirty="0" err="1" smtClean="0"/>
              <a:t>коми__ия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па__ажир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шо__е</a:t>
            </a:r>
            <a:r>
              <a:rPr lang="ru-RU" sz="1600" i="1" dirty="0" smtClean="0"/>
              <a:t>             Г) </a:t>
            </a:r>
            <a:r>
              <a:rPr lang="ru-RU" sz="1600" i="1" dirty="0" err="1" smtClean="0"/>
              <a:t>Оде__а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Ро__ия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ру__кий</a:t>
            </a:r>
            <a:endParaRPr lang="ru-RU" sz="1600" i="1" dirty="0" smtClean="0"/>
          </a:p>
          <a:p>
            <a:endParaRPr lang="en-US" sz="1600" i="1" dirty="0" smtClean="0"/>
          </a:p>
          <a:p>
            <a:r>
              <a:rPr lang="en-US" sz="1600" b="1" i="1" dirty="0" smtClean="0"/>
              <a:t>4. </a:t>
            </a:r>
            <a:r>
              <a:rPr lang="ru-RU" sz="1600" b="1" i="1" dirty="0" smtClean="0"/>
              <a:t>Укажи слово, с непроизносимой согласной буквой:</a:t>
            </a:r>
          </a:p>
          <a:p>
            <a:r>
              <a:rPr lang="en-US" sz="1600" i="1" dirty="0" smtClean="0"/>
              <a:t>  </a:t>
            </a:r>
            <a:r>
              <a:rPr lang="ru-RU" sz="1600" i="1" dirty="0" smtClean="0"/>
              <a:t>А) </a:t>
            </a:r>
            <a:r>
              <a:rPr lang="ru-RU" sz="1600" i="1" dirty="0" err="1" smtClean="0"/>
              <a:t>интерес_ный</a:t>
            </a:r>
            <a:r>
              <a:rPr lang="ru-RU" sz="1600" i="1" dirty="0" smtClean="0"/>
              <a:t>             Б) </a:t>
            </a:r>
            <a:r>
              <a:rPr lang="ru-RU" sz="1600" i="1" dirty="0" err="1" smtClean="0"/>
              <a:t>грус_ный</a:t>
            </a:r>
            <a:r>
              <a:rPr lang="ru-RU" sz="1600" i="1" dirty="0" smtClean="0"/>
              <a:t>        В) </a:t>
            </a:r>
            <a:r>
              <a:rPr lang="ru-RU" sz="1600" i="1" dirty="0" err="1" smtClean="0"/>
              <a:t>опас_ный</a:t>
            </a:r>
            <a:r>
              <a:rPr lang="ru-RU" sz="1600" i="1" dirty="0" smtClean="0"/>
              <a:t>           Г) </a:t>
            </a:r>
            <a:r>
              <a:rPr lang="ru-RU" sz="1600" i="1" dirty="0" err="1" smtClean="0"/>
              <a:t>ужас_ный</a:t>
            </a:r>
            <a:endParaRPr lang="ru-RU" sz="1600" i="1" dirty="0" smtClean="0"/>
          </a:p>
          <a:p>
            <a:endParaRPr lang="en-US" sz="1600" i="1" dirty="0" smtClean="0"/>
          </a:p>
          <a:p>
            <a:r>
              <a:rPr lang="en-US" sz="1600" b="1" i="1" dirty="0" smtClean="0"/>
              <a:t>5. </a:t>
            </a:r>
            <a:r>
              <a:rPr lang="ru-RU" sz="1600" b="1" i="1" dirty="0" smtClean="0"/>
              <a:t>Найди проверочные слова  для пропущенных  орфограмм:</a:t>
            </a:r>
          </a:p>
          <a:p>
            <a:r>
              <a:rPr lang="en-US" sz="1600" b="1" i="1" dirty="0" smtClean="0"/>
              <a:t>     </a:t>
            </a:r>
            <a:r>
              <a:rPr lang="ru-RU" sz="1600" b="1" i="1" dirty="0" err="1" smtClean="0"/>
              <a:t>с__</a:t>
            </a:r>
            <a:r>
              <a:rPr lang="ru-RU" sz="1600" b="1" i="1" dirty="0" smtClean="0"/>
              <a:t> к __ </a:t>
            </a:r>
            <a:r>
              <a:rPr lang="ru-RU" sz="1600" b="1" i="1" dirty="0" err="1" smtClean="0"/>
              <a:t>линый</a:t>
            </a:r>
            <a:r>
              <a:rPr lang="ru-RU" sz="1600" b="1" i="1" dirty="0" smtClean="0"/>
              <a:t> (полёт) - _____________________________________________</a:t>
            </a:r>
          </a:p>
          <a:p>
            <a:endParaRPr lang="en-US" sz="1600" i="1" dirty="0" smtClean="0"/>
          </a:p>
          <a:p>
            <a:r>
              <a:rPr lang="en-US" sz="1600" b="1" i="1" dirty="0" smtClean="0"/>
              <a:t>6. </a:t>
            </a:r>
            <a:r>
              <a:rPr lang="ru-RU" sz="1600" b="1" i="1" dirty="0" smtClean="0"/>
              <a:t>Выбери букву, которую нужно вставить в слово     </a:t>
            </a:r>
            <a:r>
              <a:rPr lang="ru-RU" sz="1600" b="1" i="1" dirty="0" err="1" smtClean="0"/>
              <a:t>долг_летие</a:t>
            </a:r>
            <a:r>
              <a:rPr lang="ru-RU" sz="1600" b="1" i="1" dirty="0" smtClean="0"/>
              <a:t>:</a:t>
            </a:r>
          </a:p>
          <a:p>
            <a:r>
              <a:rPr lang="en-US" sz="1600" i="1" dirty="0" smtClean="0"/>
              <a:t>   </a:t>
            </a:r>
            <a:r>
              <a:rPr lang="ru-RU" sz="1600" i="1" dirty="0" smtClean="0"/>
              <a:t>А) </a:t>
            </a:r>
            <a:r>
              <a:rPr lang="ru-RU" sz="1600" i="1" dirty="0" err="1" smtClean="0"/>
              <a:t>а</a:t>
            </a:r>
            <a:r>
              <a:rPr lang="ru-RU" sz="1600" i="1" dirty="0" smtClean="0"/>
              <a:t>                   Б) и                В) о                Г) е</a:t>
            </a:r>
          </a:p>
          <a:p>
            <a:endParaRPr lang="en-US" sz="1600" i="1" dirty="0" smtClean="0"/>
          </a:p>
          <a:p>
            <a:r>
              <a:rPr lang="en-US" sz="1600" b="1" i="1" dirty="0" smtClean="0"/>
              <a:t>7. </a:t>
            </a:r>
            <a:r>
              <a:rPr lang="ru-RU" sz="1600" b="1" i="1" dirty="0" smtClean="0"/>
              <a:t>Отметь группу слов  с приставкой:</a:t>
            </a:r>
          </a:p>
          <a:p>
            <a:r>
              <a:rPr lang="en-US" sz="1600" i="1" dirty="0" smtClean="0"/>
              <a:t>    </a:t>
            </a:r>
            <a:r>
              <a:rPr lang="ru-RU" sz="1600" i="1" dirty="0" smtClean="0"/>
              <a:t>А) (под)снежник, (по)дорожник,  (по)смотрел        </a:t>
            </a:r>
          </a:p>
          <a:p>
            <a:r>
              <a:rPr lang="en-US" sz="1600" i="1" dirty="0" smtClean="0"/>
              <a:t>    </a:t>
            </a:r>
            <a:r>
              <a:rPr lang="ru-RU" sz="1600" i="1" dirty="0" smtClean="0"/>
              <a:t>Б) (под)водой, (под)водник,   (над)облаками        </a:t>
            </a:r>
          </a:p>
          <a:p>
            <a:r>
              <a:rPr lang="en-US" sz="1600" i="1" dirty="0" smtClean="0"/>
              <a:t>    </a:t>
            </a:r>
            <a:r>
              <a:rPr lang="ru-RU" sz="1600" i="1" dirty="0" smtClean="0"/>
              <a:t>В) (под)корой, (под)зонтом, (над)рекой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852-6cc791168f7ab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Научиться учить себя </a:t>
            </a:r>
            <a:r>
              <a:rPr lang="ru-RU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Достижение этой  цели становится возможным  благодаря  формированию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системы  универсальных учебных действий (УУД).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215300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25" y="3276600"/>
            <a:ext cx="237553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2514600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r>
              <a:rPr lang="ru-RU" sz="3200" b="1" dirty="0" smtClean="0">
                <a:solidFill>
                  <a:srgbClr val="0070C0"/>
                </a:solidFill>
              </a:rPr>
              <a:t> -</a:t>
            </a: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обобщенные действия, порождающие мотивацию к обучению, это навыки, которые надо закладывать в начальной школе на всех уроках. 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8. </a:t>
            </a:r>
            <a:r>
              <a:rPr lang="ru-RU" b="1" dirty="0" smtClean="0"/>
              <a:t>Укажи слово, в приставке которого пишется буква </a:t>
            </a:r>
            <a:r>
              <a:rPr lang="ru-RU" b="1" i="1" dirty="0" smtClean="0"/>
              <a:t>а:</a:t>
            </a:r>
          </a:p>
          <a:p>
            <a:r>
              <a:rPr lang="en-US" dirty="0" smtClean="0"/>
              <a:t>     </a:t>
            </a:r>
            <a:r>
              <a:rPr lang="ru-RU" dirty="0" smtClean="0"/>
              <a:t>А) </a:t>
            </a:r>
            <a:r>
              <a:rPr lang="ru-RU" dirty="0" err="1" smtClean="0"/>
              <a:t>з_говорить</a:t>
            </a:r>
            <a:r>
              <a:rPr lang="ru-RU" dirty="0" smtClean="0"/>
              <a:t>                Б) </a:t>
            </a:r>
            <a:r>
              <a:rPr lang="ru-RU" dirty="0" err="1" smtClean="0"/>
              <a:t>в_шёл</a:t>
            </a:r>
            <a:r>
              <a:rPr lang="ru-RU" dirty="0" smtClean="0"/>
              <a:t>         В) </a:t>
            </a:r>
            <a:r>
              <a:rPr lang="ru-RU" dirty="0" err="1" smtClean="0"/>
              <a:t>_тделка</a:t>
            </a:r>
            <a:r>
              <a:rPr lang="ru-RU" dirty="0" smtClean="0"/>
              <a:t>        Г) </a:t>
            </a:r>
            <a:r>
              <a:rPr lang="ru-RU" dirty="0" err="1" smtClean="0"/>
              <a:t>пр_читал</a:t>
            </a:r>
            <a:r>
              <a:rPr lang="ru-RU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9. </a:t>
            </a:r>
            <a:r>
              <a:rPr lang="ru-RU" b="1" dirty="0" smtClean="0"/>
              <a:t>Укажи слово с двойной согласной на стыке приставки и корня:</a:t>
            </a:r>
          </a:p>
          <a:p>
            <a:r>
              <a:rPr lang="en-US" dirty="0" smtClean="0"/>
              <a:t>    </a:t>
            </a:r>
            <a:r>
              <a:rPr lang="ru-RU" dirty="0" smtClean="0"/>
              <a:t>А) око(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</a:t>
            </a:r>
            <a:r>
              <a:rPr lang="ru-RU" dirty="0" err="1" smtClean="0"/>
              <a:t>ый</a:t>
            </a:r>
            <a:r>
              <a:rPr lang="ru-RU" dirty="0" smtClean="0"/>
              <a:t>       Б) </a:t>
            </a:r>
            <a:r>
              <a:rPr lang="ru-RU" dirty="0" err="1" smtClean="0"/>
              <a:t>Ро</a:t>
            </a:r>
            <a:r>
              <a:rPr lang="ru-RU" dirty="0" smtClean="0"/>
              <a:t>(с, </a:t>
            </a:r>
            <a:r>
              <a:rPr lang="ru-RU" dirty="0" err="1" smtClean="0"/>
              <a:t>сс</a:t>
            </a:r>
            <a:r>
              <a:rPr lang="ru-RU" dirty="0" smtClean="0"/>
              <a:t>)</a:t>
            </a:r>
            <a:r>
              <a:rPr lang="ru-RU" dirty="0" err="1" smtClean="0"/>
              <a:t>ия</a:t>
            </a:r>
            <a:r>
              <a:rPr lang="ru-RU" dirty="0" smtClean="0"/>
              <a:t>       В) особе(</a:t>
            </a:r>
            <a:r>
              <a:rPr lang="ru-RU" dirty="0" err="1" smtClean="0"/>
              <a:t>н</a:t>
            </a:r>
            <a:r>
              <a:rPr lang="ru-RU" dirty="0" smtClean="0"/>
              <a:t>, </a:t>
            </a:r>
            <a:r>
              <a:rPr lang="ru-RU" dirty="0" err="1" smtClean="0"/>
              <a:t>нн</a:t>
            </a:r>
            <a:r>
              <a:rPr lang="ru-RU" dirty="0" smtClean="0"/>
              <a:t>)о       Г) </a:t>
            </a:r>
            <a:r>
              <a:rPr lang="ru-RU" dirty="0" err="1" smtClean="0"/>
              <a:t>ра</a:t>
            </a:r>
            <a:r>
              <a:rPr lang="ru-RU" dirty="0" smtClean="0"/>
              <a:t>(с, </a:t>
            </a:r>
            <a:r>
              <a:rPr lang="ru-RU" dirty="0" err="1" smtClean="0"/>
              <a:t>сс</a:t>
            </a:r>
            <a:r>
              <a:rPr lang="ru-RU" dirty="0" smtClean="0"/>
              <a:t>)</a:t>
            </a:r>
            <a:r>
              <a:rPr lang="ru-RU" dirty="0" err="1" smtClean="0"/>
              <a:t>вет</a:t>
            </a:r>
            <a:r>
              <a:rPr lang="ru-RU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10. </a:t>
            </a:r>
            <a:r>
              <a:rPr lang="ru-RU" b="1" dirty="0" smtClean="0"/>
              <a:t>Отметь  группу слов  с разделительным Ъ:</a:t>
            </a:r>
          </a:p>
          <a:p>
            <a:r>
              <a:rPr lang="en-US" dirty="0" smtClean="0"/>
              <a:t>      </a:t>
            </a:r>
            <a:r>
              <a:rPr lang="ru-RU" dirty="0" smtClean="0"/>
              <a:t>А) </a:t>
            </a:r>
            <a:r>
              <a:rPr lang="ru-RU" dirty="0" err="1" smtClean="0"/>
              <a:t>плат_е</a:t>
            </a:r>
            <a:r>
              <a:rPr lang="ru-RU" dirty="0" smtClean="0"/>
              <a:t>,  </a:t>
            </a:r>
            <a:r>
              <a:rPr lang="ru-RU" dirty="0" err="1" smtClean="0"/>
              <a:t>в_ют</a:t>
            </a:r>
            <a:r>
              <a:rPr lang="ru-RU" dirty="0" smtClean="0"/>
              <a:t>, </a:t>
            </a:r>
            <a:r>
              <a:rPr lang="ru-RU" dirty="0" err="1" smtClean="0"/>
              <a:t>сер_ги</a:t>
            </a:r>
            <a:r>
              <a:rPr lang="ru-RU" dirty="0" smtClean="0"/>
              <a:t>                              Б) </a:t>
            </a:r>
            <a:r>
              <a:rPr lang="ru-RU" dirty="0" err="1" smtClean="0"/>
              <a:t>под_ём</a:t>
            </a:r>
            <a:r>
              <a:rPr lang="ru-RU" dirty="0" smtClean="0"/>
              <a:t>,  </a:t>
            </a:r>
            <a:r>
              <a:rPr lang="ru-RU" dirty="0" err="1" smtClean="0"/>
              <a:t>в_юга</a:t>
            </a:r>
            <a:r>
              <a:rPr lang="ru-RU" dirty="0" smtClean="0"/>
              <a:t>,  </a:t>
            </a:r>
            <a:r>
              <a:rPr lang="ru-RU" dirty="0" err="1" smtClean="0"/>
              <a:t>лист_я</a:t>
            </a:r>
            <a:endParaRPr lang="ru-RU" dirty="0" smtClean="0"/>
          </a:p>
          <a:p>
            <a:r>
              <a:rPr lang="en-US" dirty="0" smtClean="0"/>
              <a:t>      </a:t>
            </a:r>
            <a:r>
              <a:rPr lang="ru-RU" dirty="0" smtClean="0"/>
              <a:t>В) </a:t>
            </a:r>
            <a:r>
              <a:rPr lang="ru-RU" dirty="0" err="1" smtClean="0"/>
              <a:t>об_яснение</a:t>
            </a:r>
            <a:r>
              <a:rPr lang="ru-RU" dirty="0" smtClean="0"/>
              <a:t>, </a:t>
            </a:r>
            <a:r>
              <a:rPr lang="ru-RU" dirty="0" err="1" smtClean="0"/>
              <a:t>под_езд</a:t>
            </a:r>
            <a:r>
              <a:rPr lang="ru-RU" dirty="0" smtClean="0"/>
              <a:t>, </a:t>
            </a:r>
            <a:r>
              <a:rPr lang="ru-RU" dirty="0" err="1" smtClean="0"/>
              <a:t>об_явление</a:t>
            </a:r>
            <a:r>
              <a:rPr lang="ru-RU" dirty="0" smtClean="0"/>
              <a:t>          Г)  </a:t>
            </a:r>
            <a:r>
              <a:rPr lang="ru-RU" dirty="0" err="1" smtClean="0"/>
              <a:t>обез_яна</a:t>
            </a:r>
            <a:r>
              <a:rPr lang="ru-RU" dirty="0" smtClean="0"/>
              <a:t>,  </a:t>
            </a:r>
            <a:r>
              <a:rPr lang="ru-RU" dirty="0" err="1" smtClean="0"/>
              <a:t>в_езд</a:t>
            </a:r>
            <a:r>
              <a:rPr lang="ru-RU" dirty="0" smtClean="0"/>
              <a:t>,  </a:t>
            </a:r>
            <a:r>
              <a:rPr lang="ru-RU" dirty="0" err="1" smtClean="0"/>
              <a:t>с_езд</a:t>
            </a:r>
            <a:endParaRPr lang="ru-RU" dirty="0" smtClean="0"/>
          </a:p>
          <a:p>
            <a:r>
              <a:rPr lang="en-US" dirty="0" smtClean="0"/>
              <a:t>           </a:t>
            </a:r>
          </a:p>
          <a:p>
            <a:r>
              <a:rPr lang="en-US" b="1" dirty="0" smtClean="0"/>
              <a:t>11. </a:t>
            </a:r>
            <a:r>
              <a:rPr lang="ru-RU" b="1" dirty="0" smtClean="0"/>
              <a:t>Найди слово, которое не правильно разделено для переноса:</a:t>
            </a:r>
          </a:p>
          <a:p>
            <a:r>
              <a:rPr lang="en-US" dirty="0" smtClean="0"/>
              <a:t>      </a:t>
            </a:r>
            <a:r>
              <a:rPr lang="ru-RU" dirty="0" smtClean="0"/>
              <a:t>А) </a:t>
            </a:r>
            <a:r>
              <a:rPr lang="ru-RU" dirty="0" err="1" smtClean="0"/>
              <a:t>ап</a:t>
            </a:r>
            <a:r>
              <a:rPr lang="ru-RU" dirty="0" smtClean="0"/>
              <a:t> – петит         Б) </a:t>
            </a:r>
            <a:r>
              <a:rPr lang="ru-RU" dirty="0" err="1" smtClean="0"/>
              <a:t>басс</a:t>
            </a:r>
            <a:r>
              <a:rPr lang="ru-RU" dirty="0" smtClean="0"/>
              <a:t> – </a:t>
            </a:r>
            <a:r>
              <a:rPr lang="ru-RU" dirty="0" err="1" smtClean="0"/>
              <a:t>ейн</a:t>
            </a:r>
            <a:r>
              <a:rPr lang="ru-RU" dirty="0" smtClean="0"/>
              <a:t>          В) </a:t>
            </a:r>
            <a:r>
              <a:rPr lang="ru-RU" dirty="0" err="1" smtClean="0"/>
              <a:t>кор</a:t>
            </a:r>
            <a:r>
              <a:rPr lang="ru-RU" dirty="0" smtClean="0"/>
              <a:t> - респондент</a:t>
            </a:r>
          </a:p>
          <a:p>
            <a:endParaRPr lang="en-US" dirty="0" smtClean="0"/>
          </a:p>
          <a:p>
            <a:r>
              <a:rPr lang="en-US" b="1" dirty="0" smtClean="0"/>
              <a:t>12. </a:t>
            </a:r>
            <a:r>
              <a:rPr lang="ru-RU" b="1" dirty="0" smtClean="0"/>
              <a:t>Найди слово, в котором нельзя проверить безударную гласную:</a:t>
            </a:r>
          </a:p>
          <a:p>
            <a:r>
              <a:rPr lang="en-US" dirty="0" smtClean="0"/>
              <a:t>    </a:t>
            </a:r>
            <a:r>
              <a:rPr lang="ru-RU" dirty="0" smtClean="0"/>
              <a:t>А) сахар      Б) гроза      В) грачи        Г) поля</a:t>
            </a:r>
          </a:p>
          <a:p>
            <a:endParaRPr lang="en-US" dirty="0" smtClean="0"/>
          </a:p>
          <a:p>
            <a:r>
              <a:rPr lang="en-US" b="1" dirty="0" smtClean="0"/>
              <a:t>13. </a:t>
            </a:r>
            <a:r>
              <a:rPr lang="ru-RU" b="1" dirty="0" smtClean="0"/>
              <a:t>При помощи какого слова можно проверить слово </a:t>
            </a:r>
            <a:r>
              <a:rPr lang="en-US" b="1" dirty="0" smtClean="0"/>
              <a:t>«</a:t>
            </a:r>
            <a:r>
              <a:rPr lang="ru-RU" b="1" dirty="0" smtClean="0"/>
              <a:t>сказка</a:t>
            </a:r>
            <a:r>
              <a:rPr lang="en-US" b="1" dirty="0" smtClean="0"/>
              <a:t>»?</a:t>
            </a:r>
          </a:p>
          <a:p>
            <a:r>
              <a:rPr lang="en-US" dirty="0" smtClean="0"/>
              <a:t>    </a:t>
            </a:r>
            <a:r>
              <a:rPr lang="ru-RU" dirty="0" smtClean="0"/>
              <a:t>А) сказки        Б) сказочка       В) присказка</a:t>
            </a:r>
          </a:p>
          <a:p>
            <a:endParaRPr lang="en-US" dirty="0" smtClean="0"/>
          </a:p>
          <a:p>
            <a:r>
              <a:rPr lang="en-US" b="1" dirty="0" smtClean="0"/>
              <a:t>14. </a:t>
            </a:r>
            <a:r>
              <a:rPr lang="ru-RU" b="1" dirty="0" smtClean="0"/>
              <a:t>Запиши пропущенные буквы в клеточки по порядку.</a:t>
            </a:r>
          </a:p>
          <a:p>
            <a:r>
              <a:rPr lang="ru-RU" i="1" dirty="0" err="1" smtClean="0"/>
              <a:t>Душ__стый</a:t>
            </a:r>
            <a:r>
              <a:rPr lang="ru-RU" i="1" dirty="0" smtClean="0"/>
              <a:t>      </a:t>
            </a:r>
            <a:r>
              <a:rPr lang="ru-RU" i="1" dirty="0" err="1" smtClean="0"/>
              <a:t>зап__х</a:t>
            </a:r>
            <a:r>
              <a:rPr lang="ru-RU" i="1" dirty="0" smtClean="0"/>
              <a:t>      </a:t>
            </a:r>
            <a:r>
              <a:rPr lang="ru-RU" i="1" dirty="0" err="1" smtClean="0"/>
              <a:t>цв__то__</a:t>
            </a:r>
            <a:r>
              <a:rPr lang="ru-RU" i="1" dirty="0" smtClean="0"/>
              <a:t>,   </a:t>
            </a:r>
            <a:r>
              <a:rPr lang="ru-RU" i="1" dirty="0" err="1" smtClean="0"/>
              <a:t>тра__</a:t>
            </a:r>
            <a:r>
              <a:rPr lang="ru-RU" i="1" dirty="0" smtClean="0"/>
              <a:t>    и     </a:t>
            </a:r>
            <a:r>
              <a:rPr lang="ru-RU" i="1" dirty="0" err="1" smtClean="0"/>
              <a:t>яго__</a:t>
            </a:r>
            <a:r>
              <a:rPr lang="ru-RU" i="1" dirty="0" smtClean="0"/>
              <a:t>     </a:t>
            </a:r>
            <a:r>
              <a:rPr lang="ru-RU" i="1" dirty="0" err="1" smtClean="0"/>
              <a:t>нап__лнял</a:t>
            </a:r>
            <a:r>
              <a:rPr lang="ru-RU" i="1" dirty="0" smtClean="0"/>
              <a:t>       воздух</a:t>
            </a:r>
            <a:r>
              <a:rPr lang="en-US" dirty="0" smtClean="0"/>
              <a:t>	</a:t>
            </a:r>
          </a:p>
          <a:p>
            <a:r>
              <a:rPr lang="en-US" b="1" dirty="0" smtClean="0"/>
              <a:t>15. </a:t>
            </a:r>
            <a:r>
              <a:rPr lang="ru-RU" b="1" dirty="0" smtClean="0"/>
              <a:t>Выдели корень в словах:                   </a:t>
            </a:r>
            <a:r>
              <a:rPr lang="ru-RU" b="1" i="1" dirty="0" smtClean="0"/>
              <a:t>бег, бежать, пробежка                   </a:t>
            </a:r>
            <a:r>
              <a:rPr lang="ru-RU" sz="4400" b="1" i="1" dirty="0" smtClean="0">
                <a:solidFill>
                  <a:srgbClr val="C00000"/>
                </a:solidFill>
              </a:rPr>
              <a:t>К-Р</a:t>
            </a:r>
            <a:endParaRPr lang="ru-RU" b="1" i="1" dirty="0" smtClean="0">
              <a:solidFill>
                <a:srgbClr val="C00000"/>
              </a:solidFill>
            </a:endParaRPr>
          </a:p>
          <a:p>
            <a:r>
              <a:rPr lang="en-US" b="1" dirty="0" smtClean="0"/>
              <a:t>16. </a:t>
            </a:r>
            <a:r>
              <a:rPr lang="ru-RU" b="1" dirty="0" smtClean="0"/>
              <a:t>Составь слово по схеме    </a:t>
            </a:r>
            <a:r>
              <a:rPr lang="en-US" b="1" dirty="0" smtClean="0"/>
              <a:t>¬ ͡   ^ □: 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93920-e123f1e9031565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371600"/>
            <a:ext cx="86868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6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6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оделирование.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(работа со слушателями                курса)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0" y="76201"/>
          <a:ext cx="8534400" cy="6467054"/>
        </p:xfrm>
        <a:graphic>
          <a:graphicData uri="http://schemas.openxmlformats.org/drawingml/2006/table">
            <a:tbl>
              <a:tblPr/>
              <a:tblGrid>
                <a:gridCol w="6492416"/>
                <a:gridCol w="2041984"/>
              </a:tblGrid>
              <a:tr h="32224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КАЖДОЕ СЛОВОСОЧЕТАНИЕ ЗАМЕНИ ОДНИМ СЛОВОМ С НУЖНЫМ СУФФИКСОМ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Момент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бросания</a:t>
                      </a:r>
                      <a:r>
                        <a:rPr lang="ru-RU" sz="2000" b="1" i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мяча.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Смелый человек.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Любящий мечтать.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Детёныш орла.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Берёзовая роща.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Тот ,кто любит  шутить.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Свойство доброго человека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82" marR="3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u="sng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ЗАПИШИТЕ  </a:t>
                      </a:r>
                      <a:r>
                        <a:rPr lang="ru-RU" sz="1800" b="1" i="1" u="sng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УУД, </a:t>
                      </a:r>
                      <a:r>
                        <a:rPr lang="ru-RU" sz="1800" b="1" u="sng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ФОРМИРУЕМЫЕ В КАЖДОМ ВИДЕ </a:t>
                      </a:r>
                      <a:r>
                        <a:rPr lang="ru-RU" sz="1800" b="1" u="sng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УПРАЖНЕНИЯ</a:t>
                      </a:r>
                      <a:r>
                        <a:rPr lang="ru-RU" sz="1050" b="1" u="sng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u="sng" dirty="0" smtClean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u="sng" dirty="0" smtClean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baseline="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u="none" baseline="0" dirty="0" smtClean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4800" b="1" u="none" baseline="0" dirty="0" smtClean="0">
                          <a:solidFill>
                            <a:srgbClr val="0000FF"/>
                          </a:solidFill>
                          <a:latin typeface="Batang" pitchFamily="18" charset="-127"/>
                          <a:ea typeface="Batang" pitchFamily="18" charset="-127"/>
                          <a:cs typeface="Times New Roman"/>
                        </a:rPr>
                        <a:t>Р,П,К</a:t>
                      </a:r>
                      <a:endParaRPr lang="ru-RU" sz="600" u="sng" dirty="0">
                        <a:solidFill>
                          <a:srgbClr val="0000FF"/>
                        </a:solidFill>
                        <a:latin typeface="Batang" pitchFamily="18" charset="-127"/>
                        <a:ea typeface="Batang" pitchFamily="18" charset="-127"/>
                        <a:cs typeface="Times New Roman"/>
                      </a:endParaRPr>
                    </a:p>
                  </a:txBody>
                  <a:tcPr marL="38882" marR="3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72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   ИСПРАВЬТЕ ОШИБКИ В ПРЕДЛОЖЕНИЯХ.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Рибята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были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влису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Под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нагами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пробижала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палевая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мыш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Мы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подехали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к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старошке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лисника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. Утром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сонце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асвитило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окресность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82" marR="3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FF"/>
                          </a:solidFill>
                          <a:latin typeface="BatangChe" pitchFamily="49" charset="-127"/>
                          <a:ea typeface="BatangChe" pitchFamily="49" charset="-127"/>
                          <a:cs typeface="Times New Roman"/>
                        </a:rPr>
                        <a:t>П,</a:t>
                      </a:r>
                      <a:r>
                        <a:rPr lang="ru-RU" sz="44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tangChe" pitchFamily="49" charset="-127"/>
                          <a:ea typeface="BatangChe" pitchFamily="49" charset="-127"/>
                          <a:cs typeface="Times New Roman"/>
                        </a:rPr>
                        <a:t>Р,К</a:t>
                      </a:r>
                      <a:endParaRPr lang="ru-RU" sz="4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tangChe" pitchFamily="49" charset="-127"/>
                        <a:ea typeface="BatangChe" pitchFamily="49" charset="-127"/>
                        <a:cs typeface="Times New Roman"/>
                      </a:endParaRPr>
                    </a:p>
                  </a:txBody>
                  <a:tcPr marL="38882" marR="3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2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FF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u="sng" dirty="0">
                          <a:solidFill>
                            <a:srgbClr val="FF0000"/>
                          </a:solidFill>
                          <a:latin typeface="Arial Black"/>
                          <a:ea typeface="Times New Roman"/>
                          <a:cs typeface="Times New Roman"/>
                        </a:rPr>
                        <a:t>ЗАПИШИТЕ СЛОВА В ДВА СТОЛБИКА.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Цв-тущий,улы-ка,д-рить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зв-нок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сосе-ка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пиро-,ука-ка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н-чле-,с-довник</a:t>
                      </a:r>
                      <a:r>
                        <a:rPr lang="ru-RU" sz="1100" b="1" i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.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82" marR="3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tangChe" pitchFamily="49" charset="-127"/>
                          <a:ea typeface="BatangChe" pitchFamily="49" charset="-127"/>
                          <a:cs typeface="Times New Roman"/>
                        </a:rPr>
                        <a:t>П,</a:t>
                      </a:r>
                      <a:r>
                        <a:rPr lang="ru-RU" sz="36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tangChe" pitchFamily="49" charset="-127"/>
                          <a:ea typeface="BatangChe" pitchFamily="49" charset="-127"/>
                          <a:cs typeface="Times New Roman"/>
                        </a:rPr>
                        <a:t>Р,К</a:t>
                      </a:r>
                      <a:endParaRPr lang="ru-RU" sz="28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tangChe" pitchFamily="49" charset="-127"/>
                        <a:ea typeface="BatangChe" pitchFamily="49" charset="-127"/>
                        <a:cs typeface="Times New Roman"/>
                      </a:endParaRPr>
                    </a:p>
                  </a:txBody>
                  <a:tcPr marL="38882" marR="3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293920-e123f1e9031565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-155376"/>
            <a:ext cx="8686800" cy="72327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AC1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Рефлексия.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AC1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Знания, полученные на мастер–классе , помогут мне…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Теперь я думаю, что работа </a:t>
            </a:r>
            <a:r>
              <a:rPr lang="ru-RU" b="1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формированию УУД с использованием ИКТ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1431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Я, как учитель - практик, хочу отметить ...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1431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Выберите фразеологизм, наиболее полно характеризующий вашу сегодняшнюю работу: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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трёх соснах заблудиться.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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Шевелить мозгами.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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Играть в бирюльки.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5812344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1219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  за   внимание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AC1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  <a:t>Систематическое использование ИКТ позволяет: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AC14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  <a:t>сократить время на составление планов уроков, отчетов, анализов;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  <a:t>быстро и качественно готовить и тиражировать дидактические пособия, раздаточный материал;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  <a:t>создавать задания для проверки и контроля усвоения материала;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haroni" pitchFamily="2" charset="-79"/>
              </a:rPr>
              <a:t>оперативно обмениваться опытом работы и методическими материалами с коллегами.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144000" cy="7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8305800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 работы с использованием компьютерных технологий определила для учителя  несколько вариантов уроков с ИКТ</a:t>
            </a:r>
            <a:r>
              <a:rPr lang="ru-RU" sz="2800" b="1" dirty="0" smtClean="0">
                <a:solidFill>
                  <a:srgbClr val="00B0F0"/>
                </a:solidFill>
              </a:rPr>
              <a:t>.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2438400" y="1524000"/>
            <a:ext cx="3886200" cy="12954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57600" y="2057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cs typeface="Aharoni" pitchFamily="2" charset="-79"/>
              </a:rPr>
              <a:t>ИКТ</a:t>
            </a:r>
            <a:endParaRPr lang="ru-RU" sz="4000" b="1" i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609600" y="3200400"/>
            <a:ext cx="1143000" cy="1447800"/>
          </a:xfrm>
          <a:prstGeom prst="curvedRightArrow">
            <a:avLst>
              <a:gd name="adj1" fmla="val 166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705600" y="3048000"/>
            <a:ext cx="1447800" cy="1524000"/>
          </a:xfrm>
          <a:prstGeom prst="curvedLeftArrow">
            <a:avLst>
              <a:gd name="adj1" fmla="val 15493"/>
              <a:gd name="adj2" fmla="val 50000"/>
              <a:gd name="adj3" fmla="val 18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228600" y="4876800"/>
            <a:ext cx="34290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ДЕМОНСТРАЦИОННАЯ РАБОТА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743200" y="3352800"/>
            <a:ext cx="3276600" cy="1219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5410200" y="4648200"/>
            <a:ext cx="34290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ИНДИВИДУАЛЬНАЯ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работа уч-ся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581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Комбинированная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733800" y="28956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2133600" y="685800"/>
            <a:ext cx="44958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76600" y="1219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</a:rPr>
              <a:t>икт-УУД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609600" y="3657600"/>
            <a:ext cx="2819400" cy="2133600"/>
          </a:xfrm>
          <a:prstGeom prst="teardrop">
            <a:avLst>
              <a:gd name="adj" fmla="val 126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 УЧИТЕЛЬ  </a:t>
            </a:r>
            <a:endParaRPr lang="ru-RU" sz="3600" b="1" dirty="0"/>
          </a:p>
        </p:txBody>
      </p:sp>
      <p:sp>
        <p:nvSpPr>
          <p:cNvPr id="9" name="Капля 8"/>
          <p:cNvSpPr/>
          <p:nvPr/>
        </p:nvSpPr>
        <p:spPr>
          <a:xfrm rot="15912839">
            <a:off x="5850539" y="3129065"/>
            <a:ext cx="2362200" cy="3056445"/>
          </a:xfrm>
          <a:prstGeom prst="teardrop">
            <a:avLst>
              <a:gd name="adj" fmla="val 120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19800" y="4343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УЧЕНИК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886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Д.</a:t>
            </a:r>
            <a:endParaRPr lang="ru-RU" sz="3200" i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810000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Arial Black" pitchFamily="34" charset="0"/>
              </a:rPr>
              <a:t>Д.</a:t>
            </a:r>
          </a:p>
          <a:p>
            <a:endParaRPr lang="ru-RU" sz="32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685800" y="304800"/>
            <a:ext cx="2819400" cy="167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181600" y="609600"/>
            <a:ext cx="3048000" cy="17526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8200" y="685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1"/>
                </a:solidFill>
              </a:rPr>
              <a:t> Д .УЧИТЕЛЯ</a:t>
            </a:r>
            <a:endParaRPr lang="ru-RU" sz="3200" b="1" i="1" u="sng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990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accent1"/>
                </a:solidFill>
              </a:rPr>
              <a:t>Д.УЧЕНИКА</a:t>
            </a:r>
            <a:endParaRPr lang="ru-RU" sz="3200" b="1" i="1" u="sng" dirty="0">
              <a:solidFill>
                <a:schemeClr val="accent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286000"/>
            <a:ext cx="47244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haroni" pitchFamily="2" charset="-79"/>
              </a:rPr>
              <a:t>1.Самостоятельное составление заданий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2.Использование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err="1" smtClean="0">
                <a:solidFill>
                  <a:srgbClr val="002060"/>
                </a:solidFill>
                <a:cs typeface="Aharoni" pitchFamily="2" charset="-79"/>
              </a:rPr>
              <a:t>компьют</a:t>
            </a: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. ресурсов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( </a:t>
            </a:r>
            <a:r>
              <a:rPr lang="ru-RU" sz="2800" b="1" dirty="0" err="1" smtClean="0">
                <a:solidFill>
                  <a:srgbClr val="002060"/>
                </a:solidFill>
                <a:cs typeface="Aharoni" pitchFamily="2" charset="-79"/>
              </a:rPr>
              <a:t>семейн</a:t>
            </a: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. наставник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 живое слово)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2060"/>
                </a:solidFill>
                <a:cs typeface="Aharoni" pitchFamily="2" charset="-79"/>
              </a:rPr>
              <a:t>3.Использование работ коллег из педагогического сообщества(интернет ресурсы)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819400"/>
            <a:ext cx="358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1.Совместная работа с учителем ( по составлению алгоритма)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2.Индивидуальная работа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3.Работа в парах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844551" y="1503363"/>
            <a:ext cx="69850" cy="457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0"/>
            <a:ext cx="89916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наличии цифровых образовательных ресурсов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УУД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можно </a:t>
            </a: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всех этапах процесса обучения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14400"/>
            <a:ext cx="2518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  <a:tab pos="3619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l"/>
                <a:tab pos="3619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3200400" y="1981200"/>
            <a:ext cx="2667000" cy="1295400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81400" y="2209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УУД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3060414">
            <a:off x="2101377" y="2762070"/>
            <a:ext cx="597843" cy="1562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581400" y="3581400"/>
            <a:ext cx="5334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872642">
            <a:off x="5002127" y="3507088"/>
            <a:ext cx="574493" cy="1254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489412">
            <a:off x="6313453" y="2906984"/>
            <a:ext cx="547027" cy="1600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95400" y="41910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Р</a:t>
            </a:r>
            <a:endParaRPr lang="ru-RU" sz="6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480060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47244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4419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93920-e123f1e9031565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929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1524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400" b="1" i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контроля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 smtClean="0">
                <a:latin typeface="Arial Black" pitchFamily="34" charset="0"/>
              </a:rPr>
              <a:t> </a:t>
            </a:r>
            <a:r>
              <a:rPr lang="ru-RU" sz="2400" i="1" dirty="0" err="1" smtClean="0">
                <a:latin typeface="Arial Black" pitchFamily="34" charset="0"/>
              </a:rPr>
              <a:t>целеполагание</a:t>
            </a:r>
            <a:r>
              <a:rPr lang="ru-RU" sz="2400" i="1" dirty="0" smtClean="0">
                <a:latin typeface="Arial Black" pitchFamily="34" charset="0"/>
              </a:rPr>
              <a:t> как постановка учебной задачи, прогнозирование, коррекция , </a:t>
            </a:r>
            <a:r>
              <a:rPr lang="ru-RU" sz="2400" i="1" dirty="0" err="1" smtClean="0">
                <a:latin typeface="Arial Black" pitchFamily="34" charset="0"/>
              </a:rPr>
              <a:t>саморегуляция</a:t>
            </a:r>
            <a:r>
              <a:rPr lang="ru-RU" sz="2400" i="1" dirty="0" smtClean="0">
                <a:latin typeface="Arial Black" pitchFamily="34" charset="0"/>
              </a:rPr>
              <a:t> как способность к преодолению препятствий, самопроверка, взаимопроверка.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19200" y="1828800"/>
            <a:ext cx="7924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л-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осмысление работы, связь с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жизн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ситуацией; исследование</a:t>
            </a:r>
            <a:r>
              <a:rPr lang="ru-RU" sz="2400" i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Calibri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Calibri" pitchFamily="34" charset="0"/>
              </a:rPr>
              <a:t>анализ, синтез,</a:t>
            </a:r>
            <a:r>
              <a:rPr lang="ru-RU" sz="1000" dirty="0" smtClean="0">
                <a:latin typeface="Arial Black" pitchFamily="34" charset="0"/>
              </a:rPr>
              <a:t> </a:t>
            </a:r>
            <a:r>
              <a:rPr lang="ru-RU" sz="2400" i="1" dirty="0" smtClean="0">
                <a:latin typeface="Arial Black" pitchFamily="34" charset="0"/>
              </a:rPr>
              <a:t>классификация объектов.</a:t>
            </a:r>
            <a:endParaRPr lang="ru-RU" sz="1000" i="1" dirty="0" smtClean="0"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П-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постановка проблемной ситуации</a:t>
            </a:r>
            <a:r>
              <a:rPr lang="ru-RU" sz="2400" b="1" i="1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поиск, отбор и структурирование  необходимой информации,  применение методов информационного поиска.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85800" y="4648200"/>
            <a:ext cx="8153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К(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ФОРМА СОТРУДНИЧЕСТВА)-</a:t>
            </a:r>
            <a:endParaRPr kumimoji="0" lang="ru-RU" sz="105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умение слышать,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слушать партнера;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планировать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совместн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деятельность;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распределять роли;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взимопроверка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93920-e123f1e9031565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609600"/>
            <a:ext cx="8001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ТЕОРИЯ КРЕАТИВНОГО </a:t>
            </a:r>
          </a:p>
          <a:p>
            <a:pPr algn="ctr"/>
            <a:r>
              <a:rPr lang="ru-RU" sz="54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МЫШЛЕНИЯ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Этапы урока:</a:t>
            </a: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429000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1.ВЫЗОВ.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2.ОСМЫСЛЕНИЕ.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3.РЕФЛЕКСИЯ.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1210</Words>
  <Application>Microsoft Office PowerPoint</Application>
  <PresentationFormat>Экран (4:3)</PresentationFormat>
  <Paragraphs>255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147</cp:revision>
  <dcterms:created xsi:type="dcterms:W3CDTF">2013-02-09T18:05:01Z</dcterms:created>
  <dcterms:modified xsi:type="dcterms:W3CDTF">2013-04-10T06:52:00Z</dcterms:modified>
</cp:coreProperties>
</file>