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71" r:id="rId3"/>
    <p:sldId id="276" r:id="rId4"/>
    <p:sldId id="282" r:id="rId5"/>
    <p:sldId id="283" r:id="rId6"/>
    <p:sldId id="281" r:id="rId7"/>
    <p:sldId id="278" r:id="rId8"/>
    <p:sldId id="284" r:id="rId9"/>
    <p:sldId id="279" r:id="rId10"/>
    <p:sldId id="294" r:id="rId11"/>
    <p:sldId id="289" r:id="rId12"/>
    <p:sldId id="285" r:id="rId13"/>
    <p:sldId id="286" r:id="rId14"/>
    <p:sldId id="287" r:id="rId15"/>
    <p:sldId id="295" r:id="rId16"/>
    <p:sldId id="288" r:id="rId17"/>
    <p:sldId id="291" r:id="rId18"/>
    <p:sldId id="293" r:id="rId19"/>
    <p:sldId id="296" r:id="rId20"/>
    <p:sldId id="297"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94" d="100"/>
          <a:sy n="94" d="100"/>
        </p:scale>
        <p:origin x="-39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41719C47-7F29-4D6A-9F59-679DFE5A9E8D}" type="datetimeFigureOut">
              <a:rPr lang="ru-RU" smtClean="0"/>
              <a:pPr/>
              <a:t>05.05.2010</a:t>
            </a:fld>
            <a:endParaRPr lang="ru-RU" dirty="0"/>
          </a:p>
        </p:txBody>
      </p:sp>
      <p:sp>
        <p:nvSpPr>
          <p:cNvPr id="8" name="Нижний колонтитул 7"/>
          <p:cNvSpPr>
            <a:spLocks noGrp="1"/>
          </p:cNvSpPr>
          <p:nvPr>
            <p:ph type="ftr" sz="quarter" idx="11"/>
          </p:nvPr>
        </p:nvSpPr>
        <p:spPr/>
        <p:txBody>
          <a:bodyPr/>
          <a:lstStyle>
            <a:extLst/>
          </a:lstStyle>
          <a:p>
            <a:endParaRPr lang="ru-RU" dirty="0"/>
          </a:p>
        </p:txBody>
      </p:sp>
      <p:sp>
        <p:nvSpPr>
          <p:cNvPr id="11" name="Номер слайда 10"/>
          <p:cNvSpPr>
            <a:spLocks noGrp="1"/>
          </p:cNvSpPr>
          <p:nvPr>
            <p:ph type="sldNum" sz="quarter" idx="12"/>
          </p:nvPr>
        </p:nvSpPr>
        <p:spPr/>
        <p:txBody>
          <a:bodyPr/>
          <a:lstStyle>
            <a:extLst/>
          </a:lstStyle>
          <a:p>
            <a:fld id="{7AA553E0-306F-4379-A2A8-B822B73981EC}"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41719C47-7F29-4D6A-9F59-679DFE5A9E8D}" type="datetimeFigureOut">
              <a:rPr lang="ru-RU" smtClean="0"/>
              <a:pPr/>
              <a:t>05.05.2010</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AA553E0-306F-4379-A2A8-B822B73981EC}"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41719C47-7F29-4D6A-9F59-679DFE5A9E8D}" type="datetimeFigureOut">
              <a:rPr lang="ru-RU" smtClean="0"/>
              <a:pPr/>
              <a:t>05.05.2010</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AA553E0-306F-4379-A2A8-B822B73981EC}"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41719C47-7F29-4D6A-9F59-679DFE5A9E8D}" type="datetimeFigureOut">
              <a:rPr lang="ru-RU" smtClean="0"/>
              <a:pPr/>
              <a:t>05.05.2010</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AA553E0-306F-4379-A2A8-B822B73981EC}"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41719C47-7F29-4D6A-9F59-679DFE5A9E8D}" type="datetimeFigureOut">
              <a:rPr lang="ru-RU" smtClean="0"/>
              <a:pPr/>
              <a:t>05.05.2010</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AA553E0-306F-4379-A2A8-B822B73981EC}"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41719C47-7F29-4D6A-9F59-679DFE5A9E8D}" type="datetimeFigureOut">
              <a:rPr lang="ru-RU" smtClean="0"/>
              <a:pPr/>
              <a:t>05.05.2010</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7AA553E0-306F-4379-A2A8-B822B73981EC}"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41719C47-7F29-4D6A-9F59-679DFE5A9E8D}" type="datetimeFigureOut">
              <a:rPr lang="ru-RU" smtClean="0"/>
              <a:pPr/>
              <a:t>05.05.2010</a:t>
            </a:fld>
            <a:endParaRPr lang="ru-RU" dirty="0"/>
          </a:p>
        </p:txBody>
      </p:sp>
      <p:sp>
        <p:nvSpPr>
          <p:cNvPr id="8" name="Нижний колонтитул 7"/>
          <p:cNvSpPr>
            <a:spLocks noGrp="1"/>
          </p:cNvSpPr>
          <p:nvPr>
            <p:ph type="ftr" sz="quarter" idx="11"/>
          </p:nvPr>
        </p:nvSpPr>
        <p:spPr/>
        <p:txBody>
          <a:bodyPr/>
          <a:lstStyle>
            <a:extLst/>
          </a:lstStyle>
          <a:p>
            <a:endParaRPr lang="ru-RU" dirty="0"/>
          </a:p>
        </p:txBody>
      </p:sp>
      <p:sp>
        <p:nvSpPr>
          <p:cNvPr id="9" name="Номер слайда 8"/>
          <p:cNvSpPr>
            <a:spLocks noGrp="1"/>
          </p:cNvSpPr>
          <p:nvPr>
            <p:ph type="sldNum" sz="quarter" idx="12"/>
          </p:nvPr>
        </p:nvSpPr>
        <p:spPr/>
        <p:txBody>
          <a:bodyPr/>
          <a:lstStyle>
            <a:extLst/>
          </a:lstStyle>
          <a:p>
            <a:fld id="{7AA553E0-306F-4379-A2A8-B822B73981EC}"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41719C47-7F29-4D6A-9F59-679DFE5A9E8D}" type="datetimeFigureOut">
              <a:rPr lang="ru-RU" smtClean="0"/>
              <a:pPr/>
              <a:t>05.05.2010</a:t>
            </a:fld>
            <a:endParaRPr lang="ru-RU" dirty="0"/>
          </a:p>
        </p:txBody>
      </p:sp>
      <p:sp>
        <p:nvSpPr>
          <p:cNvPr id="4" name="Нижний колонтитул 3"/>
          <p:cNvSpPr>
            <a:spLocks noGrp="1"/>
          </p:cNvSpPr>
          <p:nvPr>
            <p:ph type="ftr" sz="quarter" idx="11"/>
          </p:nvPr>
        </p:nvSpPr>
        <p:spPr/>
        <p:txBody>
          <a:bodyPr/>
          <a:lstStyle>
            <a:extLst/>
          </a:lstStyle>
          <a:p>
            <a:endParaRPr lang="ru-RU" dirty="0"/>
          </a:p>
        </p:txBody>
      </p:sp>
      <p:sp>
        <p:nvSpPr>
          <p:cNvPr id="5" name="Номер слайда 4"/>
          <p:cNvSpPr>
            <a:spLocks noGrp="1"/>
          </p:cNvSpPr>
          <p:nvPr>
            <p:ph type="sldNum" sz="quarter" idx="12"/>
          </p:nvPr>
        </p:nvSpPr>
        <p:spPr/>
        <p:txBody>
          <a:bodyPr/>
          <a:lstStyle>
            <a:extLst/>
          </a:lstStyle>
          <a:p>
            <a:fld id="{7AA553E0-306F-4379-A2A8-B822B73981EC}"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Дата 1"/>
          <p:cNvSpPr>
            <a:spLocks noGrp="1"/>
          </p:cNvSpPr>
          <p:nvPr>
            <p:ph type="dt" sz="half" idx="10"/>
          </p:nvPr>
        </p:nvSpPr>
        <p:spPr/>
        <p:txBody>
          <a:bodyPr/>
          <a:lstStyle>
            <a:extLst/>
          </a:lstStyle>
          <a:p>
            <a:fld id="{41719C47-7F29-4D6A-9F59-679DFE5A9E8D}" type="datetimeFigureOut">
              <a:rPr lang="ru-RU" smtClean="0"/>
              <a:pPr/>
              <a:t>05.05.2010</a:t>
            </a:fld>
            <a:endParaRPr lang="ru-RU" dirty="0"/>
          </a:p>
        </p:txBody>
      </p:sp>
      <p:sp>
        <p:nvSpPr>
          <p:cNvPr id="3" name="Нижний колонтитул 2"/>
          <p:cNvSpPr>
            <a:spLocks noGrp="1"/>
          </p:cNvSpPr>
          <p:nvPr>
            <p:ph type="ftr" sz="quarter" idx="11"/>
          </p:nvPr>
        </p:nvSpPr>
        <p:spPr/>
        <p:txBody>
          <a:bodyPr/>
          <a:lstStyle>
            <a:extLst/>
          </a:lstStyle>
          <a:p>
            <a:endParaRPr lang="ru-RU" dirty="0"/>
          </a:p>
        </p:txBody>
      </p:sp>
      <p:sp>
        <p:nvSpPr>
          <p:cNvPr id="4" name="Номер слайда 3"/>
          <p:cNvSpPr>
            <a:spLocks noGrp="1"/>
          </p:cNvSpPr>
          <p:nvPr>
            <p:ph type="sldNum" sz="quarter" idx="12"/>
          </p:nvPr>
        </p:nvSpPr>
        <p:spPr/>
        <p:txBody>
          <a:bodyPr/>
          <a:lstStyle>
            <a:extLst/>
          </a:lstStyle>
          <a:p>
            <a:fld id="{7AA553E0-306F-4379-A2A8-B822B73981EC}"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41719C47-7F29-4D6A-9F59-679DFE5A9E8D}" type="datetimeFigureOut">
              <a:rPr lang="ru-RU" smtClean="0"/>
              <a:pPr/>
              <a:t>05.05.2010</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7AA553E0-306F-4379-A2A8-B822B73981EC}"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41719C47-7F29-4D6A-9F59-679DFE5A9E8D}" type="datetimeFigureOut">
              <a:rPr lang="ru-RU" smtClean="0"/>
              <a:pPr/>
              <a:t>05.05.2010</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7AA553E0-306F-4379-A2A8-B822B73981EC}" type="slidenum">
              <a:rPr lang="ru-RU" smtClean="0"/>
              <a:pPr/>
              <a:t>‹#›</a:t>
            </a:fld>
            <a:endParaRPr lang="ru-RU" dirty="0"/>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dirty="0"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1719C47-7F29-4D6A-9F59-679DFE5A9E8D}" type="datetimeFigureOut">
              <a:rPr lang="ru-RU" smtClean="0"/>
              <a:pPr/>
              <a:t>05.05.2010</a:t>
            </a:fld>
            <a:endParaRPr lang="ru-RU" dirty="0"/>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dirty="0"/>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AA553E0-306F-4379-A2A8-B822B73981EC}"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ru.wikipedia.org/wiki/%D0%92%D0%BE%D0%BB%D1%8F" TargetMode="External"/><Relationship Id="rId7" Type="http://schemas.openxmlformats.org/officeDocument/2006/relationships/image" Target="../media/image7.jpeg"/><Relationship Id="rId2" Type="http://schemas.openxmlformats.org/officeDocument/2006/relationships/hyperlink" Target="http://ru.wikipedia.org/wiki/%D0%90%D0%B2%D1%80%D0%B0%D0%B0%D0%BC%D0%B8%D1%87%D0%B5%D1%81%D0%BA%D0%B8%D0%B5_%D1%80%D0%B5%D0%BB%D0%B8%D0%B3%D0%B8%D0%B8" TargetMode="External"/><Relationship Id="rId1" Type="http://schemas.openxmlformats.org/officeDocument/2006/relationships/slideLayout" Target="../slideLayouts/slideLayout2.xml"/><Relationship Id="rId6" Type="http://schemas.openxmlformats.org/officeDocument/2006/relationships/hyperlink" Target="http://ru.wikipedia.org/wiki/%D0%A1%D1%82%D1%80%D0%B0%D0%B4%D0%B0%D0%BD%D0%B8%D0%B5" TargetMode="External"/><Relationship Id="rId5" Type="http://schemas.openxmlformats.org/officeDocument/2006/relationships/hyperlink" Target="http://ru.wikipedia.org/wiki/%D0%91%D0%BB%D0%B0%D0%B6%D0%B5%D0%BD%D1%81%D1%82%D0%B2%D0%BE" TargetMode="External"/><Relationship Id="rId4" Type="http://schemas.openxmlformats.org/officeDocument/2006/relationships/hyperlink" Target="http://ru.wikipedia.org/wiki/%D0%91%D0%BE%D0%B3"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ru.wikipedia.org/wiki/%D0%A5%D1%80%D0%B8%D1%81%D1%82%D0%B8%D0%B0%D0%BD%D1%81%D1%82%D0%B2%D0%BE" TargetMode="External"/><Relationship Id="rId2" Type="http://schemas.openxmlformats.org/officeDocument/2006/relationships/hyperlink" Target="http://ru.wikipedia.org/wiki/%D0%93%D1%80%D0%B5%D1%85%D0%B8_%D0%B2_%D1%85%D1%80%D0%B8%D1%81%D1%82%D0%B8%D0%B0%D0%BD%D1%81%D1%82%D0%B2%D0%B5" TargetMode="External"/><Relationship Id="rId1" Type="http://schemas.openxmlformats.org/officeDocument/2006/relationships/slideLayout" Target="../slideLayouts/slideLayout2.xml"/><Relationship Id="rId5" Type="http://schemas.openxmlformats.org/officeDocument/2006/relationships/hyperlink" Target="http://ru.wikipedia.org/wiki/%D0%A1%D0%BF%D0%B0%D1%81%D0%B5%D0%BD%D0%B8%D0%B5_(%D1%85%D1%80%D0%B8%D1%81%D1%82%D0%B8%D0%B0%D0%BD%D1%81%D1%82%D0%B2%D0%BE)" TargetMode="External"/><Relationship Id="rId4" Type="http://schemas.openxmlformats.org/officeDocument/2006/relationships/hyperlink" Target="http://ru.wikipedia.org/wiki/%D0%9F%D0%BE%D0%BA%D0%B0%D1%8F%D0%BD%D0%B8%D0%B5"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ru.wikipedia.org/w/index.php?title=%D0%9F%D1%80%D0%BE%D1%89%D0%B5%D0%BD%D0%B8%D0%B5&amp;action=edit&amp;redlink=1" TargetMode="External"/><Relationship Id="rId2" Type="http://schemas.openxmlformats.org/officeDocument/2006/relationships/hyperlink" Target="http://ru.wikipedia.org/wiki/%D0%92%D0%B8%D0%BD%D0%B0" TargetMode="External"/><Relationship Id="rId1" Type="http://schemas.openxmlformats.org/officeDocument/2006/relationships/slideLayout" Target="../slideLayouts/slideLayout2.xml"/><Relationship Id="rId6" Type="http://schemas.openxmlformats.org/officeDocument/2006/relationships/hyperlink" Target="http://ru.wikipedia.org/wiki/%D0%95%D0%BF%D0%B8%D1%82%D0%B8%D0%BC%D0%B8%D1%8F" TargetMode="External"/><Relationship Id="rId5" Type="http://schemas.openxmlformats.org/officeDocument/2006/relationships/hyperlink" Target="http://ru.wikipedia.org/wiki/%D0%98%D1%81%D0%BF%D0%BE%D0%B2%D0%B5%D0%B4%D1%8C" TargetMode="External"/><Relationship Id="rId4" Type="http://schemas.openxmlformats.org/officeDocument/2006/relationships/hyperlink" Target="http://ru.wikipedia.org/wiki/%D0%A0%D0%B0%D1%81%D0%BA%D0%B0%D1%8F%D0%BD%D0%B8%D0%B5"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ru.wikipedia.org/wiki/%D0%9C%D1%83%D1%81%D1%83%D0%BB%D1%8C%D0%BC%D0%B0%D0%BD%D0%B5" TargetMode="External"/><Relationship Id="rId13" Type="http://schemas.openxmlformats.org/officeDocument/2006/relationships/hyperlink" Target="http://ru.wikipedia.org/wiki/%D0%A1%D1%82%D1%80%D0%B0%D1%88%D0%BD%D1%8B%D0%B9_%D0%A1%D1%83%D0%B4" TargetMode="External"/><Relationship Id="rId3" Type="http://schemas.openxmlformats.org/officeDocument/2006/relationships/hyperlink" Target="http://ru.wikipedia.org/wiki/%D0%98%D0%B1%D0%BB%D0%B8%D1%81" TargetMode="External"/><Relationship Id="rId7" Type="http://schemas.openxmlformats.org/officeDocument/2006/relationships/hyperlink" Target="http://ru.wikipedia.org/wiki/%D0%9C%D1%83%D1%85%D0%B0%D0%BC%D0%BC%D0%B0%D0%B4" TargetMode="External"/><Relationship Id="rId12" Type="http://schemas.openxmlformats.org/officeDocument/2006/relationships/hyperlink" Target="http://ru.wikipedia.org/wiki/%D0%98%D1%81%D0%BB%D0%B0%D0%BC" TargetMode="External"/><Relationship Id="rId2" Type="http://schemas.openxmlformats.org/officeDocument/2006/relationships/hyperlink" Target="http://ru.wikipedia.org/wiki/%D0%93%D1%80%D0%B5%D1%85%D0%B8_%D0%B2_%D0%B8%D1%81%D0%BB%D0%B0%D0%BC%D0%B5" TargetMode="External"/><Relationship Id="rId1" Type="http://schemas.openxmlformats.org/officeDocument/2006/relationships/slideLayout" Target="../slideLayouts/slideLayout2.xml"/><Relationship Id="rId6" Type="http://schemas.openxmlformats.org/officeDocument/2006/relationships/hyperlink" Target="http://ru.wikipedia.org/wiki/%D0%90%D0%BB%D0%BB%D0%B0%D1%85" TargetMode="External"/><Relationship Id="rId11" Type="http://schemas.openxmlformats.org/officeDocument/2006/relationships/hyperlink" Target="http://ru.wikipedia.org/wiki/%D0%A5%D1%80%D0%B8%D1%81%D1%82%D0%B8%D0%B0%D0%BD%D1%81%D1%82%D0%B2%D0%BE" TargetMode="External"/><Relationship Id="rId5" Type="http://schemas.openxmlformats.org/officeDocument/2006/relationships/hyperlink" Target="http://ru.wikipedia.org/wiki/%D0%9A%D0%BE%D1%80%D0%B0%D0%BD" TargetMode="External"/><Relationship Id="rId10" Type="http://schemas.openxmlformats.org/officeDocument/2006/relationships/hyperlink" Target="http://ru.wikipedia.org/wiki/%D0%9C%D0%BD%D0%BE%D0%B3%D0%BE%D0%B1%D0%BE%D0%B6%D0%B8%D0%B5" TargetMode="External"/><Relationship Id="rId4" Type="http://schemas.openxmlformats.org/officeDocument/2006/relationships/hyperlink" Target="http://ru.wikipedia.org/wiki/%D0%94%D1%8C%D1%8F%D0%B2%D0%BE%D0%BB" TargetMode="External"/><Relationship Id="rId9" Type="http://schemas.openxmlformats.org/officeDocument/2006/relationships/hyperlink" Target="http://ru.wikipedia.org/w/index.php?title=%D0%9D%D0%B5%D0%B2%D0%B5%D1%80%D0%B8%D0%B5&amp;action=edit&amp;redlink=1"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ru.wikipedia.org/wiki/%D0%91%D0%B0%D1%82-%D0%BC%D0%B8%D1%86%D0%B2%D0%B0" TargetMode="External"/><Relationship Id="rId3" Type="http://schemas.openxmlformats.org/officeDocument/2006/relationships/hyperlink" Target="http://ru.wikipedia.org/wiki/%D0%97%D0%B0%D0%BF%D0%BE%D0%B2%D0%B5%D0%B4%D1%8C" TargetMode="External"/><Relationship Id="rId7" Type="http://schemas.openxmlformats.org/officeDocument/2006/relationships/hyperlink" Target="http://ru.wikipedia.org/wiki/%D0%91%D0%B0%D1%80-%D0%BC%D0%B8%D1%86%D0%B2%D0%B0" TargetMode="External"/><Relationship Id="rId2" Type="http://schemas.openxmlformats.org/officeDocument/2006/relationships/hyperlink" Target="http://ru.wikipedia.org/wiki/%D0%98%D0%B2%D1%80%D0%B8%D1%82" TargetMode="External"/><Relationship Id="rId1" Type="http://schemas.openxmlformats.org/officeDocument/2006/relationships/slideLayout" Target="../slideLayouts/slideLayout2.xml"/><Relationship Id="rId6" Type="http://schemas.openxmlformats.org/officeDocument/2006/relationships/hyperlink" Target="http://ru.wikipedia.org/wiki/613_%D0%B7%D0%B0%D0%BF%D0%BE%D0%B2%D0%B5%D0%B4%D0%B5%D0%B9" TargetMode="External"/><Relationship Id="rId5" Type="http://schemas.openxmlformats.org/officeDocument/2006/relationships/hyperlink" Target="http://ru.wikipedia.org/wiki/%D0%A2%D0%BE%D1%80%D0%B0" TargetMode="External"/><Relationship Id="rId4" Type="http://schemas.openxmlformats.org/officeDocument/2006/relationships/hyperlink" Target="http://ru.wikipedia.org/wiki/%D0%98%D1%83%D0%B4%D0%B0%D0%B8%D0%B7%D0%BC"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mirslovarei.com/content_sim/Koleso-Sansary-354.html" TargetMode="Externa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http://i.i.ua/photo/images/pic/7/6/4166567_94c4ded8.jpg"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ru.wikipedia.org/wiki/%D0%97%D0%BB%D0%B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ru.wikipedia.org/wiki/%D0%93%D1%80%D0%B5%D0%BA%D0%B8" TargetMode="External"/><Relationship Id="rId2" Type="http://schemas.openxmlformats.org/officeDocument/2006/relationships/hyperlink" Target="http://ru.wikipedia.org/wiki/%D0%91%D0%BE%D0%B3" TargetMode="External"/><Relationship Id="rId1" Type="http://schemas.openxmlformats.org/officeDocument/2006/relationships/slideLayout" Target="../slideLayouts/slideLayout2.xml"/><Relationship Id="rId4" Type="http://schemas.openxmlformats.org/officeDocument/2006/relationships/hyperlink" Target="http://ru.wikipedia.org/wiki/%D0%98%D1%83%D0%B4%D0%B5%D0%B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857232"/>
            <a:ext cx="7772400" cy="1470025"/>
          </a:xfrm>
        </p:spPr>
        <p:txBody>
          <a:bodyPr>
            <a:normAutofit/>
          </a:bodyPr>
          <a:lstStyle/>
          <a:p>
            <a:r>
              <a:rPr lang="ru-RU" sz="3600" dirty="0" smtClean="0"/>
              <a:t>Урок </a:t>
            </a:r>
            <a:r>
              <a:rPr lang="ru-RU" sz="3600" dirty="0" smtClean="0"/>
              <a:t>10- 11</a:t>
            </a:r>
            <a:endParaRPr lang="ru-RU" sz="3600" dirty="0"/>
          </a:p>
        </p:txBody>
      </p:sp>
      <p:sp>
        <p:nvSpPr>
          <p:cNvPr id="3" name="Подзаголовок 2"/>
          <p:cNvSpPr>
            <a:spLocks noGrp="1"/>
          </p:cNvSpPr>
          <p:nvPr>
            <p:ph type="subTitle" idx="1"/>
          </p:nvPr>
        </p:nvSpPr>
        <p:spPr>
          <a:xfrm>
            <a:off x="714348" y="2857496"/>
            <a:ext cx="7780428" cy="3357586"/>
          </a:xfrm>
        </p:spPr>
        <p:txBody>
          <a:bodyPr>
            <a:noAutofit/>
          </a:bodyPr>
          <a:lstStyle/>
          <a:p>
            <a:endParaRPr lang="ru-RU" sz="2400" b="1" dirty="0" smtClean="0">
              <a:solidFill>
                <a:srgbClr val="FF0000"/>
              </a:solidFill>
            </a:endParaRPr>
          </a:p>
          <a:p>
            <a:endParaRPr lang="ru-RU" sz="2400" b="1" dirty="0" smtClean="0">
              <a:solidFill>
                <a:srgbClr val="FF0000"/>
              </a:solidFill>
            </a:endParaRPr>
          </a:p>
          <a:p>
            <a:endParaRPr lang="ru-RU" sz="2400" b="1" dirty="0" smtClean="0">
              <a:solidFill>
                <a:srgbClr val="FF0000"/>
              </a:solidFill>
            </a:endParaRPr>
          </a:p>
          <a:p>
            <a:r>
              <a:rPr lang="ru-RU" sz="2400" b="1" dirty="0" smtClean="0">
                <a:solidFill>
                  <a:srgbClr val="FF0000"/>
                </a:solidFill>
              </a:rPr>
              <a:t>Добро и зло.</a:t>
            </a:r>
          </a:p>
          <a:p>
            <a:endParaRPr lang="ru-RU" sz="2400" b="1" dirty="0" smtClean="0">
              <a:solidFill>
                <a:srgbClr val="FF0000"/>
              </a:solidFill>
            </a:endParaRPr>
          </a:p>
          <a:p>
            <a:endParaRPr lang="ru-RU" sz="2400" b="1" dirty="0" smtClean="0">
              <a:solidFill>
                <a:srgbClr val="FF0000"/>
              </a:solidFill>
            </a:endParaRPr>
          </a:p>
          <a:p>
            <a:endParaRPr lang="ru-RU" sz="2400" b="1" dirty="0" smtClean="0">
              <a:solidFill>
                <a:srgbClr val="FF0000"/>
              </a:solidFill>
            </a:endParaRPr>
          </a:p>
          <a:p>
            <a:r>
              <a:rPr lang="ru-RU" sz="2400" b="1" dirty="0" smtClean="0">
                <a:solidFill>
                  <a:srgbClr val="FF0000"/>
                </a:solidFill>
              </a:rPr>
              <a:t>Понятие греха, раскаяния и воздаяния.</a:t>
            </a:r>
            <a:endParaRPr lang="ru-RU" sz="2400" b="1" dirty="0">
              <a:solidFill>
                <a:srgbClr val="FF0000"/>
              </a:solidFill>
            </a:endParaRPr>
          </a:p>
        </p:txBody>
      </p:sp>
      <p:pic>
        <p:nvPicPr>
          <p:cNvPr id="4" name="Picture 2" descr="C:\Users\К216А-8\Documents\РК5 Евлантьева, Вазингер,Запорожченко\DM02.jpg"/>
          <p:cNvPicPr>
            <a:picLocks noChangeAspect="1" noChangeArrowheads="1"/>
          </p:cNvPicPr>
          <p:nvPr/>
        </p:nvPicPr>
        <p:blipFill>
          <a:blip r:embed="rId2"/>
          <a:stretch>
            <a:fillRect/>
          </a:stretch>
        </p:blipFill>
        <p:spPr bwMode="auto">
          <a:xfrm>
            <a:off x="285720" y="357166"/>
            <a:ext cx="4929222" cy="485778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грехопадение</a:t>
            </a:r>
            <a:endParaRPr lang="ru-RU" dirty="0"/>
          </a:p>
        </p:txBody>
      </p:sp>
      <p:sp>
        <p:nvSpPr>
          <p:cNvPr id="3" name="Содержимое 2"/>
          <p:cNvSpPr>
            <a:spLocks noGrp="1"/>
          </p:cNvSpPr>
          <p:nvPr>
            <p:ph idx="1"/>
          </p:nvPr>
        </p:nvSpPr>
        <p:spPr/>
        <p:txBody>
          <a:bodyPr>
            <a:normAutofit fontScale="92500"/>
          </a:bodyPr>
          <a:lstStyle/>
          <a:p>
            <a:r>
              <a:rPr lang="ru-RU" b="1" dirty="0" err="1" smtClean="0"/>
              <a:t>Грехопаде́ние</a:t>
            </a:r>
            <a:r>
              <a:rPr lang="ru-RU" dirty="0" smtClean="0"/>
              <a:t> — общее для всех </a:t>
            </a:r>
            <a:r>
              <a:rPr lang="ru-RU" dirty="0" smtClean="0">
                <a:hlinkClick r:id="rId2" action="ppaction://hlinkfile" tooltip="Авраамические религии"/>
              </a:rPr>
              <a:t> религий</a:t>
            </a:r>
            <a:r>
              <a:rPr lang="ru-RU" dirty="0" smtClean="0"/>
              <a:t> понятие, обозначающее нарушение первым человеком </a:t>
            </a:r>
            <a:r>
              <a:rPr lang="ru-RU" dirty="0" smtClean="0">
                <a:hlinkClick r:id="rId3" action="ppaction://hlinkfile" tooltip="Воля"/>
              </a:rPr>
              <a:t>воли</a:t>
            </a:r>
            <a:r>
              <a:rPr lang="ru-RU" dirty="0" smtClean="0"/>
              <a:t> </a:t>
            </a:r>
            <a:r>
              <a:rPr lang="ru-RU" dirty="0" smtClean="0">
                <a:hlinkClick r:id="rId4" action="ppaction://hlinkfile" tooltip="Бог"/>
              </a:rPr>
              <a:t>Господа</a:t>
            </a:r>
            <a:r>
              <a:rPr lang="ru-RU" dirty="0" smtClean="0"/>
              <a:t>, которое привело к падению человека из состояния высшего невинного </a:t>
            </a:r>
            <a:r>
              <a:rPr lang="ru-RU" dirty="0" smtClean="0">
                <a:hlinkClick r:id="rId5" action="ppaction://hlinkfile" tooltip="Блаженство"/>
              </a:rPr>
              <a:t>блаженства</a:t>
            </a:r>
            <a:r>
              <a:rPr lang="ru-RU" dirty="0" smtClean="0"/>
              <a:t> в состояние </a:t>
            </a:r>
            <a:r>
              <a:rPr lang="ru-RU" dirty="0" smtClean="0">
                <a:hlinkClick r:id="rId6" action="ppaction://hlinkfile" tooltip="Страдание"/>
              </a:rPr>
              <a:t>страданий</a:t>
            </a:r>
            <a:r>
              <a:rPr lang="ru-RU" dirty="0" smtClean="0"/>
              <a:t> и греховности.</a:t>
            </a:r>
          </a:p>
          <a:p>
            <a:r>
              <a:rPr lang="ru-RU" dirty="0" smtClean="0"/>
              <a:t>В видоизменённых формах понятие грехопадения присутствует во многих религиях.</a:t>
            </a:r>
          </a:p>
          <a:p>
            <a:endParaRPr lang="ru-RU" dirty="0"/>
          </a:p>
        </p:txBody>
      </p:sp>
      <p:pic>
        <p:nvPicPr>
          <p:cNvPr id="29699" name="Picture 3" descr="C:\Documents and Settings\HARd\Мои документы\Downloads\ж.jpg"/>
          <p:cNvPicPr>
            <a:picLocks noChangeAspect="1" noChangeArrowheads="1"/>
          </p:cNvPicPr>
          <p:nvPr/>
        </p:nvPicPr>
        <p:blipFill>
          <a:blip r:embed="rId7"/>
          <a:srcRect/>
          <a:stretch>
            <a:fillRect/>
          </a:stretch>
        </p:blipFill>
        <p:spPr bwMode="auto">
          <a:xfrm>
            <a:off x="4071934" y="285728"/>
            <a:ext cx="4872048" cy="619328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9699"/>
                                        </p:tgtEl>
                                        <p:attrNameLst>
                                          <p:attrName>style.visibility</p:attrName>
                                        </p:attrNameLst>
                                      </p:cBhvr>
                                      <p:to>
                                        <p:strVal val="visible"/>
                                      </p:to>
                                    </p:set>
                                    <p:anim calcmode="lin" valueType="num">
                                      <p:cBhvr additive="base">
                                        <p:cTn id="7" dur="500" fill="hold"/>
                                        <p:tgtEl>
                                          <p:spTgt spid="29699"/>
                                        </p:tgtEl>
                                        <p:attrNameLst>
                                          <p:attrName>ppt_x</p:attrName>
                                        </p:attrNameLst>
                                      </p:cBhvr>
                                      <p:tavLst>
                                        <p:tav tm="0">
                                          <p:val>
                                            <p:strVal val="#ppt_x"/>
                                          </p:val>
                                        </p:tav>
                                        <p:tav tm="100000">
                                          <p:val>
                                            <p:strVal val="#ppt_x"/>
                                          </p:val>
                                        </p:tav>
                                      </p:tavLst>
                                    </p:anim>
                                    <p:anim calcmode="lin" valueType="num">
                                      <p:cBhvr additive="base">
                                        <p:cTn id="8" dur="500" fill="hold"/>
                                        <p:tgtEl>
                                          <p:spTgt spid="2969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785794"/>
            <a:ext cx="8258204" cy="5715040"/>
          </a:xfrm>
        </p:spPr>
        <p:txBody>
          <a:bodyPr>
            <a:noAutofit/>
          </a:bodyPr>
          <a:lstStyle/>
          <a:p>
            <a:r>
              <a:rPr lang="ru-RU" sz="1400" b="0" dirty="0" smtClean="0">
                <a:solidFill>
                  <a:schemeClr val="tx1"/>
                </a:solidFill>
                <a:effectLst/>
              </a:rPr>
              <a:t>1</a:t>
            </a:r>
            <a:r>
              <a:rPr lang="ru-RU" sz="1400" dirty="0" smtClean="0">
                <a:solidFill>
                  <a:schemeClr val="tx1"/>
                </a:solidFill>
                <a:effectLst/>
              </a:rPr>
              <a:t>. Я Господь, Бог твой</a:t>
            </a:r>
            <a:r>
              <a:rPr lang="ru-RU" sz="1400" b="0" dirty="0" smtClean="0">
                <a:solidFill>
                  <a:schemeClr val="tx1"/>
                </a:solidFill>
                <a:effectLst/>
              </a:rPr>
              <a:t>, Который вывел тебя из земли Египетской, из дома рабства; да не будет у тебя других богов пред лицом Моим.</a:t>
            </a:r>
            <a:br>
              <a:rPr lang="ru-RU" sz="1400" b="0" dirty="0" smtClean="0">
                <a:solidFill>
                  <a:schemeClr val="tx1"/>
                </a:solidFill>
                <a:effectLst/>
              </a:rPr>
            </a:br>
            <a:r>
              <a:rPr lang="ru-RU" sz="1400" b="0" dirty="0" smtClean="0">
                <a:solidFill>
                  <a:schemeClr val="tx1"/>
                </a:solidFill>
                <a:effectLst/>
              </a:rPr>
              <a:t>2. </a:t>
            </a:r>
            <a:r>
              <a:rPr lang="ru-RU" sz="1400" dirty="0" smtClean="0">
                <a:solidFill>
                  <a:schemeClr val="tx1"/>
                </a:solidFill>
                <a:effectLst/>
              </a:rPr>
              <a:t>Не делай себе кумира </a:t>
            </a:r>
            <a:r>
              <a:rPr lang="ru-RU" sz="1400" b="0" dirty="0" smtClean="0">
                <a:solidFill>
                  <a:schemeClr val="tx1"/>
                </a:solidFill>
                <a:effectLst/>
              </a:rPr>
              <a:t>и никакого изображения того, что на небе вверху, и что на земле внизу, и что в воде ниже земли; не поклоняйся им и не служи им, ибо Я Господь, Бог твой, Бог ревнитель, наказывающий детей за вину отцов до третьего и четвёртого рода, ненавидящих Меня, и творящий милость до тысячи родов любящим Меня и соблюдающим заповеди Мои.</a:t>
            </a:r>
            <a:br>
              <a:rPr lang="ru-RU" sz="1400" b="0" dirty="0" smtClean="0">
                <a:solidFill>
                  <a:schemeClr val="tx1"/>
                </a:solidFill>
                <a:effectLst/>
              </a:rPr>
            </a:br>
            <a:r>
              <a:rPr lang="ru-RU" sz="1400" b="0" dirty="0" smtClean="0">
                <a:solidFill>
                  <a:schemeClr val="tx1"/>
                </a:solidFill>
                <a:effectLst/>
              </a:rPr>
              <a:t>3. </a:t>
            </a:r>
            <a:r>
              <a:rPr lang="ru-RU" sz="1400" dirty="0" smtClean="0">
                <a:solidFill>
                  <a:schemeClr val="tx1"/>
                </a:solidFill>
                <a:effectLst/>
              </a:rPr>
              <a:t>Не произноси имени Господа, Бога твоего, напрасно</a:t>
            </a:r>
            <a:r>
              <a:rPr lang="ru-RU" sz="1400" b="0" dirty="0" smtClean="0">
                <a:solidFill>
                  <a:schemeClr val="tx1"/>
                </a:solidFill>
                <a:effectLst/>
              </a:rPr>
              <a:t>, ибо Господь не оставит без наказания того, кто произносит имя Его напрасно.</a:t>
            </a:r>
            <a:br>
              <a:rPr lang="ru-RU" sz="1400" b="0" dirty="0" smtClean="0">
                <a:solidFill>
                  <a:schemeClr val="tx1"/>
                </a:solidFill>
                <a:effectLst/>
              </a:rPr>
            </a:br>
            <a:r>
              <a:rPr lang="ru-RU" sz="1400" b="0" dirty="0" smtClean="0">
                <a:solidFill>
                  <a:schemeClr val="tx1"/>
                </a:solidFill>
                <a:effectLst/>
              </a:rPr>
              <a:t>4. </a:t>
            </a:r>
            <a:r>
              <a:rPr lang="ru-RU" sz="1400" dirty="0" smtClean="0">
                <a:solidFill>
                  <a:schemeClr val="tx1"/>
                </a:solidFill>
                <a:effectLst/>
              </a:rPr>
              <a:t>Помни день субботний, </a:t>
            </a:r>
            <a:r>
              <a:rPr lang="ru-RU" sz="1400" b="0" dirty="0" smtClean="0">
                <a:solidFill>
                  <a:schemeClr val="tx1"/>
                </a:solidFill>
                <a:effectLst/>
              </a:rPr>
              <a:t>чтобы святить его; шесть дней работай и делай в них всякие дела твои, а день седьмой — суббота Господу, Богу твоему: не делай в оный никакого дела ни ты, ни сын твой, ни дочь твоя, ни раб твой, ни рабыня твоя, ни [вол твой, ни </a:t>
            </a:r>
            <a:r>
              <a:rPr lang="ru-RU" sz="1400" b="0" dirty="0" err="1" smtClean="0">
                <a:solidFill>
                  <a:schemeClr val="tx1"/>
                </a:solidFill>
                <a:effectLst/>
              </a:rPr>
              <a:t>осёл</a:t>
            </a:r>
            <a:r>
              <a:rPr lang="ru-RU" sz="1400" b="0" dirty="0" smtClean="0">
                <a:solidFill>
                  <a:schemeClr val="tx1"/>
                </a:solidFill>
                <a:effectLst/>
              </a:rPr>
              <a:t> твой, ни всякий] скот твой, ни пришелец, который в жилищах твоих; ибо в шесть дней создал Господь небо и землю, море и всё, что в них, а в день седьмой почил; посему благословил Господь день субботний и освятил его.</a:t>
            </a:r>
            <a:br>
              <a:rPr lang="ru-RU" sz="1400" b="0" dirty="0" smtClean="0">
                <a:solidFill>
                  <a:schemeClr val="tx1"/>
                </a:solidFill>
                <a:effectLst/>
              </a:rPr>
            </a:br>
            <a:r>
              <a:rPr lang="ru-RU" sz="1400" b="0" dirty="0" smtClean="0">
                <a:solidFill>
                  <a:schemeClr val="tx1"/>
                </a:solidFill>
                <a:effectLst/>
              </a:rPr>
              <a:t>5. </a:t>
            </a:r>
            <a:r>
              <a:rPr lang="ru-RU" sz="1400" dirty="0" smtClean="0">
                <a:solidFill>
                  <a:schemeClr val="tx1"/>
                </a:solidFill>
                <a:effectLst/>
              </a:rPr>
              <a:t>Почитай отца твоего и мать твою, </a:t>
            </a:r>
            <a:r>
              <a:rPr lang="ru-RU" sz="1400" b="0" dirty="0" smtClean="0">
                <a:solidFill>
                  <a:schemeClr val="tx1"/>
                </a:solidFill>
                <a:effectLst/>
              </a:rPr>
              <a:t>чтобы тебе было хорошо и чтобы продлились дни твои на земле, которую Господь, Бог твой, даёт тебе.</a:t>
            </a:r>
            <a:br>
              <a:rPr lang="ru-RU" sz="1400" b="0" dirty="0" smtClean="0">
                <a:solidFill>
                  <a:schemeClr val="tx1"/>
                </a:solidFill>
                <a:effectLst/>
              </a:rPr>
            </a:br>
            <a:r>
              <a:rPr lang="ru-RU" sz="1400" b="0" dirty="0" smtClean="0">
                <a:solidFill>
                  <a:schemeClr val="tx1"/>
                </a:solidFill>
                <a:effectLst/>
              </a:rPr>
              <a:t>6. </a:t>
            </a:r>
            <a:r>
              <a:rPr lang="ru-RU" sz="1400" dirty="0" smtClean="0">
                <a:solidFill>
                  <a:schemeClr val="tx1"/>
                </a:solidFill>
                <a:effectLst/>
              </a:rPr>
              <a:t>Не убивай</a:t>
            </a:r>
            <a:r>
              <a:rPr lang="ru-RU" sz="1400" b="0" dirty="0" smtClean="0">
                <a:solidFill>
                  <a:schemeClr val="tx1"/>
                </a:solidFill>
                <a:effectLst/>
              </a:rPr>
              <a:t>.</a:t>
            </a:r>
            <a:br>
              <a:rPr lang="ru-RU" sz="1400" b="0" dirty="0" smtClean="0">
                <a:solidFill>
                  <a:schemeClr val="tx1"/>
                </a:solidFill>
                <a:effectLst/>
              </a:rPr>
            </a:br>
            <a:r>
              <a:rPr lang="ru-RU" sz="1400" b="0" dirty="0" smtClean="0">
                <a:solidFill>
                  <a:schemeClr val="tx1"/>
                </a:solidFill>
                <a:effectLst/>
              </a:rPr>
              <a:t>7. </a:t>
            </a:r>
            <a:r>
              <a:rPr lang="ru-RU" sz="1400" dirty="0" smtClean="0">
                <a:solidFill>
                  <a:schemeClr val="tx1"/>
                </a:solidFill>
                <a:effectLst/>
              </a:rPr>
              <a:t>Не прелюбодействуй.</a:t>
            </a:r>
            <a:r>
              <a:rPr lang="ru-RU" sz="1400" b="0" dirty="0" smtClean="0">
                <a:solidFill>
                  <a:schemeClr val="tx1"/>
                </a:solidFill>
                <a:effectLst/>
              </a:rPr>
              <a:t/>
            </a:r>
            <a:br>
              <a:rPr lang="ru-RU" sz="1400" b="0" dirty="0" smtClean="0">
                <a:solidFill>
                  <a:schemeClr val="tx1"/>
                </a:solidFill>
                <a:effectLst/>
              </a:rPr>
            </a:br>
            <a:r>
              <a:rPr lang="ru-RU" sz="1400" b="0" dirty="0" smtClean="0">
                <a:solidFill>
                  <a:schemeClr val="tx1"/>
                </a:solidFill>
                <a:effectLst/>
              </a:rPr>
              <a:t>8</a:t>
            </a:r>
            <a:r>
              <a:rPr lang="ru-RU" sz="1400" dirty="0" smtClean="0">
                <a:solidFill>
                  <a:schemeClr val="tx1"/>
                </a:solidFill>
                <a:effectLst/>
              </a:rPr>
              <a:t>. Не кради.</a:t>
            </a:r>
            <a:r>
              <a:rPr lang="ru-RU" sz="1400" b="0" dirty="0" smtClean="0">
                <a:solidFill>
                  <a:schemeClr val="tx1"/>
                </a:solidFill>
                <a:effectLst/>
              </a:rPr>
              <a:t/>
            </a:r>
            <a:br>
              <a:rPr lang="ru-RU" sz="1400" b="0" dirty="0" smtClean="0">
                <a:solidFill>
                  <a:schemeClr val="tx1"/>
                </a:solidFill>
                <a:effectLst/>
              </a:rPr>
            </a:br>
            <a:r>
              <a:rPr lang="ru-RU" sz="1400" b="0" dirty="0" smtClean="0">
                <a:solidFill>
                  <a:schemeClr val="tx1"/>
                </a:solidFill>
                <a:effectLst/>
              </a:rPr>
              <a:t>9. </a:t>
            </a:r>
            <a:r>
              <a:rPr lang="ru-RU" sz="1400" dirty="0" smtClean="0">
                <a:solidFill>
                  <a:schemeClr val="tx1"/>
                </a:solidFill>
                <a:effectLst/>
              </a:rPr>
              <a:t>Не произноси ложного свидетельства на ближнего твоего.</a:t>
            </a:r>
            <a:r>
              <a:rPr lang="ru-RU" sz="1400" b="0" dirty="0" smtClean="0">
                <a:solidFill>
                  <a:schemeClr val="tx1"/>
                </a:solidFill>
                <a:effectLst/>
              </a:rPr>
              <a:t/>
            </a:r>
            <a:br>
              <a:rPr lang="ru-RU" sz="1400" b="0" dirty="0" smtClean="0">
                <a:solidFill>
                  <a:schemeClr val="tx1"/>
                </a:solidFill>
                <a:effectLst/>
              </a:rPr>
            </a:br>
            <a:r>
              <a:rPr lang="ru-RU" sz="1400" b="0" dirty="0" smtClean="0">
                <a:solidFill>
                  <a:schemeClr val="tx1"/>
                </a:solidFill>
                <a:effectLst/>
              </a:rPr>
              <a:t>10. </a:t>
            </a:r>
            <a:r>
              <a:rPr lang="ru-RU" sz="1400" dirty="0" smtClean="0">
                <a:solidFill>
                  <a:schemeClr val="tx1"/>
                </a:solidFill>
                <a:effectLst/>
              </a:rPr>
              <a:t>Не желай дома ближнего твоего; </a:t>
            </a:r>
            <a:r>
              <a:rPr lang="ru-RU" sz="1400" b="0" dirty="0" smtClean="0">
                <a:solidFill>
                  <a:schemeClr val="tx1"/>
                </a:solidFill>
                <a:effectLst/>
              </a:rPr>
              <a:t>не желай жены ближнего твоего, ни поля его, ни раба его, ни рабыни его, ни вола его, ни </a:t>
            </a:r>
            <a:r>
              <a:rPr lang="ru-RU" sz="1400" b="0" dirty="0" err="1" smtClean="0">
                <a:solidFill>
                  <a:schemeClr val="tx1"/>
                </a:solidFill>
                <a:effectLst/>
              </a:rPr>
              <a:t>осла</a:t>
            </a:r>
            <a:r>
              <a:rPr lang="ru-RU" sz="1400" b="0" dirty="0" smtClean="0">
                <a:solidFill>
                  <a:schemeClr val="tx1"/>
                </a:solidFill>
                <a:effectLst/>
              </a:rPr>
              <a:t> его, ни всякого скота его, ничего, что у ближнего твоего.</a:t>
            </a:r>
            <a:endParaRPr lang="ru-RU" sz="1400" b="0" dirty="0">
              <a:solidFill>
                <a:schemeClr val="tx1"/>
              </a:solidFill>
              <a:effectLst/>
            </a:endParaRPr>
          </a:p>
        </p:txBody>
      </p:sp>
      <p:sp>
        <p:nvSpPr>
          <p:cNvPr id="3" name="Содержимое 2"/>
          <p:cNvSpPr>
            <a:spLocks noGrp="1"/>
          </p:cNvSpPr>
          <p:nvPr>
            <p:ph idx="1"/>
          </p:nvPr>
        </p:nvSpPr>
        <p:spPr>
          <a:xfrm>
            <a:off x="502920" y="214290"/>
            <a:ext cx="8183880" cy="642942"/>
          </a:xfrm>
        </p:spPr>
        <p:txBody>
          <a:bodyPr>
            <a:normAutofit/>
          </a:bodyPr>
          <a:lstStyle/>
          <a:p>
            <a:r>
              <a:rPr lang="ru-RU" dirty="0" smtClean="0">
                <a:solidFill>
                  <a:srgbClr val="FF0000"/>
                </a:solidFill>
              </a:rPr>
              <a:t>Какие заповеди христиан вы знаете?</a:t>
            </a:r>
            <a:endParaRPr lang="ru-RU"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1"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2" nodeType="click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additive="base">
                                        <p:cTn id="18" dur="500" fill="hold"/>
                                        <p:tgtEl>
                                          <p:spTgt spid="2"/>
                                        </p:tgtEl>
                                        <p:attrNameLst>
                                          <p:attrName>ppt_x</p:attrName>
                                        </p:attrNameLst>
                                      </p:cBhvr>
                                      <p:tavLst>
                                        <p:tav tm="0">
                                          <p:val>
                                            <p:strVal val="#ppt_x"/>
                                          </p:val>
                                        </p:tav>
                                        <p:tav tm="100000">
                                          <p:val>
                                            <p:strVal val="#ppt_x"/>
                                          </p:val>
                                        </p:tav>
                                      </p:tavLst>
                                    </p:anim>
                                    <p:anim calcmode="lin" valueType="num">
                                      <p:cBhvr additive="base">
                                        <p:cTn id="19"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3" nodeType="clickEffect">
                                  <p:stCondLst>
                                    <p:cond delay="0"/>
                                  </p:stCondLst>
                                  <p:childTnLst>
                                    <p:set>
                                      <p:cBhvr>
                                        <p:cTn id="23" dur="1" fill="hold">
                                          <p:stCondLst>
                                            <p:cond delay="0"/>
                                          </p:stCondLst>
                                        </p:cTn>
                                        <p:tgtEl>
                                          <p:spTgt spid="2"/>
                                        </p:tgtEl>
                                        <p:attrNameLst>
                                          <p:attrName>style.visibility</p:attrName>
                                        </p:attrNameLst>
                                      </p:cBhvr>
                                      <p:to>
                                        <p:strVal val="visible"/>
                                      </p:to>
                                    </p:set>
                                    <p:anim calcmode="lin" valueType="num">
                                      <p:cBhvr additive="base">
                                        <p:cTn id="24" dur="500" fill="hold"/>
                                        <p:tgtEl>
                                          <p:spTgt spid="2"/>
                                        </p:tgtEl>
                                        <p:attrNameLst>
                                          <p:attrName>ppt_x</p:attrName>
                                        </p:attrNameLst>
                                      </p:cBhvr>
                                      <p:tavLst>
                                        <p:tav tm="0">
                                          <p:val>
                                            <p:strVal val="#ppt_x"/>
                                          </p:val>
                                        </p:tav>
                                        <p:tav tm="100000">
                                          <p:val>
                                            <p:strVal val="#ppt_x"/>
                                          </p:val>
                                        </p:tav>
                                      </p:tavLst>
                                    </p:anim>
                                    <p:anim calcmode="lin" valueType="num">
                                      <p:cBhvr additive="base">
                                        <p:cTn id="2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4" nodeType="click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additive="base">
                                        <p:cTn id="30" dur="500" fill="hold"/>
                                        <p:tgtEl>
                                          <p:spTgt spid="2"/>
                                        </p:tgtEl>
                                        <p:attrNameLst>
                                          <p:attrName>ppt_x</p:attrName>
                                        </p:attrNameLst>
                                      </p:cBhvr>
                                      <p:tavLst>
                                        <p:tav tm="0">
                                          <p:val>
                                            <p:strVal val="#ppt_x"/>
                                          </p:val>
                                        </p:tav>
                                        <p:tav tm="100000">
                                          <p:val>
                                            <p:strVal val="#ppt_x"/>
                                          </p:val>
                                        </p:tav>
                                      </p:tavLst>
                                    </p:anim>
                                    <p:anim calcmode="lin" valueType="num">
                                      <p:cBhvr additive="base">
                                        <p:cTn id="31"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5" nodeType="clickEffect">
                                  <p:stCondLst>
                                    <p:cond delay="0"/>
                                  </p:stCondLst>
                                  <p:childTnLst>
                                    <p:set>
                                      <p:cBhvr>
                                        <p:cTn id="35" dur="1" fill="hold">
                                          <p:stCondLst>
                                            <p:cond delay="0"/>
                                          </p:stCondLst>
                                        </p:cTn>
                                        <p:tgtEl>
                                          <p:spTgt spid="2"/>
                                        </p:tgtEl>
                                        <p:attrNameLst>
                                          <p:attrName>style.visibility</p:attrName>
                                        </p:attrNameLst>
                                      </p:cBhvr>
                                      <p:to>
                                        <p:strVal val="visible"/>
                                      </p:to>
                                    </p:set>
                                    <p:anim calcmode="lin" valueType="num">
                                      <p:cBhvr additive="base">
                                        <p:cTn id="36" dur="500" fill="hold"/>
                                        <p:tgtEl>
                                          <p:spTgt spid="2"/>
                                        </p:tgtEl>
                                        <p:attrNameLst>
                                          <p:attrName>ppt_x</p:attrName>
                                        </p:attrNameLst>
                                      </p:cBhvr>
                                      <p:tavLst>
                                        <p:tav tm="0">
                                          <p:val>
                                            <p:strVal val="#ppt_x"/>
                                          </p:val>
                                        </p:tav>
                                        <p:tav tm="100000">
                                          <p:val>
                                            <p:strVal val="#ppt_x"/>
                                          </p:val>
                                        </p:tav>
                                      </p:tavLst>
                                    </p:anim>
                                    <p:anim calcmode="lin" valueType="num">
                                      <p:cBhvr additive="base">
                                        <p:cTn id="37"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6" nodeType="clickEffect">
                                  <p:stCondLst>
                                    <p:cond delay="0"/>
                                  </p:stCondLst>
                                  <p:childTnLst>
                                    <p:set>
                                      <p:cBhvr>
                                        <p:cTn id="41" dur="1" fill="hold">
                                          <p:stCondLst>
                                            <p:cond delay="0"/>
                                          </p:stCondLst>
                                        </p:cTn>
                                        <p:tgtEl>
                                          <p:spTgt spid="2"/>
                                        </p:tgtEl>
                                        <p:attrNameLst>
                                          <p:attrName>style.visibility</p:attrName>
                                        </p:attrNameLst>
                                      </p:cBhvr>
                                      <p:to>
                                        <p:strVal val="visible"/>
                                      </p:to>
                                    </p:set>
                                    <p:anim calcmode="lin" valueType="num">
                                      <p:cBhvr additive="base">
                                        <p:cTn id="42" dur="500" fill="hold"/>
                                        <p:tgtEl>
                                          <p:spTgt spid="2"/>
                                        </p:tgtEl>
                                        <p:attrNameLst>
                                          <p:attrName>ppt_x</p:attrName>
                                        </p:attrNameLst>
                                      </p:cBhvr>
                                      <p:tavLst>
                                        <p:tav tm="0">
                                          <p:val>
                                            <p:strVal val="#ppt_x"/>
                                          </p:val>
                                        </p:tav>
                                        <p:tav tm="100000">
                                          <p:val>
                                            <p:strVal val="#ppt_x"/>
                                          </p:val>
                                        </p:tav>
                                      </p:tavLst>
                                    </p:anim>
                                    <p:anim calcmode="lin" valueType="num">
                                      <p:cBhvr additive="base">
                                        <p:cTn id="4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7" nodeType="clickEffect">
                                  <p:stCondLst>
                                    <p:cond delay="0"/>
                                  </p:stCondLst>
                                  <p:childTnLst>
                                    <p:set>
                                      <p:cBhvr>
                                        <p:cTn id="47" dur="1" fill="hold">
                                          <p:stCondLst>
                                            <p:cond delay="0"/>
                                          </p:stCondLst>
                                        </p:cTn>
                                        <p:tgtEl>
                                          <p:spTgt spid="2"/>
                                        </p:tgtEl>
                                        <p:attrNameLst>
                                          <p:attrName>style.visibility</p:attrName>
                                        </p:attrNameLst>
                                      </p:cBhvr>
                                      <p:to>
                                        <p:strVal val="visible"/>
                                      </p:to>
                                    </p:set>
                                    <p:anim calcmode="lin" valueType="num">
                                      <p:cBhvr additive="base">
                                        <p:cTn id="48" dur="500" fill="hold"/>
                                        <p:tgtEl>
                                          <p:spTgt spid="2"/>
                                        </p:tgtEl>
                                        <p:attrNameLst>
                                          <p:attrName>ppt_x</p:attrName>
                                        </p:attrNameLst>
                                      </p:cBhvr>
                                      <p:tavLst>
                                        <p:tav tm="0">
                                          <p:val>
                                            <p:strVal val="#ppt_x"/>
                                          </p:val>
                                        </p:tav>
                                        <p:tav tm="100000">
                                          <p:val>
                                            <p:strVal val="#ppt_x"/>
                                          </p:val>
                                        </p:tav>
                                      </p:tavLst>
                                    </p:anim>
                                    <p:anim calcmode="lin" valueType="num">
                                      <p:cBhvr additive="base">
                                        <p:cTn id="49"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8" nodeType="clickEffect">
                                  <p:stCondLst>
                                    <p:cond delay="0"/>
                                  </p:stCondLst>
                                  <p:childTnLst>
                                    <p:set>
                                      <p:cBhvr>
                                        <p:cTn id="53" dur="1" fill="hold">
                                          <p:stCondLst>
                                            <p:cond delay="0"/>
                                          </p:stCondLst>
                                        </p:cTn>
                                        <p:tgtEl>
                                          <p:spTgt spid="2"/>
                                        </p:tgtEl>
                                        <p:attrNameLst>
                                          <p:attrName>style.visibility</p:attrName>
                                        </p:attrNameLst>
                                      </p:cBhvr>
                                      <p:to>
                                        <p:strVal val="visible"/>
                                      </p:to>
                                    </p:set>
                                    <p:anim calcmode="lin" valueType="num">
                                      <p:cBhvr additive="base">
                                        <p:cTn id="54" dur="500" fill="hold"/>
                                        <p:tgtEl>
                                          <p:spTgt spid="2"/>
                                        </p:tgtEl>
                                        <p:attrNameLst>
                                          <p:attrName>ppt_x</p:attrName>
                                        </p:attrNameLst>
                                      </p:cBhvr>
                                      <p:tavLst>
                                        <p:tav tm="0">
                                          <p:val>
                                            <p:strVal val="#ppt_x"/>
                                          </p:val>
                                        </p:tav>
                                        <p:tav tm="100000">
                                          <p:val>
                                            <p:strVal val="#ppt_x"/>
                                          </p:val>
                                        </p:tav>
                                      </p:tavLst>
                                    </p:anim>
                                    <p:anim calcmode="lin" valueType="num">
                                      <p:cBhvr additive="base">
                                        <p:cTn id="5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9" nodeType="clickEffect">
                                  <p:stCondLst>
                                    <p:cond delay="0"/>
                                  </p:stCondLst>
                                  <p:childTnLst>
                                    <p:set>
                                      <p:cBhvr>
                                        <p:cTn id="59" dur="1" fill="hold">
                                          <p:stCondLst>
                                            <p:cond delay="0"/>
                                          </p:stCondLst>
                                        </p:cTn>
                                        <p:tgtEl>
                                          <p:spTgt spid="2"/>
                                        </p:tgtEl>
                                        <p:attrNameLst>
                                          <p:attrName>style.visibility</p:attrName>
                                        </p:attrNameLst>
                                      </p:cBhvr>
                                      <p:to>
                                        <p:strVal val="visible"/>
                                      </p:to>
                                    </p:set>
                                    <p:anim calcmode="lin" valueType="num">
                                      <p:cBhvr additive="base">
                                        <p:cTn id="60" dur="500" fill="hold"/>
                                        <p:tgtEl>
                                          <p:spTgt spid="2"/>
                                        </p:tgtEl>
                                        <p:attrNameLst>
                                          <p:attrName>ppt_x</p:attrName>
                                        </p:attrNameLst>
                                      </p:cBhvr>
                                      <p:tavLst>
                                        <p:tav tm="0">
                                          <p:val>
                                            <p:strVal val="#ppt_x"/>
                                          </p:val>
                                        </p:tav>
                                        <p:tav tm="100000">
                                          <p:val>
                                            <p:strVal val="#ppt_x"/>
                                          </p:val>
                                        </p:tav>
                                      </p:tavLst>
                                    </p:anim>
                                    <p:anim calcmode="lin" valueType="num">
                                      <p:cBhvr additive="base">
                                        <p:cTn id="61"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2" grpId="3"/>
      <p:bldP spid="2" grpId="4"/>
      <p:bldP spid="2" grpId="5"/>
      <p:bldP spid="2" grpId="6"/>
      <p:bldP spid="2" grpId="7"/>
      <p:bldP spid="2" grpId="8"/>
      <p:bldP spid="2" grpId="9"/>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i="1" dirty="0" smtClean="0">
                <a:hlinkClick r:id="rId2" action="ppaction://hlinkfile" tooltip="Грехи в христианстве"/>
              </a:rPr>
              <a:t>Грехи в христианстве</a:t>
            </a:r>
            <a:endParaRPr lang="ru-RU" dirty="0"/>
          </a:p>
        </p:txBody>
      </p:sp>
      <p:sp>
        <p:nvSpPr>
          <p:cNvPr id="3" name="Содержимое 2"/>
          <p:cNvSpPr>
            <a:spLocks noGrp="1"/>
          </p:cNvSpPr>
          <p:nvPr>
            <p:ph idx="1"/>
          </p:nvPr>
        </p:nvSpPr>
        <p:spPr/>
        <p:txBody>
          <a:bodyPr>
            <a:normAutofit fontScale="77500" lnSpcReduction="20000"/>
          </a:bodyPr>
          <a:lstStyle/>
          <a:p>
            <a:pPr>
              <a:buNone/>
            </a:pPr>
            <a:r>
              <a:rPr lang="ru-RU" dirty="0" smtClean="0"/>
              <a:t> </a:t>
            </a:r>
          </a:p>
          <a:p>
            <a:pPr>
              <a:buNone/>
            </a:pPr>
            <a:r>
              <a:rPr lang="ru-RU" dirty="0" smtClean="0"/>
              <a:t>В </a:t>
            </a:r>
            <a:r>
              <a:rPr lang="ru-RU" dirty="0" smtClean="0">
                <a:hlinkClick r:id="rId3" action="ppaction://hlinkfile" tooltip="Христианство"/>
              </a:rPr>
              <a:t>христианской</a:t>
            </a:r>
            <a:r>
              <a:rPr lang="ru-RU" dirty="0" smtClean="0"/>
              <a:t> традиции особое место занимают понятия </a:t>
            </a:r>
            <a:r>
              <a:rPr lang="ru-RU" i="1" dirty="0" smtClean="0"/>
              <a:t>греха</a:t>
            </a:r>
            <a:r>
              <a:rPr lang="ru-RU" dirty="0" smtClean="0"/>
              <a:t> и </a:t>
            </a:r>
            <a:r>
              <a:rPr lang="ru-RU" i="1" dirty="0" smtClean="0">
                <a:hlinkClick r:id="rId4" action="ppaction://hlinkfile" tooltip="Покаяние"/>
              </a:rPr>
              <a:t>покаяния</a:t>
            </a:r>
            <a:r>
              <a:rPr lang="ru-RU" dirty="0" smtClean="0"/>
              <a:t>. Грех для христиан — это не просто проступок или провинность, это нечто, противоречащее человеческой природе (ведь человек создан по образу и подобию Божию).</a:t>
            </a:r>
          </a:p>
          <a:p>
            <a:pPr>
              <a:buNone/>
            </a:pPr>
            <a:r>
              <a:rPr lang="ru-RU" dirty="0" smtClean="0"/>
              <a:t>Грех — порочность человеческого существа. Грех — есть проявление падшей природы человеческого существа, которую он приобрёл при грехопадении.</a:t>
            </a:r>
          </a:p>
          <a:p>
            <a:r>
              <a:rPr lang="ru-RU" dirty="0" smtClean="0"/>
              <a:t>Человек беспомощен перед грехом и не может самостоятельно справиться с ним, только Бог может избавить его от этого порока, поэтому человеку необходимо </a:t>
            </a:r>
            <a:r>
              <a:rPr lang="ru-RU" dirty="0" smtClean="0">
                <a:hlinkClick r:id="rId5" action="ppaction://hlinkfile" tooltip="Спасение (христианство)"/>
              </a:rPr>
              <a:t>спасение</a:t>
            </a:r>
            <a:r>
              <a:rPr lang="ru-RU" dirty="0" smtClean="0"/>
              <a:t>.</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покаяние</a:t>
            </a:r>
            <a:endParaRPr lang="ru-RU" dirty="0"/>
          </a:p>
        </p:txBody>
      </p:sp>
      <p:sp>
        <p:nvSpPr>
          <p:cNvPr id="3" name="Содержимое 2"/>
          <p:cNvSpPr>
            <a:spLocks noGrp="1"/>
          </p:cNvSpPr>
          <p:nvPr>
            <p:ph idx="1"/>
          </p:nvPr>
        </p:nvSpPr>
        <p:spPr/>
        <p:txBody>
          <a:bodyPr/>
          <a:lstStyle/>
          <a:p>
            <a:pPr>
              <a:buNone/>
            </a:pPr>
            <a:r>
              <a:rPr lang="ru-RU" b="1" dirty="0" err="1" smtClean="0"/>
              <a:t>Покая́ние</a:t>
            </a:r>
            <a:r>
              <a:rPr lang="ru-RU" dirty="0" smtClean="0"/>
              <a:t> может означать:</a:t>
            </a:r>
          </a:p>
          <a:p>
            <a:r>
              <a:rPr lang="ru-RU" dirty="0" smtClean="0"/>
              <a:t>Признание своей </a:t>
            </a:r>
            <a:r>
              <a:rPr lang="ru-RU" dirty="0" smtClean="0">
                <a:hlinkClick r:id="rId2" action="ppaction://hlinkfile" tooltip="Вина"/>
              </a:rPr>
              <a:t>вины</a:t>
            </a:r>
            <a:r>
              <a:rPr lang="ru-RU" dirty="0" smtClean="0"/>
              <a:t> в чем-либо, обычно с просьбой о </a:t>
            </a:r>
            <a:r>
              <a:rPr lang="ru-RU" dirty="0" smtClean="0">
                <a:hlinkClick r:id="rId3" action="ppaction://hlinkfile" tooltip="Прощение (страница отсутствует)"/>
              </a:rPr>
              <a:t>прощении</a:t>
            </a:r>
            <a:endParaRPr lang="ru-RU" dirty="0" smtClean="0"/>
          </a:p>
          <a:p>
            <a:r>
              <a:rPr lang="ru-RU" u="sng" dirty="0" smtClean="0">
                <a:hlinkClick r:id="rId4" action="ppaction://hlinkfile" tooltip="Раскаяние"/>
              </a:rPr>
              <a:t>Раскаяние</a:t>
            </a:r>
            <a:endParaRPr lang="ru-RU" dirty="0" smtClean="0"/>
          </a:p>
          <a:p>
            <a:r>
              <a:rPr lang="ru-RU" dirty="0" smtClean="0">
                <a:hlinkClick r:id="rId5" action="ppaction://hlinkfile" tooltip="Исповедь"/>
              </a:rPr>
              <a:t>Исповедь, таинство покаяния</a:t>
            </a:r>
            <a:endParaRPr lang="ru-RU" dirty="0" smtClean="0"/>
          </a:p>
          <a:p>
            <a:r>
              <a:rPr lang="ru-RU" dirty="0" smtClean="0">
                <a:hlinkClick r:id="rId6" action="ppaction://hlinkfile" tooltip="Епитимия"/>
              </a:rPr>
              <a:t>Епитимию</a:t>
            </a:r>
            <a:r>
              <a:rPr lang="ru-RU" dirty="0" smtClean="0"/>
              <a:t>  (наказание)</a:t>
            </a:r>
          </a:p>
          <a:p>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5429264"/>
            <a:ext cx="8183880" cy="1071570"/>
          </a:xfrm>
        </p:spPr>
        <p:txBody>
          <a:bodyPr>
            <a:normAutofit/>
          </a:bodyPr>
          <a:lstStyle/>
          <a:p>
            <a:r>
              <a:rPr lang="ru-RU" i="1" dirty="0" smtClean="0">
                <a:hlinkClick r:id="rId2" action="ppaction://hlinkfile" tooltip="Грехи в исламе"/>
              </a:rPr>
              <a:t>Грехи в исламе</a:t>
            </a:r>
            <a:endParaRPr lang="ru-RU" dirty="0"/>
          </a:p>
        </p:txBody>
      </p:sp>
      <p:sp>
        <p:nvSpPr>
          <p:cNvPr id="3" name="Содержимое 2"/>
          <p:cNvSpPr>
            <a:spLocks noGrp="1"/>
          </p:cNvSpPr>
          <p:nvPr>
            <p:ph idx="1"/>
          </p:nvPr>
        </p:nvSpPr>
        <p:spPr>
          <a:xfrm>
            <a:off x="502920" y="530352"/>
            <a:ext cx="8183880" cy="4756036"/>
          </a:xfrm>
        </p:spPr>
        <p:txBody>
          <a:bodyPr>
            <a:noAutofit/>
          </a:bodyPr>
          <a:lstStyle/>
          <a:p>
            <a:pPr>
              <a:buNone/>
            </a:pPr>
            <a:r>
              <a:rPr lang="ru-RU" sz="1600" dirty="0" smtClean="0"/>
              <a:t>В исламе грех прежде всего подразумевается, как слабость человека, его неспособность к выдержке перед искушением шайтана (он же </a:t>
            </a:r>
            <a:r>
              <a:rPr lang="ru-RU" sz="1600" dirty="0" err="1" smtClean="0">
                <a:hlinkClick r:id="rId3" action="ppaction://hlinkfile" tooltip="Иблис"/>
              </a:rPr>
              <a:t>Иблис</a:t>
            </a:r>
            <a:r>
              <a:rPr lang="ru-RU" sz="1600" dirty="0" smtClean="0"/>
              <a:t>, </a:t>
            </a:r>
            <a:r>
              <a:rPr lang="ru-RU" sz="1600" dirty="0" smtClean="0">
                <a:hlinkClick r:id="rId4" action="ppaction://hlinkfile" tooltip="Дьявол"/>
              </a:rPr>
              <a:t>дьявол</a:t>
            </a:r>
            <a:r>
              <a:rPr lang="ru-RU" sz="1600" dirty="0" smtClean="0"/>
              <a:t>). </a:t>
            </a:r>
          </a:p>
          <a:p>
            <a:pPr>
              <a:buNone/>
            </a:pPr>
            <a:r>
              <a:rPr lang="ru-RU" sz="1600" dirty="0" smtClean="0"/>
              <a:t>На самом деле в </a:t>
            </a:r>
            <a:r>
              <a:rPr lang="ru-RU" sz="1600" dirty="0" smtClean="0">
                <a:hlinkClick r:id="rId5" action="ppaction://hlinkfile" tooltip="Коран"/>
              </a:rPr>
              <a:t>Коране</a:t>
            </a:r>
            <a:r>
              <a:rPr lang="ru-RU" sz="1600" dirty="0" smtClean="0"/>
              <a:t> приводится множество определений греха, но в общем грех понимается, как какое-либо действие (или же бездействие), противоречащее законам </a:t>
            </a:r>
            <a:r>
              <a:rPr lang="ru-RU" sz="1600" dirty="0" smtClean="0">
                <a:hlinkClick r:id="rId6" action="ppaction://hlinkfile" tooltip="Аллах"/>
              </a:rPr>
              <a:t>Аллаха</a:t>
            </a:r>
            <a:r>
              <a:rPr lang="ru-RU" sz="1600" dirty="0" smtClean="0"/>
              <a:t>, заветам </a:t>
            </a:r>
            <a:r>
              <a:rPr lang="ru-RU" sz="1600" dirty="0" smtClean="0">
                <a:hlinkClick r:id="rId7" action="ppaction://hlinkfile" tooltip="Мухаммад"/>
              </a:rPr>
              <a:t>Пророка</a:t>
            </a:r>
            <a:r>
              <a:rPr lang="ru-RU" sz="1600" dirty="0" smtClean="0"/>
              <a:t>. Также, </a:t>
            </a:r>
            <a:r>
              <a:rPr lang="ru-RU" sz="1600" dirty="0" smtClean="0">
                <a:hlinkClick r:id="rId8" action="ppaction://hlinkfile" tooltip="Мусульмане"/>
              </a:rPr>
              <a:t>мусульмане</a:t>
            </a:r>
            <a:r>
              <a:rPr lang="ru-RU" sz="1600" dirty="0" smtClean="0"/>
              <a:t> воспринимают как грех и </a:t>
            </a:r>
            <a:r>
              <a:rPr lang="ru-RU" sz="1600" dirty="0" smtClean="0">
                <a:hlinkClick r:id="rId9" action="ppaction://hlinkfile" tooltip="Неверие (страница отсутствует)"/>
              </a:rPr>
              <a:t>неверие</a:t>
            </a:r>
            <a:r>
              <a:rPr lang="ru-RU" sz="1600" dirty="0" smtClean="0"/>
              <a:t>, </a:t>
            </a:r>
            <a:r>
              <a:rPr lang="ru-RU" sz="1600" dirty="0" smtClean="0">
                <a:hlinkClick r:id="rId10" action="ppaction://hlinkfile" tooltip="Многобожие"/>
              </a:rPr>
              <a:t>многобожие</a:t>
            </a:r>
            <a:r>
              <a:rPr lang="ru-RU" sz="1600" dirty="0" smtClean="0"/>
              <a:t>. </a:t>
            </a:r>
          </a:p>
          <a:p>
            <a:pPr>
              <a:buNone/>
            </a:pPr>
            <a:r>
              <a:rPr lang="ru-RU" sz="1600" dirty="0" smtClean="0"/>
              <a:t>Самым страшным грехом для любого мусульманина считается приписывание к </a:t>
            </a:r>
            <a:r>
              <a:rPr lang="ru-RU" sz="1600" dirty="0" smtClean="0">
                <a:hlinkClick r:id="rId6" action="ppaction://hlinkfile" tooltip="Аллах"/>
              </a:rPr>
              <a:t>Аллаху</a:t>
            </a:r>
            <a:r>
              <a:rPr lang="ru-RU" sz="1600" dirty="0" smtClean="0"/>
              <a:t> сотоварищей — помощников, которых как таковых нет и не было. </a:t>
            </a:r>
          </a:p>
          <a:p>
            <a:pPr>
              <a:buNone/>
            </a:pPr>
            <a:r>
              <a:rPr lang="ru-RU" sz="1600" dirty="0" smtClean="0"/>
              <a:t>В отличие от </a:t>
            </a:r>
            <a:r>
              <a:rPr lang="ru-RU" sz="1600" dirty="0" smtClean="0">
                <a:hlinkClick r:id="rId11" action="ppaction://hlinkfile" tooltip="Христианство"/>
              </a:rPr>
              <a:t>христианства</a:t>
            </a:r>
            <a:r>
              <a:rPr lang="ru-RU" sz="1600" dirty="0" smtClean="0"/>
              <a:t>, где и неверная мысль является грехом, в исламе такие мысли считают, как слова, нашёптанные шайтаном. </a:t>
            </a:r>
          </a:p>
          <a:p>
            <a:pPr>
              <a:buNone/>
            </a:pPr>
            <a:r>
              <a:rPr lang="ru-RU" sz="1600" dirty="0" smtClean="0"/>
              <a:t>В таких случаях Коран рекомендует обращаться к </a:t>
            </a:r>
            <a:r>
              <a:rPr lang="ru-RU" sz="1600" dirty="0" smtClean="0">
                <a:hlinkClick r:id="rId6" action="ppaction://hlinkfile" tooltip="Аллах"/>
              </a:rPr>
              <a:t>Аллаху</a:t>
            </a:r>
            <a:r>
              <a:rPr lang="ru-RU" sz="1600" dirty="0" smtClean="0"/>
              <a:t> с просьбой о защите от таких мыслей.</a:t>
            </a:r>
          </a:p>
          <a:p>
            <a:pPr>
              <a:buNone/>
            </a:pPr>
            <a:r>
              <a:rPr lang="ru-RU" sz="1600" dirty="0" smtClean="0"/>
              <a:t> В </a:t>
            </a:r>
            <a:r>
              <a:rPr lang="ru-RU" sz="1600" dirty="0" smtClean="0">
                <a:hlinkClick r:id="rId12" action="ppaction://hlinkfile" tooltip="Ислам"/>
              </a:rPr>
              <a:t>исламе</a:t>
            </a:r>
            <a:r>
              <a:rPr lang="ru-RU" sz="1600" dirty="0" smtClean="0"/>
              <a:t> любой грех, исполненный осознанно и по своей воле, является непростительным, и каждый такой грех будет упомянут в </a:t>
            </a:r>
            <a:r>
              <a:rPr lang="ru-RU" sz="1600" dirty="0" smtClean="0">
                <a:hlinkClick r:id="rId13" action="ppaction://hlinkfile" tooltip="Страшный Суд"/>
              </a:rPr>
              <a:t>День Страшного Суда</a:t>
            </a:r>
            <a:r>
              <a:rPr lang="ru-RU" sz="1600" dirty="0" smtClean="0"/>
              <a:t> (День Воскресения).</a:t>
            </a:r>
          </a:p>
          <a:p>
            <a:pPr>
              <a:buNone/>
            </a:pPr>
            <a:r>
              <a:rPr lang="ru-RU" sz="1600" dirty="0" smtClean="0"/>
              <a:t> Однако человек может раскаяться, совершать добрые дела и стараться не повторять ошибок. В таком случае в День Страшного Суда количество его добрых дел может «перевесить» количество грехов и он может быть прощён.</a:t>
            </a:r>
            <a:endParaRPr lang="ru-RU" sz="1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502920" y="6857999"/>
            <a:ext cx="8183880" cy="45719"/>
          </a:xfrm>
        </p:spPr>
        <p:txBody>
          <a:bodyPr>
            <a:normAutofit fontScale="90000"/>
          </a:bodyPr>
          <a:lstStyle/>
          <a:p>
            <a:endParaRPr lang="ru-RU" dirty="0"/>
          </a:p>
        </p:txBody>
      </p:sp>
      <p:sp>
        <p:nvSpPr>
          <p:cNvPr id="3" name="Содержимое 2"/>
          <p:cNvSpPr>
            <a:spLocks noGrp="1"/>
          </p:cNvSpPr>
          <p:nvPr>
            <p:ph idx="1"/>
          </p:nvPr>
        </p:nvSpPr>
        <p:spPr>
          <a:xfrm>
            <a:off x="214282" y="530352"/>
            <a:ext cx="8472518" cy="6327648"/>
          </a:xfrm>
        </p:spPr>
        <p:txBody>
          <a:bodyPr>
            <a:normAutofit fontScale="47500" lnSpcReduction="20000"/>
          </a:bodyPr>
          <a:lstStyle/>
          <a:p>
            <a:r>
              <a:rPr lang="ru-RU" dirty="0" smtClean="0"/>
              <a:t>Между библейскими заповедями и предписаниями Корана можно обозначить следующие параллели:</a:t>
            </a:r>
            <a:br>
              <a:rPr lang="ru-RU" dirty="0" smtClean="0"/>
            </a:br>
            <a:r>
              <a:rPr lang="ru-RU" dirty="0" smtClean="0"/>
              <a:t/>
            </a:r>
            <a:br>
              <a:rPr lang="ru-RU" dirty="0" smtClean="0"/>
            </a:br>
            <a:r>
              <a:rPr lang="ru-RU" dirty="0" smtClean="0"/>
              <a:t>1. В Библии: “Да не будет у тебя других богов перед лицом Моим” , в Коране: </a:t>
            </a:r>
            <a:r>
              <a:rPr lang="ru-RU" b="1" dirty="0" smtClean="0"/>
              <a:t>“И решил твой Господь, чтобы вы не поклонялись никому, кроме Него”</a:t>
            </a:r>
            <a:r>
              <a:rPr lang="ru-RU" dirty="0" smtClean="0"/>
              <a:t> </a:t>
            </a:r>
            <a:br>
              <a:rPr lang="ru-RU" dirty="0" smtClean="0"/>
            </a:br>
            <a:r>
              <a:rPr lang="ru-RU" dirty="0" smtClean="0"/>
              <a:t/>
            </a:r>
            <a:br>
              <a:rPr lang="ru-RU" dirty="0" smtClean="0"/>
            </a:br>
            <a:r>
              <a:rPr lang="ru-RU" dirty="0" smtClean="0"/>
              <a:t>2. В Библии: “Не делай себе кумира и никакого изображения того, что на небе вверху, и что на земле внизу, и что в воде ниже земли; не поклоняйся им и не служи им…” в Коране: </a:t>
            </a:r>
            <a:r>
              <a:rPr lang="ru-RU" b="1" dirty="0" smtClean="0"/>
              <a:t>“Устраняйтесь же скверны идолов” .</a:t>
            </a:r>
            <a:r>
              <a:rPr lang="ru-RU" dirty="0" smtClean="0"/>
              <a:t/>
            </a:r>
            <a:br>
              <a:rPr lang="ru-RU" dirty="0" smtClean="0"/>
            </a:br>
            <a:r>
              <a:rPr lang="ru-RU" dirty="0" smtClean="0"/>
              <a:t/>
            </a:r>
            <a:br>
              <a:rPr lang="ru-RU" dirty="0" smtClean="0"/>
            </a:br>
            <a:r>
              <a:rPr lang="ru-RU" dirty="0" smtClean="0"/>
              <a:t>3. В Библии: “Не произноси имени Господа, Бога твоего, напрасно…”, в Коране: </a:t>
            </a:r>
            <a:r>
              <a:rPr lang="ru-RU" b="1" dirty="0" smtClean="0"/>
              <a:t>“Не делайте Аллаха предметом ваших клятв, что вы благочестивы и богобоязненны” .</a:t>
            </a:r>
            <a:r>
              <a:rPr lang="ru-RU" dirty="0" smtClean="0"/>
              <a:t/>
            </a:r>
            <a:br>
              <a:rPr lang="ru-RU" dirty="0" smtClean="0"/>
            </a:br>
            <a:r>
              <a:rPr lang="ru-RU" dirty="0" smtClean="0"/>
              <a:t/>
            </a:r>
            <a:br>
              <a:rPr lang="ru-RU" dirty="0" smtClean="0"/>
            </a:br>
            <a:r>
              <a:rPr lang="ru-RU" dirty="0" smtClean="0"/>
              <a:t>4. В Библии: “Почитай отца твоего и мать твою…”,в Коране: </a:t>
            </a:r>
            <a:r>
              <a:rPr lang="ru-RU" b="1" dirty="0" smtClean="0"/>
              <a:t>“И к родителям – благодеяние. Если достигнет у тебя старости один из них или оба, то не говори им – тьфу! – и не кричи на них, а говори им слово благородное” </a:t>
            </a:r>
            <a:r>
              <a:rPr lang="ru-RU" dirty="0" smtClean="0"/>
              <a:t/>
            </a:r>
            <a:br>
              <a:rPr lang="ru-RU" dirty="0" smtClean="0"/>
            </a:br>
            <a:r>
              <a:rPr lang="ru-RU" dirty="0" smtClean="0"/>
              <a:t/>
            </a:r>
            <a:br>
              <a:rPr lang="ru-RU" dirty="0" smtClean="0"/>
            </a:br>
            <a:r>
              <a:rPr lang="ru-RU" dirty="0" smtClean="0"/>
              <a:t>5. В Библии: “Не убий”,в Коране: </a:t>
            </a:r>
            <a:r>
              <a:rPr lang="ru-RU" b="1" dirty="0" smtClean="0"/>
              <a:t>“Не убивайте душу, которую запретил Аллах”</a:t>
            </a:r>
            <a:r>
              <a:rPr lang="ru-RU" dirty="0" smtClean="0"/>
              <a:t> .</a:t>
            </a:r>
            <a:br>
              <a:rPr lang="ru-RU" dirty="0" smtClean="0"/>
            </a:br>
            <a:r>
              <a:rPr lang="ru-RU" dirty="0" smtClean="0"/>
              <a:t/>
            </a:r>
            <a:br>
              <a:rPr lang="ru-RU" dirty="0" smtClean="0"/>
            </a:br>
            <a:r>
              <a:rPr lang="ru-RU" dirty="0" smtClean="0"/>
              <a:t>6. В Библии: “Не прелюбодействуй ” , в Коране: </a:t>
            </a:r>
            <a:r>
              <a:rPr lang="ru-RU" b="1" dirty="0" smtClean="0"/>
              <a:t>“И не приближайтесь к прелюбодеянию, ведь это – мерзость и плохая дорога”</a:t>
            </a:r>
            <a:r>
              <a:rPr lang="ru-RU" dirty="0" smtClean="0"/>
              <a:t>; </a:t>
            </a:r>
            <a:r>
              <a:rPr lang="ru-RU" b="1" dirty="0" smtClean="0"/>
              <a:t>“Скажи (мужчинам) верующим, пускай они потупляют свои взоры и берегут свои члены; это – чище для них… И скажи (женщинам) верующим: пусть они потупляют свои взоры, и охраняют свои члены…”</a:t>
            </a:r>
            <a:r>
              <a:rPr lang="ru-RU" dirty="0" smtClean="0"/>
              <a:t> .</a:t>
            </a:r>
            <a:br>
              <a:rPr lang="ru-RU" dirty="0" smtClean="0"/>
            </a:br>
            <a:r>
              <a:rPr lang="ru-RU" dirty="0" smtClean="0"/>
              <a:t/>
            </a:r>
            <a:br>
              <a:rPr lang="ru-RU" dirty="0" smtClean="0"/>
            </a:br>
            <a:r>
              <a:rPr lang="ru-RU" dirty="0" smtClean="0"/>
              <a:t>7. В Библии: “Не укради”, в Коране Аллах, описывая благочестивых людей, говорит: </a:t>
            </a:r>
            <a:r>
              <a:rPr lang="ru-RU" b="1" dirty="0" smtClean="0"/>
              <a:t>“И не будут красть”</a:t>
            </a:r>
            <a:r>
              <a:rPr lang="ru-RU" dirty="0" smtClean="0"/>
              <a:t>.</a:t>
            </a:r>
            <a:br>
              <a:rPr lang="ru-RU" dirty="0" smtClean="0"/>
            </a:br>
            <a:r>
              <a:rPr lang="ru-RU" dirty="0" smtClean="0"/>
              <a:t/>
            </a:r>
            <a:br>
              <a:rPr lang="ru-RU" dirty="0" smtClean="0"/>
            </a:br>
            <a:r>
              <a:rPr lang="ru-RU" dirty="0" smtClean="0"/>
              <a:t>8. В Библии: “Не произноси ложного свидетельства на ближнего твоего” , в Коране о богобоязненных верующих сказано: </a:t>
            </a:r>
            <a:r>
              <a:rPr lang="ru-RU" b="1" dirty="0" smtClean="0"/>
              <a:t>“И те, которые не свидетельствуют криво”</a:t>
            </a:r>
            <a:r>
              <a:rPr lang="ru-RU" dirty="0" smtClean="0"/>
              <a:t>.</a:t>
            </a:r>
            <a:br>
              <a:rPr lang="ru-RU" dirty="0" smtClean="0"/>
            </a:br>
            <a:r>
              <a:rPr lang="ru-RU" dirty="0" smtClean="0"/>
              <a:t/>
            </a:r>
            <a:br>
              <a:rPr lang="ru-RU" dirty="0" smtClean="0"/>
            </a:br>
            <a:r>
              <a:rPr lang="ru-RU" dirty="0" smtClean="0"/>
              <a:t>9. В Библии: “Не желай дома ближнего твоего; не желай жены ближнего твоего, ни раба его, ни рабыни его, ни вола его, ни </a:t>
            </a:r>
            <a:r>
              <a:rPr lang="ru-RU" dirty="0" err="1" smtClean="0"/>
              <a:t>осла</a:t>
            </a:r>
            <a:r>
              <a:rPr lang="ru-RU" dirty="0" smtClean="0"/>
              <a:t> его, ничего, что у ближнего твоего ” , в Коране: </a:t>
            </a:r>
            <a:r>
              <a:rPr lang="ru-RU" b="1" dirty="0" smtClean="0"/>
              <a:t>“Не желайте того, чем Аллах дал одним преимущество перед другими”</a:t>
            </a:r>
            <a:r>
              <a:rPr lang="ru-RU" dirty="0" smtClean="0"/>
              <a:t> . </a:t>
            </a:r>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Понятие греха в иудаизме</a:t>
            </a:r>
          </a:p>
        </p:txBody>
      </p:sp>
      <p:sp>
        <p:nvSpPr>
          <p:cNvPr id="3" name="Содержимое 2"/>
          <p:cNvSpPr>
            <a:spLocks noGrp="1"/>
          </p:cNvSpPr>
          <p:nvPr>
            <p:ph idx="1"/>
          </p:nvPr>
        </p:nvSpPr>
        <p:spPr>
          <a:xfrm>
            <a:off x="502920" y="530352"/>
            <a:ext cx="8183880" cy="4827474"/>
          </a:xfrm>
        </p:spPr>
        <p:txBody>
          <a:bodyPr>
            <a:normAutofit fontScale="70000" lnSpcReduction="20000"/>
          </a:bodyPr>
          <a:lstStyle/>
          <a:p>
            <a:r>
              <a:rPr lang="ru-RU" dirty="0" smtClean="0"/>
              <a:t>На </a:t>
            </a:r>
            <a:r>
              <a:rPr lang="ru-RU" dirty="0" smtClean="0">
                <a:hlinkClick r:id="rId2" action="ppaction://hlinkfile" tooltip="Иврит"/>
              </a:rPr>
              <a:t>иврите</a:t>
            </a:r>
            <a:r>
              <a:rPr lang="ru-RU" dirty="0" smtClean="0"/>
              <a:t> грех звучит как «</a:t>
            </a:r>
            <a:r>
              <a:rPr lang="ru-RU" dirty="0" err="1" smtClean="0"/>
              <a:t>авера</a:t>
            </a:r>
            <a:r>
              <a:rPr lang="ru-RU" dirty="0" smtClean="0"/>
              <a:t>», что в буквальном переводе означает «переход за грань дозволенного». Грех — нарушение или не исполнение заповеди. В иудаизме их 613.</a:t>
            </a:r>
          </a:p>
          <a:p>
            <a:endParaRPr lang="ru-RU" dirty="0" smtClean="0"/>
          </a:p>
          <a:p>
            <a:r>
              <a:rPr lang="vi-VN" b="1" dirty="0" smtClean="0"/>
              <a:t>Мицва́</a:t>
            </a:r>
            <a:r>
              <a:rPr lang="vi-VN" dirty="0" smtClean="0"/>
              <a:t> </a:t>
            </a:r>
            <a:r>
              <a:rPr lang="ru-RU" dirty="0" smtClean="0"/>
              <a:t> </a:t>
            </a:r>
            <a:r>
              <a:rPr lang="he-IL" dirty="0" smtClean="0"/>
              <a:t> «</a:t>
            </a:r>
            <a:r>
              <a:rPr lang="vi-VN" dirty="0" smtClean="0"/>
              <a:t>повеление», «приказание») — предписание, </a:t>
            </a:r>
            <a:r>
              <a:rPr lang="vi-VN" dirty="0" smtClean="0">
                <a:hlinkClick r:id="rId3" action="ppaction://hlinkfile" tooltip="Заповедь"/>
              </a:rPr>
              <a:t>заповедь</a:t>
            </a:r>
            <a:r>
              <a:rPr lang="vi-VN" dirty="0" smtClean="0"/>
              <a:t> в </a:t>
            </a:r>
            <a:r>
              <a:rPr lang="vi-VN" dirty="0" smtClean="0">
                <a:hlinkClick r:id="rId4" action="ppaction://hlinkfile" tooltip="Иудаизм"/>
              </a:rPr>
              <a:t>иудаизме</a:t>
            </a:r>
            <a:r>
              <a:rPr lang="vi-VN" dirty="0" smtClean="0"/>
              <a:t>. В обиходе мицва — всякое доброе дело, похвальный поступок.</a:t>
            </a:r>
          </a:p>
          <a:p>
            <a:r>
              <a:rPr lang="vi-VN" dirty="0" smtClean="0"/>
              <a:t>В </a:t>
            </a:r>
            <a:r>
              <a:rPr lang="vi-VN" dirty="0" smtClean="0">
                <a:hlinkClick r:id="rId5" action="ppaction://hlinkfile" tooltip="Тора"/>
              </a:rPr>
              <a:t>Торе</a:t>
            </a:r>
            <a:r>
              <a:rPr lang="vi-VN" dirty="0" smtClean="0"/>
              <a:t> упоминается </a:t>
            </a:r>
            <a:r>
              <a:rPr lang="vi-VN" dirty="0" smtClean="0">
                <a:hlinkClick r:id="rId6" action="ppaction://hlinkfile" tooltip="613 заповедей"/>
              </a:rPr>
              <a:t>613 мицвот</a:t>
            </a:r>
            <a:r>
              <a:rPr lang="vi-VN" dirty="0" smtClean="0"/>
              <a:t>: 248 предписывающих (</a:t>
            </a:r>
            <a:r>
              <a:rPr lang="vi-VN" i="1" dirty="0" smtClean="0"/>
              <a:t>мицво́т асе</a:t>
            </a:r>
            <a:r>
              <a:rPr lang="vi-VN" dirty="0" smtClean="0"/>
              <a:t> или </a:t>
            </a:r>
            <a:r>
              <a:rPr lang="vi-VN" i="1" dirty="0" smtClean="0"/>
              <a:t>хийуви́м</a:t>
            </a:r>
            <a:r>
              <a:rPr lang="vi-VN" dirty="0" smtClean="0"/>
              <a:t> — обязанности) и 365 запрещающих (</a:t>
            </a:r>
            <a:r>
              <a:rPr lang="vi-VN" i="1" dirty="0" smtClean="0"/>
              <a:t>мицво́т ло таасе́</a:t>
            </a:r>
            <a:r>
              <a:rPr lang="vi-VN" dirty="0" smtClean="0"/>
              <a:t> или </a:t>
            </a:r>
            <a:r>
              <a:rPr lang="vi-VN" i="1" dirty="0" smtClean="0"/>
              <a:t>исури́м</a:t>
            </a:r>
            <a:r>
              <a:rPr lang="vi-VN" dirty="0" smtClean="0"/>
              <a:t> — запреты).</a:t>
            </a:r>
          </a:p>
          <a:p>
            <a:r>
              <a:rPr lang="vi-VN" dirty="0" smtClean="0"/>
              <a:t>Выполнение мицвот возложено на всех совершеннолетних евреев: мальчиков с 13 лет (после </a:t>
            </a:r>
            <a:r>
              <a:rPr lang="vi-VN" dirty="0" smtClean="0">
                <a:hlinkClick r:id="rId7" action="ppaction://hlinkfile" tooltip="Бар-мицва"/>
              </a:rPr>
              <a:t>бар-мицвы</a:t>
            </a:r>
            <a:r>
              <a:rPr lang="vi-VN" dirty="0" smtClean="0"/>
              <a:t>), и девочек с 12 лет (после </a:t>
            </a:r>
            <a:r>
              <a:rPr lang="vi-VN" dirty="0" smtClean="0">
                <a:hlinkClick r:id="rId8" action="ppaction://hlinkfile" tooltip="Бат-мицва"/>
              </a:rPr>
              <a:t>бат-мицвы</a:t>
            </a:r>
            <a:r>
              <a:rPr lang="vi-VN" dirty="0" smtClean="0"/>
              <a:t>).</a:t>
            </a:r>
          </a:p>
          <a:p>
            <a:r>
              <a:rPr lang="vi-VN" dirty="0" smtClean="0"/>
              <a:t>При выполнении большинства мицвот произносится специальное благословение (бенидикция, </a:t>
            </a:r>
            <a:r>
              <a:rPr lang="vi-VN" dirty="0" smtClean="0">
                <a:hlinkClick r:id="rId2" action="ppaction://hlinkfile" tooltip="Иврит"/>
              </a:rPr>
              <a:t>ивр.</a:t>
            </a:r>
            <a:r>
              <a:rPr lang="vi-VN" dirty="0" smtClean="0"/>
              <a:t> </a:t>
            </a:r>
            <a:r>
              <a:rPr lang="vi-VN" i="1" dirty="0" smtClean="0"/>
              <a:t>браха́</a:t>
            </a:r>
            <a:r>
              <a:rPr lang="vi-VN" dirty="0" smtClean="0"/>
              <a:t>‎).</a:t>
            </a:r>
          </a:p>
          <a:p>
            <a:endParaRPr lang="ru-RU" dirty="0" smtClean="0"/>
          </a:p>
          <a:p>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a:t>
            </a:r>
            <a:endParaRPr lang="ru-RU" dirty="0"/>
          </a:p>
        </p:txBody>
      </p:sp>
      <p:sp>
        <p:nvSpPr>
          <p:cNvPr id="4" name="Содержимое 3"/>
          <p:cNvSpPr>
            <a:spLocks noGrp="1"/>
          </p:cNvSpPr>
          <p:nvPr>
            <p:ph sz="half" idx="2"/>
          </p:nvPr>
        </p:nvSpPr>
        <p:spPr>
          <a:xfrm>
            <a:off x="4755360" y="357166"/>
            <a:ext cx="3931920" cy="6143668"/>
          </a:xfrm>
        </p:spPr>
        <p:txBody>
          <a:bodyPr>
            <a:normAutofit fontScale="55000" lnSpcReduction="20000"/>
          </a:bodyPr>
          <a:lstStyle/>
          <a:p>
            <a:pPr marL="0" indent="0">
              <a:buNone/>
            </a:pPr>
            <a:r>
              <a:rPr lang="ru-RU" b="1" dirty="0" smtClean="0">
                <a:hlinkClick r:id="rId2"/>
              </a:rPr>
              <a:t>Колесо Сансары</a:t>
            </a:r>
            <a:r>
              <a:rPr lang="ru-RU" b="1" dirty="0" smtClean="0"/>
              <a:t> -</a:t>
            </a:r>
            <a:r>
              <a:rPr lang="ru-RU" dirty="0" smtClean="0"/>
              <a:t> грехи </a:t>
            </a:r>
            <a:r>
              <a:rPr lang="ru-RU" sz="2900" dirty="0" smtClean="0"/>
              <a:t>расположены вокруг центрального изображения, \символизируют: </a:t>
            </a:r>
            <a:r>
              <a:rPr lang="ru-RU" sz="2900" i="1" dirty="0" smtClean="0"/>
              <a:t>1) чревоугодие, 2) лень, 3) </a:t>
            </a:r>
            <a:r>
              <a:rPr lang="ru-RU" sz="2900" i="1" dirty="0" err="1" smtClean="0"/>
              <a:t>любострастие</a:t>
            </a:r>
            <a:r>
              <a:rPr lang="ru-RU" sz="2900" i="1" dirty="0" smtClean="0"/>
              <a:t>, 4) гордыню, 5) гнев, 6) алчность, 7) зависть. </a:t>
            </a:r>
          </a:p>
          <a:p>
            <a:pPr marL="0" indent="0">
              <a:buNone/>
            </a:pPr>
            <a:r>
              <a:rPr lang="ru-RU" sz="2900" dirty="0" smtClean="0"/>
              <a:t>У буддистов этих сценок (</a:t>
            </a:r>
            <a:r>
              <a:rPr lang="ru-RU" sz="2900" dirty="0" err="1" smtClean="0"/>
              <a:t>нидан</a:t>
            </a:r>
            <a:r>
              <a:rPr lang="ru-RU" sz="2900" dirty="0" smtClean="0"/>
              <a:t>) 12, и они обозначают причины вечного перерождения человека.  При этом центральное место с точки зрения греха, как причины смерти и страданий, у буддистов занимает невежество, обозначенное свиньей в центре, из которой тянется змея (гнев), курица (страсть).</a:t>
            </a:r>
          </a:p>
          <a:p>
            <a:pPr marL="0" indent="0">
              <a:buNone/>
            </a:pPr>
            <a:r>
              <a:rPr lang="ru-RU" sz="2900" dirty="0" smtClean="0"/>
              <a:t>Буддийская религия или, как буддисты говорят, </a:t>
            </a:r>
            <a:r>
              <a:rPr lang="ru-RU" sz="2900" b="1" dirty="0" smtClean="0"/>
              <a:t>учение</a:t>
            </a:r>
            <a:r>
              <a:rPr lang="ru-RU" sz="2900" dirty="0" smtClean="0"/>
              <a:t> изначально подразумевает, что буддизму нужно учиться, т.е. на первом месте стоит развитие мысли, разум. Отсюда очевидно, почему невежество в центре их </a:t>
            </a:r>
            <a:r>
              <a:rPr lang="ru-RU" sz="2900" dirty="0" err="1" smtClean="0"/>
              <a:t>космодрамы</a:t>
            </a:r>
            <a:r>
              <a:rPr lang="ru-RU" sz="2900" dirty="0" smtClean="0"/>
              <a:t>. Невежественный (тупой) человек, буддизм явно не осилит и будет грешить и перерождаться до скончания мира. </a:t>
            </a:r>
          </a:p>
        </p:txBody>
      </p:sp>
      <p:pic>
        <p:nvPicPr>
          <p:cNvPr id="2050" name="Picture 2" descr="C:\Documents and Settings\HARd\Мои документы\Downloads\а.jpg"/>
          <p:cNvPicPr>
            <a:picLocks noGrp="1" noChangeAspect="1" noChangeArrowheads="1"/>
          </p:cNvPicPr>
          <p:nvPr>
            <p:ph sz="half" idx="1"/>
          </p:nvPr>
        </p:nvPicPr>
        <p:blipFill>
          <a:blip r:embed="rId3"/>
          <a:srcRect/>
          <a:stretch>
            <a:fillRect/>
          </a:stretch>
        </p:blipFill>
        <p:spPr bwMode="auto">
          <a:xfrm>
            <a:off x="0" y="142852"/>
            <a:ext cx="4674986" cy="6357982"/>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22376" y="1820206"/>
            <a:ext cx="7772400" cy="4609190"/>
          </a:xfrm>
        </p:spPr>
        <p:txBody>
          <a:bodyPr>
            <a:normAutofit/>
          </a:bodyPr>
          <a:lstStyle/>
          <a:p>
            <a:r>
              <a:rPr lang="ru-RU" b="0" dirty="0" smtClean="0"/>
              <a:t>.</a:t>
            </a:r>
            <a:endParaRPr lang="ru-RU" dirty="0"/>
          </a:p>
        </p:txBody>
      </p:sp>
      <p:sp>
        <p:nvSpPr>
          <p:cNvPr id="3" name="Подзаголовок 2"/>
          <p:cNvSpPr>
            <a:spLocks noGrp="1"/>
          </p:cNvSpPr>
          <p:nvPr>
            <p:ph type="subTitle" idx="1"/>
          </p:nvPr>
        </p:nvSpPr>
        <p:spPr>
          <a:xfrm>
            <a:off x="722376" y="428604"/>
            <a:ext cx="7993028" cy="6072230"/>
          </a:xfrm>
        </p:spPr>
        <p:txBody>
          <a:bodyPr>
            <a:normAutofit lnSpcReduction="10000"/>
          </a:bodyPr>
          <a:lstStyle/>
          <a:p>
            <a:pPr algn="l"/>
            <a:r>
              <a:rPr lang="ru-RU" sz="2800" b="1" dirty="0" smtClean="0">
                <a:solidFill>
                  <a:srgbClr val="7030A0"/>
                </a:solidFill>
              </a:rPr>
              <a:t>По учению буддистов, есть пять главных  заповедей.  </a:t>
            </a:r>
          </a:p>
          <a:p>
            <a:pPr algn="l"/>
            <a:r>
              <a:rPr lang="ru-RU" sz="2800" b="1" dirty="0" smtClean="0">
                <a:solidFill>
                  <a:srgbClr val="7030A0"/>
                </a:solidFill>
              </a:rPr>
              <a:t>Первая:  не  убивай умышленно никакое живое существо. </a:t>
            </a:r>
          </a:p>
          <a:p>
            <a:pPr algn="l"/>
            <a:r>
              <a:rPr lang="ru-RU" sz="2800" b="1" dirty="0" smtClean="0">
                <a:solidFill>
                  <a:srgbClr val="7030A0"/>
                </a:solidFill>
              </a:rPr>
              <a:t>Вторая: не присваивай себе то, что  другой человек считает своей собственностью. </a:t>
            </a:r>
          </a:p>
          <a:p>
            <a:pPr algn="l"/>
            <a:r>
              <a:rPr lang="ru-RU" sz="2800" b="1" dirty="0" smtClean="0">
                <a:solidFill>
                  <a:srgbClr val="7030A0"/>
                </a:solidFill>
              </a:rPr>
              <a:t>Третья: будь целомудрен. Четвертая: не говори неправды.  </a:t>
            </a:r>
          </a:p>
          <a:p>
            <a:pPr algn="l"/>
            <a:r>
              <a:rPr lang="ru-RU" sz="2800" b="1" dirty="0" smtClean="0">
                <a:solidFill>
                  <a:srgbClr val="7030A0"/>
                </a:solidFill>
              </a:rPr>
              <a:t>Пятая:  не  одурманивай  себя  ни  пьяными  напитками,  ни куреньями. И потому</a:t>
            </a:r>
          </a:p>
          <a:p>
            <a:pPr algn="l"/>
            <a:r>
              <a:rPr lang="ru-RU" sz="2800" b="1" dirty="0" smtClean="0">
                <a:solidFill>
                  <a:srgbClr val="7030A0"/>
                </a:solidFill>
              </a:rPr>
              <a:t>грехами  у  буддистов  считаются: </a:t>
            </a:r>
          </a:p>
          <a:p>
            <a:pPr algn="l"/>
            <a:r>
              <a:rPr lang="ru-RU" sz="2800" b="1" dirty="0" smtClean="0">
                <a:solidFill>
                  <a:srgbClr val="7030A0"/>
                </a:solidFill>
              </a:rPr>
              <a:t>убийство,  воровство, блуд, ложь, пьянство.</a:t>
            </a:r>
            <a:endParaRPr lang="ru-RU" sz="2800" b="1" dirty="0">
              <a:solidFill>
                <a:srgbClr val="7030A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FF0000"/>
                </a:solidFill>
              </a:rPr>
              <a:t>раскаяния и воздаяния</a:t>
            </a:r>
            <a:endParaRPr lang="ru-RU" dirty="0"/>
          </a:p>
        </p:txBody>
      </p:sp>
      <p:sp>
        <p:nvSpPr>
          <p:cNvPr id="3" name="Содержимое 2"/>
          <p:cNvSpPr>
            <a:spLocks noGrp="1"/>
          </p:cNvSpPr>
          <p:nvPr>
            <p:ph idx="1"/>
          </p:nvPr>
        </p:nvSpPr>
        <p:spPr/>
        <p:txBody>
          <a:bodyPr/>
          <a:lstStyle/>
          <a:p>
            <a:r>
              <a:rPr lang="ru-RU" b="1" dirty="0" smtClean="0"/>
              <a:t>Раскаяние</a:t>
            </a:r>
            <a:r>
              <a:rPr lang="ru-RU" dirty="0" smtClean="0"/>
              <a:t> — чувство сожаления по поводу своего поступка, проступка. </a:t>
            </a:r>
          </a:p>
          <a:p>
            <a:endParaRPr lang="ru-RU" dirty="0" smtClean="0"/>
          </a:p>
          <a:p>
            <a:r>
              <a:rPr lang="ru-RU" b="1" dirty="0" smtClean="0"/>
              <a:t>ВОЗДАЯНИЕ </a:t>
            </a:r>
            <a:r>
              <a:rPr lang="ru-RU" dirty="0" smtClean="0"/>
              <a:t>- то, что воздаётся кому-нибудь за что-нибудь, награда или кара. </a:t>
            </a:r>
          </a:p>
          <a:p>
            <a:r>
              <a:rPr lang="ru-RU" i="1" dirty="0" smtClean="0"/>
              <a:t>Воздаяние за труды, за помощь, за предательство.</a:t>
            </a:r>
            <a:endParaRPr lang="ru-RU"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2500306"/>
            <a:ext cx="8183880" cy="3534734"/>
          </a:xfrm>
        </p:spPr>
        <p:txBody>
          <a:bodyPr>
            <a:normAutofit fontScale="90000"/>
          </a:bodyPr>
          <a:lstStyle/>
          <a:p>
            <a:r>
              <a:rPr lang="ru-RU" dirty="0" smtClean="0"/>
              <a:t>Это особые слова.</a:t>
            </a:r>
            <a:br>
              <a:rPr lang="ru-RU" dirty="0" smtClean="0"/>
            </a:br>
            <a:r>
              <a:rPr lang="ru-RU" dirty="0" smtClean="0"/>
              <a:t>       Что такое добро? </a:t>
            </a:r>
            <a:br>
              <a:rPr lang="ru-RU" dirty="0" smtClean="0"/>
            </a:br>
            <a:r>
              <a:rPr lang="ru-RU" dirty="0" smtClean="0"/>
              <a:t>            И что такое Зло? </a:t>
            </a:r>
            <a:br>
              <a:rPr lang="ru-RU" dirty="0" smtClean="0"/>
            </a:br>
            <a:r>
              <a:rPr lang="ru-RU" dirty="0" smtClean="0">
                <a:solidFill>
                  <a:srgbClr val="C00000"/>
                </a:solidFill>
              </a:rPr>
              <a:t>Над этими вопросами люди размышляют на протяжении всей истории. </a:t>
            </a:r>
            <a:r>
              <a:rPr lang="ru-RU" dirty="0" smtClean="0"/>
              <a:t/>
            </a:r>
            <a:br>
              <a:rPr lang="ru-RU" dirty="0" smtClean="0"/>
            </a:br>
            <a:endParaRPr lang="ru-RU" dirty="0"/>
          </a:p>
        </p:txBody>
      </p:sp>
      <p:sp>
        <p:nvSpPr>
          <p:cNvPr id="3" name="Содержимое 2"/>
          <p:cNvSpPr>
            <a:spLocks noGrp="1"/>
          </p:cNvSpPr>
          <p:nvPr>
            <p:ph idx="1"/>
          </p:nvPr>
        </p:nvSpPr>
        <p:spPr>
          <a:xfrm>
            <a:off x="502920" y="530352"/>
            <a:ext cx="8183880" cy="1255574"/>
          </a:xfrm>
        </p:spPr>
        <p:txBody>
          <a:bodyPr/>
          <a:lstStyle/>
          <a:p>
            <a:pPr>
              <a:buNone/>
            </a:pPr>
            <a:r>
              <a:rPr lang="ru-RU" dirty="0" smtClean="0"/>
              <a:t>		</a:t>
            </a:r>
            <a:r>
              <a:rPr lang="ru-RU" sz="4800" b="1" dirty="0" smtClean="0">
                <a:solidFill>
                  <a:srgbClr val="0070C0"/>
                </a:solidFill>
              </a:rPr>
              <a:t>Добро и Зло!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572140"/>
            <a:ext cx="8183880" cy="1071570"/>
          </a:xfrm>
        </p:spPr>
        <p:txBody>
          <a:bodyPr>
            <a:normAutofit/>
          </a:bodyPr>
          <a:lstStyle/>
          <a:p>
            <a:r>
              <a:rPr lang="ru-RU" dirty="0" smtClean="0"/>
              <a:t>Домашнее задание</a:t>
            </a:r>
            <a:endParaRPr lang="ru-RU" dirty="0"/>
          </a:p>
        </p:txBody>
      </p:sp>
      <p:sp>
        <p:nvSpPr>
          <p:cNvPr id="3" name="Содержимое 2"/>
          <p:cNvSpPr>
            <a:spLocks noGrp="1"/>
          </p:cNvSpPr>
          <p:nvPr>
            <p:ph idx="1"/>
          </p:nvPr>
        </p:nvSpPr>
        <p:spPr>
          <a:xfrm>
            <a:off x="285720" y="142852"/>
            <a:ext cx="8401080" cy="4575452"/>
          </a:xfrm>
        </p:spPr>
        <p:txBody>
          <a:bodyPr/>
          <a:lstStyle/>
          <a:p>
            <a:pPr lvl="0"/>
            <a:r>
              <a:rPr lang="ru-RU" dirty="0" smtClean="0"/>
              <a:t>Задание на дом:</a:t>
            </a:r>
          </a:p>
          <a:p>
            <a:pPr lvl="0">
              <a:buNone/>
            </a:pPr>
            <a:r>
              <a:rPr lang="ru-RU" dirty="0" smtClean="0"/>
              <a:t> Подготовь </a:t>
            </a:r>
            <a:r>
              <a:rPr lang="ru-RU" dirty="0" smtClean="0"/>
              <a:t>сочинение </a:t>
            </a:r>
            <a:r>
              <a:rPr lang="ru-RU" dirty="0" smtClean="0"/>
              <a:t>« Что такое добро и зло», «Что такое грех</a:t>
            </a:r>
            <a:r>
              <a:rPr lang="ru-RU" dirty="0" smtClean="0"/>
              <a:t>».</a:t>
            </a:r>
            <a:endParaRPr lang="ru-RU" dirty="0"/>
          </a:p>
        </p:txBody>
      </p:sp>
      <p:pic>
        <p:nvPicPr>
          <p:cNvPr id="30723" name="Picture 3" descr="C:\Documents and Settings\HARd\Мои документы\Downloads\ш.jpg"/>
          <p:cNvPicPr>
            <a:picLocks noChangeAspect="1" noChangeArrowheads="1"/>
          </p:cNvPicPr>
          <p:nvPr/>
        </p:nvPicPr>
        <p:blipFill>
          <a:blip r:embed="rId2"/>
          <a:srcRect/>
          <a:stretch>
            <a:fillRect/>
          </a:stretch>
        </p:blipFill>
        <p:spPr bwMode="auto">
          <a:xfrm>
            <a:off x="2000232" y="1714488"/>
            <a:ext cx="6667500" cy="429577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400" dirty="0" smtClean="0"/>
              <a:t>Л. Н. Толстой</a:t>
            </a:r>
            <a:br>
              <a:rPr lang="ru-RU" sz="2400" dirty="0" smtClean="0"/>
            </a:br>
            <a:endParaRPr lang="ru-RU" dirty="0"/>
          </a:p>
        </p:txBody>
      </p:sp>
      <p:sp>
        <p:nvSpPr>
          <p:cNvPr id="3" name="Текст 2"/>
          <p:cNvSpPr>
            <a:spLocks noGrp="1"/>
          </p:cNvSpPr>
          <p:nvPr>
            <p:ph type="body" idx="2"/>
          </p:nvPr>
        </p:nvSpPr>
        <p:spPr>
          <a:xfrm>
            <a:off x="4286248" y="1447802"/>
            <a:ext cx="4224399" cy="4206112"/>
          </a:xfrm>
        </p:spPr>
        <p:txBody>
          <a:bodyPr>
            <a:normAutofit fontScale="55000" lnSpcReduction="20000"/>
          </a:bodyPr>
          <a:lstStyle/>
          <a:p>
            <a:r>
              <a:rPr lang="ru-RU" sz="6500" dirty="0" smtClean="0"/>
              <a:t>« Чем человек умнее и добрее, тем больше он замечает добра в людях.»      </a:t>
            </a:r>
          </a:p>
          <a:p>
            <a:endParaRPr lang="ru-RU" sz="3200" dirty="0" smtClean="0"/>
          </a:p>
          <a:p>
            <a:endParaRPr lang="ru-RU" sz="3200" dirty="0" smtClean="0"/>
          </a:p>
          <a:p>
            <a:endParaRPr lang="ru-RU" sz="3200" dirty="0" smtClean="0"/>
          </a:p>
          <a:p>
            <a:endParaRPr lang="ru-RU" sz="3200" dirty="0" smtClean="0"/>
          </a:p>
          <a:p>
            <a:r>
              <a:rPr lang="ru-RU" sz="3200" dirty="0" smtClean="0"/>
              <a:t>                                              </a:t>
            </a:r>
            <a:endParaRPr lang="ru-RU" sz="3200" dirty="0"/>
          </a:p>
        </p:txBody>
      </p:sp>
      <p:pic>
        <p:nvPicPr>
          <p:cNvPr id="6" name="Содержимое 5" descr="1.jpg"/>
          <p:cNvPicPr>
            <a:picLocks noGrp="1" noChangeAspect="1"/>
          </p:cNvPicPr>
          <p:nvPr>
            <p:ph sz="half" idx="1"/>
          </p:nvPr>
        </p:nvPicPr>
        <p:blipFill>
          <a:blip r:embed="rId2"/>
          <a:stretch>
            <a:fillRect/>
          </a:stretch>
        </p:blipFill>
        <p:spPr>
          <a:xfrm>
            <a:off x="500034" y="571480"/>
            <a:ext cx="3714776" cy="5544442"/>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checkerboard(across)">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heckerboard(across)">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sz="half" idx="4294967295"/>
          </p:nvPr>
        </p:nvSpPr>
        <p:spPr>
          <a:xfrm>
            <a:off x="571500" y="428625"/>
            <a:ext cx="8072438" cy="5643563"/>
          </a:xfrm>
        </p:spPr>
        <p:txBody>
          <a:bodyPr>
            <a:normAutofit fontScale="25000" lnSpcReduction="20000"/>
          </a:bodyPr>
          <a:lstStyle/>
          <a:p>
            <a:pPr marL="274320" indent="-274320" eaLnBrk="1" fontAlgn="auto" hangingPunct="1">
              <a:spcAft>
                <a:spcPts val="0"/>
              </a:spcAft>
              <a:buFont typeface="Wingdings"/>
              <a:buChar char=""/>
              <a:defRPr/>
            </a:pPr>
            <a:r>
              <a:rPr lang="ru-RU" sz="9600" dirty="0" smtClean="0">
                <a:solidFill>
                  <a:schemeClr val="accent6">
                    <a:lumMod val="75000"/>
                  </a:schemeClr>
                </a:solidFill>
                <a:latin typeface="Bookman Old Style" pitchFamily="18" charset="0"/>
              </a:rPr>
              <a:t>Добро не умрет, а зло пропадет</a:t>
            </a:r>
          </a:p>
          <a:p>
            <a:pPr marL="274320" indent="-274320" eaLnBrk="1" fontAlgn="auto" hangingPunct="1">
              <a:spcAft>
                <a:spcPts val="0"/>
              </a:spcAft>
              <a:buFont typeface="Wingdings"/>
              <a:buChar char=""/>
              <a:defRPr/>
            </a:pPr>
            <a:endParaRPr lang="ru-RU" sz="9600" dirty="0" smtClean="0">
              <a:solidFill>
                <a:schemeClr val="accent6">
                  <a:lumMod val="75000"/>
                </a:schemeClr>
              </a:solidFill>
              <a:latin typeface="Bookman Old Style" pitchFamily="18" charset="0"/>
            </a:endParaRPr>
          </a:p>
          <a:p>
            <a:pPr marL="274320" indent="-274320" eaLnBrk="1" fontAlgn="auto" hangingPunct="1">
              <a:spcAft>
                <a:spcPts val="0"/>
              </a:spcAft>
              <a:buFont typeface="Wingdings"/>
              <a:buChar char=""/>
              <a:defRPr/>
            </a:pPr>
            <a:r>
              <a:rPr lang="ru-RU" sz="9600" dirty="0" smtClean="0">
                <a:solidFill>
                  <a:schemeClr val="accent6">
                    <a:lumMod val="75000"/>
                  </a:schemeClr>
                </a:solidFill>
                <a:latin typeface="Bookman Old Style" pitchFamily="18" charset="0"/>
              </a:rPr>
              <a:t>Доброта без разума пуста.</a:t>
            </a:r>
          </a:p>
          <a:p>
            <a:pPr marL="274320" indent="-274320" eaLnBrk="1" fontAlgn="auto" hangingPunct="1">
              <a:spcAft>
                <a:spcPts val="0"/>
              </a:spcAft>
              <a:buFont typeface="Wingdings"/>
              <a:buChar char=""/>
              <a:defRPr/>
            </a:pPr>
            <a:endParaRPr lang="ru-RU" sz="9600" dirty="0" smtClean="0">
              <a:solidFill>
                <a:schemeClr val="accent6">
                  <a:lumMod val="75000"/>
                </a:schemeClr>
              </a:solidFill>
              <a:latin typeface="Bookman Old Style" pitchFamily="18" charset="0"/>
            </a:endParaRPr>
          </a:p>
          <a:p>
            <a:pPr marL="274320" indent="-274320" eaLnBrk="1" fontAlgn="auto" hangingPunct="1">
              <a:spcAft>
                <a:spcPts val="0"/>
              </a:spcAft>
              <a:buFont typeface="Wingdings"/>
              <a:buChar char=""/>
              <a:defRPr/>
            </a:pPr>
            <a:r>
              <a:rPr lang="ru-RU" sz="9600" dirty="0" smtClean="0">
                <a:solidFill>
                  <a:schemeClr val="accent6">
                    <a:lumMod val="75000"/>
                  </a:schemeClr>
                </a:solidFill>
                <a:latin typeface="Bookman Old Style" pitchFamily="18" charset="0"/>
              </a:rPr>
              <a:t>Кто доброе творит, того зло не вредит.</a:t>
            </a:r>
          </a:p>
          <a:p>
            <a:pPr marL="274320" indent="-274320" eaLnBrk="1" fontAlgn="auto" hangingPunct="1">
              <a:spcAft>
                <a:spcPts val="0"/>
              </a:spcAft>
              <a:buFont typeface="Wingdings"/>
              <a:buChar char=""/>
              <a:defRPr/>
            </a:pPr>
            <a:endParaRPr lang="ru-RU" sz="9600" dirty="0" smtClean="0">
              <a:solidFill>
                <a:schemeClr val="accent6">
                  <a:lumMod val="75000"/>
                </a:schemeClr>
              </a:solidFill>
              <a:latin typeface="Bookman Old Style" pitchFamily="18" charset="0"/>
            </a:endParaRPr>
          </a:p>
          <a:p>
            <a:pPr marL="274320" indent="-274320" eaLnBrk="1" fontAlgn="auto" hangingPunct="1">
              <a:spcAft>
                <a:spcPts val="0"/>
              </a:spcAft>
              <a:buFont typeface="Wingdings"/>
              <a:buChar char=""/>
              <a:defRPr/>
            </a:pPr>
            <a:r>
              <a:rPr lang="ru-RU" sz="9600" dirty="0" smtClean="0">
                <a:solidFill>
                  <a:schemeClr val="accent6">
                    <a:lumMod val="75000"/>
                  </a:schemeClr>
                </a:solidFill>
                <a:latin typeface="Bookman Old Style" pitchFamily="18" charset="0"/>
              </a:rPr>
              <a:t>Нет худа без добра </a:t>
            </a:r>
          </a:p>
          <a:p>
            <a:pPr marL="274320" indent="-274320" eaLnBrk="1" fontAlgn="auto" hangingPunct="1">
              <a:spcAft>
                <a:spcPts val="0"/>
              </a:spcAft>
              <a:buFont typeface="Wingdings"/>
              <a:buChar char=""/>
              <a:defRPr/>
            </a:pPr>
            <a:endParaRPr lang="ru-RU" sz="9600" dirty="0" smtClean="0">
              <a:solidFill>
                <a:schemeClr val="accent6">
                  <a:lumMod val="75000"/>
                </a:schemeClr>
              </a:solidFill>
              <a:latin typeface="Bookman Old Style" pitchFamily="18" charset="0"/>
            </a:endParaRPr>
          </a:p>
          <a:p>
            <a:pPr marL="274320" indent="-274320" eaLnBrk="1" fontAlgn="auto" hangingPunct="1">
              <a:spcAft>
                <a:spcPts val="0"/>
              </a:spcAft>
              <a:buFont typeface="Wingdings"/>
              <a:buChar char=""/>
              <a:defRPr/>
            </a:pPr>
            <a:r>
              <a:rPr lang="ru-RU" sz="9600" dirty="0" smtClean="0">
                <a:solidFill>
                  <a:schemeClr val="accent6">
                    <a:lumMod val="75000"/>
                  </a:schemeClr>
                </a:solidFill>
                <a:latin typeface="Bookman Old Style" pitchFamily="18" charset="0"/>
              </a:rPr>
              <a:t>Не рождается зло от добра и обратно...</a:t>
            </a:r>
            <a:br>
              <a:rPr lang="ru-RU" sz="9600" dirty="0" smtClean="0">
                <a:solidFill>
                  <a:schemeClr val="accent6">
                    <a:lumMod val="75000"/>
                  </a:schemeClr>
                </a:solidFill>
                <a:latin typeface="Bookman Old Style" pitchFamily="18" charset="0"/>
              </a:rPr>
            </a:br>
            <a:r>
              <a:rPr lang="ru-RU" sz="9600" dirty="0" smtClean="0">
                <a:solidFill>
                  <a:schemeClr val="accent6">
                    <a:lumMod val="75000"/>
                  </a:schemeClr>
                </a:solidFill>
                <a:latin typeface="Bookman Old Style" pitchFamily="18" charset="0"/>
              </a:rPr>
              <a:t>Различать их нам взгляд человеческий дан!  (Омар Хайям)</a:t>
            </a:r>
          </a:p>
          <a:p>
            <a:pPr marL="274320" indent="-274320" eaLnBrk="1" fontAlgn="auto" hangingPunct="1">
              <a:spcAft>
                <a:spcPts val="0"/>
              </a:spcAft>
              <a:buFont typeface="Wingdings"/>
              <a:buChar char=""/>
              <a:defRPr/>
            </a:pPr>
            <a:endParaRPr lang="ru-RU" sz="9600" dirty="0" smtClean="0">
              <a:solidFill>
                <a:schemeClr val="accent6">
                  <a:lumMod val="75000"/>
                </a:schemeClr>
              </a:solidFill>
              <a:latin typeface="Bookman Old Style" pitchFamily="18" charset="0"/>
            </a:endParaRPr>
          </a:p>
          <a:p>
            <a:pPr marL="274320" indent="-274320" eaLnBrk="1" fontAlgn="auto" hangingPunct="1">
              <a:lnSpc>
                <a:spcPct val="80000"/>
              </a:lnSpc>
              <a:spcAft>
                <a:spcPts val="0"/>
              </a:spcAft>
              <a:buFont typeface="Wingdings"/>
              <a:buChar char=""/>
              <a:defRPr/>
            </a:pPr>
            <a:r>
              <a:rPr lang="ru-RU" sz="9600" dirty="0" smtClean="0">
                <a:solidFill>
                  <a:schemeClr val="accent6">
                    <a:lumMod val="75000"/>
                  </a:schemeClr>
                </a:solidFill>
                <a:latin typeface="Bookman Old Style" pitchFamily="18" charset="0"/>
              </a:rPr>
              <a:t>Добро и зло — извечный выбор,</a:t>
            </a:r>
          </a:p>
          <a:p>
            <a:pPr marL="274320" indent="-274320" eaLnBrk="1" fontAlgn="auto" hangingPunct="1">
              <a:lnSpc>
                <a:spcPct val="80000"/>
              </a:lnSpc>
              <a:spcAft>
                <a:spcPts val="0"/>
              </a:spcAft>
              <a:buFont typeface="Wingdings"/>
              <a:buNone/>
              <a:defRPr/>
            </a:pPr>
            <a:r>
              <a:rPr lang="ru-RU" sz="9600" dirty="0" smtClean="0">
                <a:solidFill>
                  <a:schemeClr val="accent6">
                    <a:lumMod val="75000"/>
                  </a:schemeClr>
                </a:solidFill>
                <a:latin typeface="Bookman Old Style" pitchFamily="18" charset="0"/>
              </a:rPr>
              <a:t>    важнейший выбор человека,</a:t>
            </a:r>
          </a:p>
          <a:p>
            <a:pPr marL="274320" indent="-274320" eaLnBrk="1" fontAlgn="auto" hangingPunct="1">
              <a:lnSpc>
                <a:spcPct val="80000"/>
              </a:lnSpc>
              <a:spcAft>
                <a:spcPts val="0"/>
              </a:spcAft>
              <a:buFont typeface="Wingdings"/>
              <a:buNone/>
              <a:defRPr/>
            </a:pPr>
            <a:r>
              <a:rPr lang="ru-RU" sz="9600" dirty="0" smtClean="0">
                <a:solidFill>
                  <a:schemeClr val="accent6">
                    <a:lumMod val="75000"/>
                  </a:schemeClr>
                </a:solidFill>
                <a:latin typeface="Bookman Old Style" pitchFamily="18" charset="0"/>
              </a:rPr>
              <a:t>    Судьбы его первопричина</a:t>
            </a:r>
          </a:p>
          <a:p>
            <a:pPr marL="274320" indent="-274320" eaLnBrk="1" fontAlgn="auto" hangingPunct="1">
              <a:lnSpc>
                <a:spcPct val="80000"/>
              </a:lnSpc>
              <a:spcAft>
                <a:spcPts val="0"/>
              </a:spcAft>
              <a:buFont typeface="Wingdings"/>
              <a:buNone/>
              <a:defRPr/>
            </a:pPr>
            <a:r>
              <a:rPr lang="ru-RU" sz="9600" dirty="0" smtClean="0">
                <a:solidFill>
                  <a:schemeClr val="accent6">
                    <a:lumMod val="75000"/>
                  </a:schemeClr>
                </a:solidFill>
                <a:latin typeface="Bookman Old Style" pitchFamily="18" charset="0"/>
              </a:rPr>
              <a:t>    и смысл его земного века</a:t>
            </a:r>
          </a:p>
          <a:p>
            <a:pPr marL="274320" indent="-274320" eaLnBrk="1" fontAlgn="auto" hangingPunct="1">
              <a:spcAft>
                <a:spcPts val="0"/>
              </a:spcAft>
              <a:buFont typeface="Wingdings"/>
              <a:buChar char=""/>
              <a:defRPr/>
            </a:pPr>
            <a:endParaRPr lang="ru-RU" dirty="0">
              <a:solidFill>
                <a:schemeClr val="accent6">
                  <a:lumMod val="75000"/>
                </a:schemeClr>
              </a:solidFill>
              <a:latin typeface="Bookman Old Style" pitchFamily="18" charset="0"/>
            </a:endParaRPr>
          </a:p>
          <a:p>
            <a:pPr marL="274320" indent="-274320" eaLnBrk="1" fontAlgn="auto" hangingPunct="1">
              <a:spcAft>
                <a:spcPts val="0"/>
              </a:spcAft>
              <a:buFont typeface="Wingdings"/>
              <a:buChar char=""/>
              <a:defRPr/>
            </a:pPr>
            <a:endParaRPr lang="ru-RU" dirty="0" smtClean="0"/>
          </a:p>
          <a:p>
            <a:pPr marL="274320" indent="-274320" eaLnBrk="1" fontAlgn="auto" hangingPunct="1">
              <a:spcAft>
                <a:spcPts val="0"/>
              </a:spcAft>
              <a:buFont typeface="Wingdings"/>
              <a:buChar char=""/>
              <a:defRPr/>
            </a:pPr>
            <a:endParaRPr lang="ru-RU" dirty="0"/>
          </a:p>
          <a:p>
            <a:pPr marL="274320" indent="-274320" eaLnBrk="1" fontAlgn="auto" hangingPunct="1">
              <a:spcAft>
                <a:spcPts val="0"/>
              </a:spcAft>
              <a:buFont typeface="Wingdings"/>
              <a:buChar char=""/>
              <a:defRPr/>
            </a:pPr>
            <a:endParaRPr lang="ru-RU" dirty="0" smtClean="0"/>
          </a:p>
          <a:p>
            <a:pPr marL="274320" indent="-274320" eaLnBrk="1" fontAlgn="auto" hangingPunct="1">
              <a:spcAft>
                <a:spcPts val="0"/>
              </a:spcAft>
              <a:buFont typeface="Wingdings"/>
              <a:buNone/>
              <a:defRPr/>
            </a:pPr>
            <a:r>
              <a:rPr lang="ru-RU" dirty="0" smtClean="0"/>
              <a:t/>
            </a:r>
            <a:br>
              <a:rPr lang="ru-RU" dirty="0" smtClean="0"/>
            </a:br>
            <a:r>
              <a:rPr lang="ru-RU" dirty="0" smtClean="0"/>
              <a:t/>
            </a:r>
            <a:br>
              <a:rPr lang="ru-RU" dirty="0" smtClean="0"/>
            </a:b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 calcmode="lin" valueType="num">
                                      <p:cBhvr>
                                        <p:cTn id="12"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4">
                                            <p:txEl>
                                              <p:pRg st="2" end="2"/>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 calcmode="lin" valueType="num">
                                      <p:cBhvr>
                                        <p:cTn id="17"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18"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19" dur="500"/>
                                        <p:tgtEl>
                                          <p:spTgt spid="4">
                                            <p:txEl>
                                              <p:pRg st="4" end="4"/>
                                            </p:txEl>
                                          </p:spTgt>
                                        </p:tgtEl>
                                      </p:cBhvr>
                                    </p:animEffect>
                                  </p:childTnLst>
                                </p:cTn>
                              </p:par>
                              <p:par>
                                <p:cTn id="20" presetID="53"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 calcmode="lin" valueType="num">
                                      <p:cBhvr>
                                        <p:cTn id="22" dur="500" fill="hold"/>
                                        <p:tgtEl>
                                          <p:spTgt spid="4">
                                            <p:txEl>
                                              <p:pRg st="6" end="6"/>
                                            </p:txEl>
                                          </p:spTgt>
                                        </p:tgtEl>
                                        <p:attrNameLst>
                                          <p:attrName>ppt_w</p:attrName>
                                        </p:attrNameLst>
                                      </p:cBhvr>
                                      <p:tavLst>
                                        <p:tav tm="0">
                                          <p:val>
                                            <p:fltVal val="0"/>
                                          </p:val>
                                        </p:tav>
                                        <p:tav tm="100000">
                                          <p:val>
                                            <p:strVal val="#ppt_w"/>
                                          </p:val>
                                        </p:tav>
                                      </p:tavLst>
                                    </p:anim>
                                    <p:anim calcmode="lin" valueType="num">
                                      <p:cBhvr>
                                        <p:cTn id="23" dur="500" fill="hold"/>
                                        <p:tgtEl>
                                          <p:spTgt spid="4">
                                            <p:txEl>
                                              <p:pRg st="6" end="6"/>
                                            </p:txEl>
                                          </p:spTgt>
                                        </p:tgtEl>
                                        <p:attrNameLst>
                                          <p:attrName>ppt_h</p:attrName>
                                        </p:attrNameLst>
                                      </p:cBhvr>
                                      <p:tavLst>
                                        <p:tav tm="0">
                                          <p:val>
                                            <p:fltVal val="0"/>
                                          </p:val>
                                        </p:tav>
                                        <p:tav tm="100000">
                                          <p:val>
                                            <p:strVal val="#ppt_h"/>
                                          </p:val>
                                        </p:tav>
                                      </p:tavLst>
                                    </p:anim>
                                    <p:animEffect transition="in" filter="fade">
                                      <p:cBhvr>
                                        <p:cTn id="24" dur="500"/>
                                        <p:tgtEl>
                                          <p:spTgt spid="4">
                                            <p:txEl>
                                              <p:pRg st="6" end="6"/>
                                            </p:txEl>
                                          </p:spTgt>
                                        </p:tgtEl>
                                      </p:cBhvr>
                                    </p:animEffect>
                                  </p:childTnLst>
                                </p:cTn>
                              </p:par>
                              <p:par>
                                <p:cTn id="25" presetID="53" presetClass="entr" presetSubtype="0"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p:cTn id="27" dur="500" fill="hold"/>
                                        <p:tgtEl>
                                          <p:spTgt spid="4">
                                            <p:txEl>
                                              <p:pRg st="8" end="8"/>
                                            </p:txEl>
                                          </p:spTgt>
                                        </p:tgtEl>
                                        <p:attrNameLst>
                                          <p:attrName>ppt_w</p:attrName>
                                        </p:attrNameLst>
                                      </p:cBhvr>
                                      <p:tavLst>
                                        <p:tav tm="0">
                                          <p:val>
                                            <p:fltVal val="0"/>
                                          </p:val>
                                        </p:tav>
                                        <p:tav tm="100000">
                                          <p:val>
                                            <p:strVal val="#ppt_w"/>
                                          </p:val>
                                        </p:tav>
                                      </p:tavLst>
                                    </p:anim>
                                    <p:anim calcmode="lin" valueType="num">
                                      <p:cBhvr>
                                        <p:cTn id="28" dur="500" fill="hold"/>
                                        <p:tgtEl>
                                          <p:spTgt spid="4">
                                            <p:txEl>
                                              <p:pRg st="8" end="8"/>
                                            </p:txEl>
                                          </p:spTgt>
                                        </p:tgtEl>
                                        <p:attrNameLst>
                                          <p:attrName>ppt_h</p:attrName>
                                        </p:attrNameLst>
                                      </p:cBhvr>
                                      <p:tavLst>
                                        <p:tav tm="0">
                                          <p:val>
                                            <p:fltVal val="0"/>
                                          </p:val>
                                        </p:tav>
                                        <p:tav tm="100000">
                                          <p:val>
                                            <p:strVal val="#ppt_h"/>
                                          </p:val>
                                        </p:tav>
                                      </p:tavLst>
                                    </p:anim>
                                    <p:animEffect transition="in" filter="fade">
                                      <p:cBhvr>
                                        <p:cTn id="29" dur="500"/>
                                        <p:tgtEl>
                                          <p:spTgt spid="4">
                                            <p:txEl>
                                              <p:pRg st="8" end="8"/>
                                            </p:txEl>
                                          </p:spTgt>
                                        </p:tgtEl>
                                      </p:cBhvr>
                                    </p:animEffect>
                                  </p:childTnLst>
                                </p:cTn>
                              </p:par>
                              <p:par>
                                <p:cTn id="30" presetID="53" presetClass="entr" presetSubtype="0" fill="hold" nodeType="withEffect">
                                  <p:stCondLst>
                                    <p:cond delay="0"/>
                                  </p:stCondLst>
                                  <p:childTnLst>
                                    <p:set>
                                      <p:cBhvr>
                                        <p:cTn id="31" dur="1" fill="hold">
                                          <p:stCondLst>
                                            <p:cond delay="0"/>
                                          </p:stCondLst>
                                        </p:cTn>
                                        <p:tgtEl>
                                          <p:spTgt spid="4">
                                            <p:txEl>
                                              <p:pRg st="10" end="10"/>
                                            </p:txEl>
                                          </p:spTgt>
                                        </p:tgtEl>
                                        <p:attrNameLst>
                                          <p:attrName>style.visibility</p:attrName>
                                        </p:attrNameLst>
                                      </p:cBhvr>
                                      <p:to>
                                        <p:strVal val="visible"/>
                                      </p:to>
                                    </p:set>
                                    <p:anim calcmode="lin" valueType="num">
                                      <p:cBhvr>
                                        <p:cTn id="32" dur="500" fill="hold"/>
                                        <p:tgtEl>
                                          <p:spTgt spid="4">
                                            <p:txEl>
                                              <p:pRg st="10" end="10"/>
                                            </p:txEl>
                                          </p:spTgt>
                                        </p:tgtEl>
                                        <p:attrNameLst>
                                          <p:attrName>ppt_w</p:attrName>
                                        </p:attrNameLst>
                                      </p:cBhvr>
                                      <p:tavLst>
                                        <p:tav tm="0">
                                          <p:val>
                                            <p:fltVal val="0"/>
                                          </p:val>
                                        </p:tav>
                                        <p:tav tm="100000">
                                          <p:val>
                                            <p:strVal val="#ppt_w"/>
                                          </p:val>
                                        </p:tav>
                                      </p:tavLst>
                                    </p:anim>
                                    <p:anim calcmode="lin" valueType="num">
                                      <p:cBhvr>
                                        <p:cTn id="33" dur="500" fill="hold"/>
                                        <p:tgtEl>
                                          <p:spTgt spid="4">
                                            <p:txEl>
                                              <p:pRg st="10" end="10"/>
                                            </p:txEl>
                                          </p:spTgt>
                                        </p:tgtEl>
                                        <p:attrNameLst>
                                          <p:attrName>ppt_h</p:attrName>
                                        </p:attrNameLst>
                                      </p:cBhvr>
                                      <p:tavLst>
                                        <p:tav tm="0">
                                          <p:val>
                                            <p:fltVal val="0"/>
                                          </p:val>
                                        </p:tav>
                                        <p:tav tm="100000">
                                          <p:val>
                                            <p:strVal val="#ppt_h"/>
                                          </p:val>
                                        </p:tav>
                                      </p:tavLst>
                                    </p:anim>
                                    <p:animEffect transition="in" filter="fade">
                                      <p:cBhvr>
                                        <p:cTn id="34" dur="500"/>
                                        <p:tgtEl>
                                          <p:spTgt spid="4">
                                            <p:txEl>
                                              <p:pRg st="10" end="10"/>
                                            </p:txEl>
                                          </p:spTgt>
                                        </p:tgtEl>
                                      </p:cBhvr>
                                    </p:animEffect>
                                  </p:childTnLst>
                                </p:cTn>
                              </p:par>
                              <p:par>
                                <p:cTn id="35" presetID="53"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 calcmode="lin" valueType="num">
                                      <p:cBhvr>
                                        <p:cTn id="37" dur="500" fill="hold"/>
                                        <p:tgtEl>
                                          <p:spTgt spid="4">
                                            <p:txEl>
                                              <p:pRg st="11" end="11"/>
                                            </p:txEl>
                                          </p:spTgt>
                                        </p:tgtEl>
                                        <p:attrNameLst>
                                          <p:attrName>ppt_w</p:attrName>
                                        </p:attrNameLst>
                                      </p:cBhvr>
                                      <p:tavLst>
                                        <p:tav tm="0">
                                          <p:val>
                                            <p:fltVal val="0"/>
                                          </p:val>
                                        </p:tav>
                                        <p:tav tm="100000">
                                          <p:val>
                                            <p:strVal val="#ppt_w"/>
                                          </p:val>
                                        </p:tav>
                                      </p:tavLst>
                                    </p:anim>
                                    <p:anim calcmode="lin" valueType="num">
                                      <p:cBhvr>
                                        <p:cTn id="38" dur="500" fill="hold"/>
                                        <p:tgtEl>
                                          <p:spTgt spid="4">
                                            <p:txEl>
                                              <p:pRg st="11" end="11"/>
                                            </p:txEl>
                                          </p:spTgt>
                                        </p:tgtEl>
                                        <p:attrNameLst>
                                          <p:attrName>ppt_h</p:attrName>
                                        </p:attrNameLst>
                                      </p:cBhvr>
                                      <p:tavLst>
                                        <p:tav tm="0">
                                          <p:val>
                                            <p:fltVal val="0"/>
                                          </p:val>
                                        </p:tav>
                                        <p:tav tm="100000">
                                          <p:val>
                                            <p:strVal val="#ppt_h"/>
                                          </p:val>
                                        </p:tav>
                                      </p:tavLst>
                                    </p:anim>
                                    <p:animEffect transition="in" filter="fade">
                                      <p:cBhvr>
                                        <p:cTn id="39" dur="500"/>
                                        <p:tgtEl>
                                          <p:spTgt spid="4">
                                            <p:txEl>
                                              <p:pRg st="11" end="11"/>
                                            </p:txEl>
                                          </p:spTgt>
                                        </p:tgtEl>
                                      </p:cBhvr>
                                    </p:animEffect>
                                  </p:childTnLst>
                                </p:cTn>
                              </p:par>
                              <p:par>
                                <p:cTn id="40" presetID="53" presetClass="entr" presetSubtype="0" fill="hold" nodeType="withEffect">
                                  <p:stCondLst>
                                    <p:cond delay="0"/>
                                  </p:stCondLst>
                                  <p:childTnLst>
                                    <p:set>
                                      <p:cBhvr>
                                        <p:cTn id="41" dur="1" fill="hold">
                                          <p:stCondLst>
                                            <p:cond delay="0"/>
                                          </p:stCondLst>
                                        </p:cTn>
                                        <p:tgtEl>
                                          <p:spTgt spid="4">
                                            <p:txEl>
                                              <p:pRg st="12" end="12"/>
                                            </p:txEl>
                                          </p:spTgt>
                                        </p:tgtEl>
                                        <p:attrNameLst>
                                          <p:attrName>style.visibility</p:attrName>
                                        </p:attrNameLst>
                                      </p:cBhvr>
                                      <p:to>
                                        <p:strVal val="visible"/>
                                      </p:to>
                                    </p:set>
                                    <p:anim calcmode="lin" valueType="num">
                                      <p:cBhvr>
                                        <p:cTn id="42" dur="500" fill="hold"/>
                                        <p:tgtEl>
                                          <p:spTgt spid="4">
                                            <p:txEl>
                                              <p:pRg st="12" end="12"/>
                                            </p:txEl>
                                          </p:spTgt>
                                        </p:tgtEl>
                                        <p:attrNameLst>
                                          <p:attrName>ppt_w</p:attrName>
                                        </p:attrNameLst>
                                      </p:cBhvr>
                                      <p:tavLst>
                                        <p:tav tm="0">
                                          <p:val>
                                            <p:fltVal val="0"/>
                                          </p:val>
                                        </p:tav>
                                        <p:tav tm="100000">
                                          <p:val>
                                            <p:strVal val="#ppt_w"/>
                                          </p:val>
                                        </p:tav>
                                      </p:tavLst>
                                    </p:anim>
                                    <p:anim calcmode="lin" valueType="num">
                                      <p:cBhvr>
                                        <p:cTn id="43" dur="500" fill="hold"/>
                                        <p:tgtEl>
                                          <p:spTgt spid="4">
                                            <p:txEl>
                                              <p:pRg st="12" end="12"/>
                                            </p:txEl>
                                          </p:spTgt>
                                        </p:tgtEl>
                                        <p:attrNameLst>
                                          <p:attrName>ppt_h</p:attrName>
                                        </p:attrNameLst>
                                      </p:cBhvr>
                                      <p:tavLst>
                                        <p:tav tm="0">
                                          <p:val>
                                            <p:fltVal val="0"/>
                                          </p:val>
                                        </p:tav>
                                        <p:tav tm="100000">
                                          <p:val>
                                            <p:strVal val="#ppt_h"/>
                                          </p:val>
                                        </p:tav>
                                      </p:tavLst>
                                    </p:anim>
                                    <p:animEffect transition="in" filter="fade">
                                      <p:cBhvr>
                                        <p:cTn id="44" dur="500"/>
                                        <p:tgtEl>
                                          <p:spTgt spid="4">
                                            <p:txEl>
                                              <p:pRg st="12" end="12"/>
                                            </p:txEl>
                                          </p:spTgt>
                                        </p:tgtEl>
                                      </p:cBhvr>
                                    </p:animEffect>
                                  </p:childTnLst>
                                </p:cTn>
                              </p:par>
                              <p:par>
                                <p:cTn id="45" presetID="53" presetClass="entr" presetSubtype="0" fill="hold" nodeType="withEffect">
                                  <p:stCondLst>
                                    <p:cond delay="0"/>
                                  </p:stCondLst>
                                  <p:childTnLst>
                                    <p:set>
                                      <p:cBhvr>
                                        <p:cTn id="46" dur="1" fill="hold">
                                          <p:stCondLst>
                                            <p:cond delay="0"/>
                                          </p:stCondLst>
                                        </p:cTn>
                                        <p:tgtEl>
                                          <p:spTgt spid="4">
                                            <p:txEl>
                                              <p:pRg st="13" end="13"/>
                                            </p:txEl>
                                          </p:spTgt>
                                        </p:tgtEl>
                                        <p:attrNameLst>
                                          <p:attrName>style.visibility</p:attrName>
                                        </p:attrNameLst>
                                      </p:cBhvr>
                                      <p:to>
                                        <p:strVal val="visible"/>
                                      </p:to>
                                    </p:set>
                                    <p:anim calcmode="lin" valueType="num">
                                      <p:cBhvr>
                                        <p:cTn id="47" dur="500" fill="hold"/>
                                        <p:tgtEl>
                                          <p:spTgt spid="4">
                                            <p:txEl>
                                              <p:pRg st="13" end="13"/>
                                            </p:txEl>
                                          </p:spTgt>
                                        </p:tgtEl>
                                        <p:attrNameLst>
                                          <p:attrName>ppt_w</p:attrName>
                                        </p:attrNameLst>
                                      </p:cBhvr>
                                      <p:tavLst>
                                        <p:tav tm="0">
                                          <p:val>
                                            <p:fltVal val="0"/>
                                          </p:val>
                                        </p:tav>
                                        <p:tav tm="100000">
                                          <p:val>
                                            <p:strVal val="#ppt_w"/>
                                          </p:val>
                                        </p:tav>
                                      </p:tavLst>
                                    </p:anim>
                                    <p:anim calcmode="lin" valueType="num">
                                      <p:cBhvr>
                                        <p:cTn id="48" dur="500" fill="hold"/>
                                        <p:tgtEl>
                                          <p:spTgt spid="4">
                                            <p:txEl>
                                              <p:pRg st="13" end="13"/>
                                            </p:txEl>
                                          </p:spTgt>
                                        </p:tgtEl>
                                        <p:attrNameLst>
                                          <p:attrName>ppt_h</p:attrName>
                                        </p:attrNameLst>
                                      </p:cBhvr>
                                      <p:tavLst>
                                        <p:tav tm="0">
                                          <p:val>
                                            <p:fltVal val="0"/>
                                          </p:val>
                                        </p:tav>
                                        <p:tav tm="100000">
                                          <p:val>
                                            <p:strVal val="#ppt_h"/>
                                          </p:val>
                                        </p:tav>
                                      </p:tavLst>
                                    </p:anim>
                                    <p:animEffect transition="in" filter="fade">
                                      <p:cBhvr>
                                        <p:cTn id="49" dur="500"/>
                                        <p:tgtEl>
                                          <p:spTgt spid="4">
                                            <p:txEl>
                                              <p:pRg st="13" end="13"/>
                                            </p:txEl>
                                          </p:spTgt>
                                        </p:tgtEl>
                                      </p:cBhvr>
                                    </p:animEffect>
                                  </p:childTnLst>
                                </p:cTn>
                              </p:par>
                              <p:par>
                                <p:cTn id="50" presetID="53" presetClass="entr" presetSubtype="0" fill="hold" nodeType="withEffect">
                                  <p:stCondLst>
                                    <p:cond delay="0"/>
                                  </p:stCondLst>
                                  <p:childTnLst>
                                    <p:set>
                                      <p:cBhvr>
                                        <p:cTn id="51" dur="1" fill="hold">
                                          <p:stCondLst>
                                            <p:cond delay="0"/>
                                          </p:stCondLst>
                                        </p:cTn>
                                        <p:tgtEl>
                                          <p:spTgt spid="4">
                                            <p:txEl>
                                              <p:pRg st="18" end="18"/>
                                            </p:txEl>
                                          </p:spTgt>
                                        </p:tgtEl>
                                        <p:attrNameLst>
                                          <p:attrName>style.visibility</p:attrName>
                                        </p:attrNameLst>
                                      </p:cBhvr>
                                      <p:to>
                                        <p:strVal val="visible"/>
                                      </p:to>
                                    </p:set>
                                    <p:anim calcmode="lin" valueType="num">
                                      <p:cBhvr>
                                        <p:cTn id="52" dur="500" fill="hold"/>
                                        <p:tgtEl>
                                          <p:spTgt spid="4">
                                            <p:txEl>
                                              <p:pRg st="18" end="18"/>
                                            </p:txEl>
                                          </p:spTgt>
                                        </p:tgtEl>
                                        <p:attrNameLst>
                                          <p:attrName>ppt_w</p:attrName>
                                        </p:attrNameLst>
                                      </p:cBhvr>
                                      <p:tavLst>
                                        <p:tav tm="0">
                                          <p:val>
                                            <p:fltVal val="0"/>
                                          </p:val>
                                        </p:tav>
                                        <p:tav tm="100000">
                                          <p:val>
                                            <p:strVal val="#ppt_w"/>
                                          </p:val>
                                        </p:tav>
                                      </p:tavLst>
                                    </p:anim>
                                    <p:anim calcmode="lin" valueType="num">
                                      <p:cBhvr>
                                        <p:cTn id="53" dur="500" fill="hold"/>
                                        <p:tgtEl>
                                          <p:spTgt spid="4">
                                            <p:txEl>
                                              <p:pRg st="18" end="18"/>
                                            </p:txEl>
                                          </p:spTgt>
                                        </p:tgtEl>
                                        <p:attrNameLst>
                                          <p:attrName>ppt_h</p:attrName>
                                        </p:attrNameLst>
                                      </p:cBhvr>
                                      <p:tavLst>
                                        <p:tav tm="0">
                                          <p:val>
                                            <p:fltVal val="0"/>
                                          </p:val>
                                        </p:tav>
                                        <p:tav tm="100000">
                                          <p:val>
                                            <p:strVal val="#ppt_h"/>
                                          </p:val>
                                        </p:tav>
                                      </p:tavLst>
                                    </p:anim>
                                    <p:animEffect transition="in" filter="fade">
                                      <p:cBhvr>
                                        <p:cTn id="54" dur="500"/>
                                        <p:tgtEl>
                                          <p:spTgt spid="4">
                                            <p:txEl>
                                              <p:pRg st="18" end="18"/>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4">
                                            <p:txEl>
                                              <p:pRg st="0" end="0"/>
                                            </p:txEl>
                                          </p:spTgt>
                                        </p:tgtEl>
                                        <p:attrNameLst>
                                          <p:attrName>style.visibility</p:attrName>
                                        </p:attrNameLst>
                                      </p:cBhvr>
                                      <p:to>
                                        <p:strVal val="visible"/>
                                      </p:to>
                                    </p:set>
                                    <p:anim calcmode="lin" valueType="num">
                                      <p:cBhvr additive="base">
                                        <p:cTn id="5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4">
                                            <p:txEl>
                                              <p:pRg st="2" end="2"/>
                                            </p:txEl>
                                          </p:spTgt>
                                        </p:tgtEl>
                                        <p:attrNameLst>
                                          <p:attrName>style.visibility</p:attrName>
                                        </p:attrNameLst>
                                      </p:cBhvr>
                                      <p:to>
                                        <p:strVal val="visible"/>
                                      </p:to>
                                    </p:set>
                                    <p:anim calcmode="lin" valueType="num">
                                      <p:cBhvr additive="base">
                                        <p:cTn id="6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nodeType="clickEffect">
                                  <p:stCondLst>
                                    <p:cond delay="0"/>
                                  </p:stCondLst>
                                  <p:childTnLst>
                                    <p:set>
                                      <p:cBhvr>
                                        <p:cTn id="70" dur="1" fill="hold">
                                          <p:stCondLst>
                                            <p:cond delay="0"/>
                                          </p:stCondLst>
                                        </p:cTn>
                                        <p:tgtEl>
                                          <p:spTgt spid="4">
                                            <p:txEl>
                                              <p:pRg st="4" end="4"/>
                                            </p:txEl>
                                          </p:spTgt>
                                        </p:tgtEl>
                                        <p:attrNameLst>
                                          <p:attrName>style.visibility</p:attrName>
                                        </p:attrNameLst>
                                      </p:cBhvr>
                                      <p:to>
                                        <p:strVal val="visible"/>
                                      </p:to>
                                    </p:set>
                                    <p:anim calcmode="lin" valueType="num">
                                      <p:cBhvr additive="base">
                                        <p:cTn id="7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stCondLst>
                                    <p:cond delay="0"/>
                                  </p:stCondLst>
                                  <p:childTnLst>
                                    <p:set>
                                      <p:cBhvr>
                                        <p:cTn id="76" dur="1" fill="hold">
                                          <p:stCondLst>
                                            <p:cond delay="0"/>
                                          </p:stCondLst>
                                        </p:cTn>
                                        <p:tgtEl>
                                          <p:spTgt spid="4">
                                            <p:txEl>
                                              <p:pRg st="6" end="6"/>
                                            </p:txEl>
                                          </p:spTgt>
                                        </p:tgtEl>
                                        <p:attrNameLst>
                                          <p:attrName>style.visibility</p:attrName>
                                        </p:attrNameLst>
                                      </p:cBhvr>
                                      <p:to>
                                        <p:strVal val="visible"/>
                                      </p:to>
                                    </p:set>
                                    <p:anim calcmode="lin" valueType="num">
                                      <p:cBhvr additive="base">
                                        <p:cTn id="7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nodeType="clickEffect">
                                  <p:stCondLst>
                                    <p:cond delay="0"/>
                                  </p:stCondLst>
                                  <p:childTnLst>
                                    <p:set>
                                      <p:cBhvr>
                                        <p:cTn id="82" dur="1" fill="hold">
                                          <p:stCondLst>
                                            <p:cond delay="0"/>
                                          </p:stCondLst>
                                        </p:cTn>
                                        <p:tgtEl>
                                          <p:spTgt spid="4">
                                            <p:txEl>
                                              <p:pRg st="8" end="8"/>
                                            </p:txEl>
                                          </p:spTgt>
                                        </p:tgtEl>
                                        <p:attrNameLst>
                                          <p:attrName>style.visibility</p:attrName>
                                        </p:attrNameLst>
                                      </p:cBhvr>
                                      <p:to>
                                        <p:strVal val="visible"/>
                                      </p:to>
                                    </p:set>
                                    <p:anim calcmode="lin" valueType="num">
                                      <p:cBhvr additive="base">
                                        <p:cTn id="8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nodeType="clickEffect">
                                  <p:stCondLst>
                                    <p:cond delay="0"/>
                                  </p:stCondLst>
                                  <p:childTnLst>
                                    <p:set>
                                      <p:cBhvr>
                                        <p:cTn id="88" dur="1" fill="hold">
                                          <p:stCondLst>
                                            <p:cond delay="0"/>
                                          </p:stCondLst>
                                        </p:cTn>
                                        <p:tgtEl>
                                          <p:spTgt spid="4">
                                            <p:txEl>
                                              <p:pRg st="10" end="10"/>
                                            </p:txEl>
                                          </p:spTgt>
                                        </p:tgtEl>
                                        <p:attrNameLst>
                                          <p:attrName>style.visibility</p:attrName>
                                        </p:attrNameLst>
                                      </p:cBhvr>
                                      <p:to>
                                        <p:strVal val="visible"/>
                                      </p:to>
                                    </p:set>
                                    <p:anim calcmode="lin" valueType="num">
                                      <p:cBhvr additive="base">
                                        <p:cTn id="8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90"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91" presetID="2" presetClass="entr" presetSubtype="4" fill="hold" nodeType="withEffect">
                                  <p:stCondLst>
                                    <p:cond delay="0"/>
                                  </p:stCondLst>
                                  <p:childTnLst>
                                    <p:set>
                                      <p:cBhvr>
                                        <p:cTn id="92" dur="1" fill="hold">
                                          <p:stCondLst>
                                            <p:cond delay="0"/>
                                          </p:stCondLst>
                                        </p:cTn>
                                        <p:tgtEl>
                                          <p:spTgt spid="4">
                                            <p:txEl>
                                              <p:pRg st="11" end="11"/>
                                            </p:txEl>
                                          </p:spTgt>
                                        </p:tgtEl>
                                        <p:attrNameLst>
                                          <p:attrName>style.visibility</p:attrName>
                                        </p:attrNameLst>
                                      </p:cBhvr>
                                      <p:to>
                                        <p:strVal val="visible"/>
                                      </p:to>
                                    </p:set>
                                    <p:anim calcmode="lin" valueType="num">
                                      <p:cBhvr additive="base">
                                        <p:cTn id="93"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94"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95" presetID="2" presetClass="entr" presetSubtype="4" fill="hold" nodeType="withEffect">
                                  <p:stCondLst>
                                    <p:cond delay="0"/>
                                  </p:stCondLst>
                                  <p:childTnLst>
                                    <p:set>
                                      <p:cBhvr>
                                        <p:cTn id="96" dur="1" fill="hold">
                                          <p:stCondLst>
                                            <p:cond delay="0"/>
                                          </p:stCondLst>
                                        </p:cTn>
                                        <p:tgtEl>
                                          <p:spTgt spid="4">
                                            <p:txEl>
                                              <p:pRg st="12" end="12"/>
                                            </p:txEl>
                                          </p:spTgt>
                                        </p:tgtEl>
                                        <p:attrNameLst>
                                          <p:attrName>style.visibility</p:attrName>
                                        </p:attrNameLst>
                                      </p:cBhvr>
                                      <p:to>
                                        <p:strVal val="visible"/>
                                      </p:to>
                                    </p:set>
                                    <p:anim calcmode="lin" valueType="num">
                                      <p:cBhvr additive="base">
                                        <p:cTn id="97"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99" presetID="2" presetClass="entr" presetSubtype="4" fill="hold" nodeType="withEffect">
                                  <p:stCondLst>
                                    <p:cond delay="0"/>
                                  </p:stCondLst>
                                  <p:childTnLst>
                                    <p:set>
                                      <p:cBhvr>
                                        <p:cTn id="100" dur="1" fill="hold">
                                          <p:stCondLst>
                                            <p:cond delay="0"/>
                                          </p:stCondLst>
                                        </p:cTn>
                                        <p:tgtEl>
                                          <p:spTgt spid="4">
                                            <p:txEl>
                                              <p:pRg st="13" end="13"/>
                                            </p:txEl>
                                          </p:spTgt>
                                        </p:tgtEl>
                                        <p:attrNameLst>
                                          <p:attrName>style.visibility</p:attrName>
                                        </p:attrNameLst>
                                      </p:cBhvr>
                                      <p:to>
                                        <p:strVal val="visible"/>
                                      </p:to>
                                    </p:set>
                                    <p:anim calcmode="lin" valueType="num">
                                      <p:cBhvr additive="base">
                                        <p:cTn id="101"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102"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41851681_1233588252_02_02_2009_0000000000000000001_ong_chew_peng_resiz.jpg"/>
          <p:cNvPicPr>
            <a:picLocks noChangeAspect="1"/>
          </p:cNvPicPr>
          <p:nvPr/>
        </p:nvPicPr>
        <p:blipFill>
          <a:blip r:embed="rId2"/>
          <a:stretch>
            <a:fillRect/>
          </a:stretch>
        </p:blipFill>
        <p:spPr>
          <a:xfrm>
            <a:off x="857224" y="500042"/>
            <a:ext cx="7453348" cy="578647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sz="quarter" idx="1"/>
          </p:nvPr>
        </p:nvSpPr>
        <p:spPr>
          <a:xfrm>
            <a:off x="285750" y="357188"/>
            <a:ext cx="8401050" cy="5768975"/>
          </a:xfrm>
        </p:spPr>
        <p:txBody>
          <a:bodyPr>
            <a:normAutofit/>
          </a:bodyPr>
          <a:lstStyle/>
          <a:p>
            <a:pPr marL="514350" indent="-514350" algn="ctr" eaLnBrk="1" fontAlgn="auto" hangingPunct="1">
              <a:spcAft>
                <a:spcPts val="0"/>
              </a:spcAft>
              <a:buFont typeface="Wingdings" pitchFamily="2" charset="2"/>
              <a:buNone/>
              <a:defRPr/>
            </a:pPr>
            <a:r>
              <a:rPr lang="ru-RU" sz="2800" dirty="0" smtClean="0"/>
              <a:t>Притча об индейце и волках</a:t>
            </a:r>
          </a:p>
          <a:p>
            <a:pPr marL="514350" indent="-514350" algn="ctr" eaLnBrk="1" fontAlgn="auto" hangingPunct="1">
              <a:spcAft>
                <a:spcPts val="0"/>
              </a:spcAft>
              <a:buFont typeface="Wingdings" pitchFamily="2" charset="2"/>
              <a:buNone/>
              <a:defRPr/>
            </a:pPr>
            <a:r>
              <a:rPr lang="ru-RU" sz="2800" dirty="0" smtClean="0"/>
              <a:t> </a:t>
            </a:r>
          </a:p>
          <a:p>
            <a:pPr marL="514350" indent="-514350" eaLnBrk="1" fontAlgn="auto" hangingPunct="1">
              <a:spcAft>
                <a:spcPts val="0"/>
              </a:spcAft>
              <a:buFont typeface="Wingdings"/>
              <a:buNone/>
              <a:defRPr/>
            </a:pPr>
            <a:r>
              <a:rPr lang="ru-RU" sz="1800" dirty="0" smtClean="0"/>
              <a:t>Когда-то </a:t>
            </a:r>
            <a:r>
              <a:rPr lang="ru-RU" sz="1800" dirty="0"/>
              <a:t>давно старый индеец открыл своему внуку жизненную истину:</a:t>
            </a:r>
          </a:p>
          <a:p>
            <a:pPr marL="274320" indent="-274320" algn="just" eaLnBrk="1" fontAlgn="auto" hangingPunct="1">
              <a:spcAft>
                <a:spcPts val="0"/>
              </a:spcAft>
              <a:buFont typeface="Wingdings"/>
              <a:buNone/>
              <a:defRPr/>
            </a:pPr>
            <a:r>
              <a:rPr lang="ru-RU" sz="1800" dirty="0"/>
              <a:t>"В каждом человеке идет борьба, очень похожая на борьбу двух волков. </a:t>
            </a:r>
          </a:p>
          <a:p>
            <a:pPr marL="274320" indent="-274320" algn="just" eaLnBrk="1" fontAlgn="auto" hangingPunct="1">
              <a:spcAft>
                <a:spcPts val="0"/>
              </a:spcAft>
              <a:buFont typeface="Wingdings"/>
              <a:buNone/>
              <a:defRPr/>
            </a:pPr>
            <a:r>
              <a:rPr lang="ru-RU" sz="1800" dirty="0"/>
              <a:t>Один волк представляет зло - зависть, ревность, эгоизм, амбиции, ложь ......</a:t>
            </a:r>
          </a:p>
          <a:p>
            <a:pPr marL="274320" indent="-274320" algn="just" eaLnBrk="1" fontAlgn="auto" hangingPunct="1">
              <a:spcAft>
                <a:spcPts val="0"/>
              </a:spcAft>
              <a:buFont typeface="Wingdings"/>
              <a:buNone/>
              <a:defRPr/>
            </a:pPr>
            <a:r>
              <a:rPr lang="ru-RU" sz="1800" dirty="0"/>
              <a:t>Другой волк представляет добро - мир, любовь, надежду, истину, доброту, верность .....".</a:t>
            </a:r>
          </a:p>
          <a:p>
            <a:pPr marL="274320" indent="-274320" algn="just" eaLnBrk="1" fontAlgn="auto" hangingPunct="1">
              <a:spcAft>
                <a:spcPts val="0"/>
              </a:spcAft>
              <a:buFont typeface="Wingdings"/>
              <a:buNone/>
              <a:defRPr/>
            </a:pPr>
            <a:r>
              <a:rPr lang="ru-RU" sz="1800" dirty="0"/>
              <a:t>Маленький индеец, тронутый до глубины души словами деда, на несколько мгновений задумался, а потом спросил:</a:t>
            </a:r>
          </a:p>
          <a:p>
            <a:pPr marL="274320" indent="-274320" algn="just" eaLnBrk="1" fontAlgn="auto" hangingPunct="1">
              <a:spcAft>
                <a:spcPts val="0"/>
              </a:spcAft>
              <a:buFont typeface="Wingdings"/>
              <a:buNone/>
              <a:defRPr/>
            </a:pPr>
            <a:r>
              <a:rPr lang="ru-RU" sz="1800" dirty="0"/>
              <a:t>- А какой волк в конце побеждает</a:t>
            </a:r>
            <a:r>
              <a:rPr lang="ru-RU" sz="1800" dirty="0" smtClean="0"/>
              <a:t>?</a:t>
            </a:r>
            <a:endParaRPr lang="ru-RU" sz="1800" dirty="0"/>
          </a:p>
          <a:p>
            <a:pPr marL="274320" indent="-274320" algn="just" eaLnBrk="1" fontAlgn="auto" hangingPunct="1">
              <a:spcAft>
                <a:spcPts val="0"/>
              </a:spcAft>
              <a:buFont typeface="Wingdings"/>
              <a:buNone/>
              <a:defRPr/>
            </a:pPr>
            <a:r>
              <a:rPr lang="ru-RU" sz="1800" dirty="0"/>
              <a:t>Старый индеец едва заметно улыбнулся и ответил:</a:t>
            </a:r>
          </a:p>
          <a:p>
            <a:pPr marL="274320" indent="-274320" algn="just" eaLnBrk="1" fontAlgn="auto" hangingPunct="1">
              <a:spcAft>
                <a:spcPts val="0"/>
              </a:spcAft>
              <a:buFont typeface="Wingdings"/>
              <a:buNone/>
              <a:defRPr/>
            </a:pPr>
            <a:r>
              <a:rPr lang="ru-RU" sz="1800" dirty="0" smtClean="0"/>
              <a:t>- Всегда побеждает тот волк, которого ты кормишь.</a:t>
            </a:r>
          </a:p>
          <a:p>
            <a:pPr marL="514350" indent="-514350" eaLnBrk="1" fontAlgn="auto" hangingPunct="1">
              <a:spcAft>
                <a:spcPts val="0"/>
              </a:spcAft>
              <a:buFont typeface="Wingdings"/>
              <a:buNone/>
              <a:defRPr/>
            </a:pPr>
            <a:endParaRPr lang="ru-RU" sz="2800" dirty="0"/>
          </a:p>
        </p:txBody>
      </p:sp>
      <p:pic>
        <p:nvPicPr>
          <p:cNvPr id="3" name="Рисунок 2" descr="http://i.i.ua/photo/images/pic/7/6/4166567_94c4ded8.jpg"/>
          <p:cNvPicPr/>
          <p:nvPr/>
        </p:nvPicPr>
        <p:blipFill>
          <a:blip r:embed="rId2" r:link="rId3"/>
          <a:srcRect/>
          <a:stretch>
            <a:fillRect/>
          </a:stretch>
        </p:blipFill>
        <p:spPr bwMode="auto">
          <a:xfrm>
            <a:off x="5000628" y="1214422"/>
            <a:ext cx="3609975" cy="46958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fill="hold" nodeType="clickEffect">
                                  <p:stCondLst>
                                    <p:cond delay="0"/>
                                  </p:stCondLst>
                                  <p:childTnLst>
                                    <p:set>
                                      <p:cBhvr>
                                        <p:cTn id="6" dur="1000">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2143116"/>
            <a:ext cx="8183880" cy="3891924"/>
          </a:xfrm>
        </p:spPr>
        <p:txBody>
          <a:bodyPr>
            <a:normAutofit/>
          </a:bodyPr>
          <a:lstStyle/>
          <a:p>
            <a:r>
              <a:rPr lang="ru-RU" dirty="0" smtClean="0"/>
              <a:t>Добро — понятие противоположное понятию </a:t>
            </a:r>
            <a:r>
              <a:rPr lang="ru-RU" dirty="0" smtClean="0">
                <a:hlinkClick r:id="rId2" tooltip="Зло"/>
              </a:rPr>
              <a:t>зла</a:t>
            </a:r>
            <a:r>
              <a:rPr lang="ru-RU" dirty="0" smtClean="0"/>
              <a:t>, означает </a:t>
            </a:r>
            <a:r>
              <a:rPr lang="ru-RU" i="1" dirty="0" smtClean="0"/>
              <a:t>намеренное стремление</a:t>
            </a:r>
            <a:r>
              <a:rPr lang="ru-RU" dirty="0" smtClean="0"/>
              <a:t> к бескорыстной помощи ближнему. </a:t>
            </a:r>
            <a:br>
              <a:rPr lang="ru-RU" dirty="0" smtClean="0"/>
            </a:br>
            <a:endParaRPr lang="ru-RU" dirty="0"/>
          </a:p>
        </p:txBody>
      </p:sp>
      <p:sp>
        <p:nvSpPr>
          <p:cNvPr id="3" name="Содержимое 2"/>
          <p:cNvSpPr>
            <a:spLocks noGrp="1"/>
          </p:cNvSpPr>
          <p:nvPr>
            <p:ph idx="1"/>
          </p:nvPr>
        </p:nvSpPr>
        <p:spPr>
          <a:xfrm>
            <a:off x="502920" y="530352"/>
            <a:ext cx="8183880" cy="1612764"/>
          </a:xfrm>
        </p:spPr>
        <p:txBody>
          <a:bodyPr>
            <a:normAutofit fontScale="92500" lnSpcReduction="20000"/>
          </a:bodyPr>
          <a:lstStyle/>
          <a:p>
            <a:pPr>
              <a:buNone/>
            </a:pPr>
            <a:r>
              <a:rPr lang="ru-RU" b="1" dirty="0" smtClean="0">
                <a:solidFill>
                  <a:schemeClr val="bg1">
                    <a:lumMod val="95000"/>
                  </a:schemeClr>
                </a:solidFill>
              </a:rPr>
              <a:t>                   Добро</a:t>
            </a:r>
            <a:r>
              <a:rPr lang="ru-RU" b="1" dirty="0" smtClean="0"/>
              <a:t> – зло</a:t>
            </a:r>
          </a:p>
          <a:p>
            <a:pPr>
              <a:buNone/>
            </a:pPr>
            <a:r>
              <a:rPr lang="ru-RU" dirty="0" smtClean="0"/>
              <a:t>Добро обычно ассоциируют с светом, светлым, белым. </a:t>
            </a:r>
          </a:p>
          <a:p>
            <a:pPr>
              <a:buNone/>
            </a:pPr>
            <a:r>
              <a:rPr lang="ru-RU" dirty="0" smtClean="0"/>
              <a:t>Зло — с тьмой, тёмным, чёрным. </a:t>
            </a:r>
            <a:endParaRPr lang="ru-RU"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sz="quarter" idx="2"/>
          </p:nvPr>
        </p:nvSpPr>
        <p:spPr>
          <a:xfrm>
            <a:off x="457200" y="500042"/>
            <a:ext cx="4040188" cy="5626121"/>
          </a:xfrm>
        </p:spPr>
        <p:txBody>
          <a:bodyPr/>
          <a:lstStyle/>
          <a:p>
            <a:r>
              <a:rPr lang="ru-RU" dirty="0" smtClean="0"/>
              <a:t>Что для вас Добро и Зло?</a:t>
            </a:r>
          </a:p>
          <a:p>
            <a:r>
              <a:rPr lang="ru-RU" dirty="0" smtClean="0"/>
              <a:t>Часто ли вы в жизни встречаетесь с этими понятиями?</a:t>
            </a:r>
          </a:p>
          <a:p>
            <a:r>
              <a:rPr lang="ru-RU" dirty="0" smtClean="0"/>
              <a:t>Какой литературный герой ассоциируется у вас с Добром?  А  какой со Злом?</a:t>
            </a:r>
          </a:p>
          <a:p>
            <a:r>
              <a:rPr lang="ru-RU" dirty="0" smtClean="0"/>
              <a:t>Как вы думаете каких людей на Земле больше ?</a:t>
            </a:r>
          </a:p>
          <a:p>
            <a:pPr>
              <a:buNone/>
            </a:pPr>
            <a:r>
              <a:rPr lang="ru-RU" dirty="0" smtClean="0"/>
              <a:t>     Почему?</a:t>
            </a:r>
          </a:p>
          <a:p>
            <a:pPr>
              <a:buNone/>
            </a:pPr>
            <a:r>
              <a:rPr lang="ru-RU" dirty="0" smtClean="0"/>
              <a:t>       </a:t>
            </a:r>
          </a:p>
          <a:p>
            <a:pPr>
              <a:buNone/>
            </a:pPr>
            <a:endParaRPr lang="ru-RU" dirty="0"/>
          </a:p>
        </p:txBody>
      </p:sp>
      <p:pic>
        <p:nvPicPr>
          <p:cNvPr id="9" name="Содержимое 8" descr="1255891111_314687.jpg"/>
          <p:cNvPicPr>
            <a:picLocks noGrp="1" noChangeAspect="1"/>
          </p:cNvPicPr>
          <p:nvPr>
            <p:ph sz="quarter" idx="4"/>
          </p:nvPr>
        </p:nvPicPr>
        <p:blipFill>
          <a:blip r:embed="rId2"/>
          <a:stretch>
            <a:fillRect/>
          </a:stretch>
        </p:blipFill>
        <p:spPr>
          <a:xfrm>
            <a:off x="4500562" y="357166"/>
            <a:ext cx="4071966" cy="6000792"/>
          </a:xfrm>
          <a:effectLst>
            <a:softEdge rad="12700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amond(in)">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plus(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plus(in)">
                                      <p:cBhvr>
                                        <p:cTn id="17" dur="20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3" presetClass="entr" presetSubtype="16"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plus(in)">
                                      <p:cBhvr>
                                        <p:cTn id="22" dur="20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3" presetClass="entr" presetSubtype="16"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plus(in)">
                                      <p:cBhvr>
                                        <p:cTn id="27" dur="2000"/>
                                        <p:tgtEl>
                                          <p:spTgt spid="4">
                                            <p:txEl>
                                              <p:pRg st="3" end="3"/>
                                            </p:txEl>
                                          </p:spTgt>
                                        </p:tgtEl>
                                      </p:cBhvr>
                                    </p:animEffect>
                                  </p:childTnLst>
                                </p:cTn>
                              </p:par>
                              <p:par>
                                <p:cTn id="28" presetID="13" presetClass="entr" presetSubtype="16" fill="hold" nodeType="withEffect">
                                  <p:stCondLst>
                                    <p:cond delay="0"/>
                                  </p:stCondLst>
                                  <p:childTnLst>
                                    <p:set>
                                      <p:cBhvr>
                                        <p:cTn id="29" dur="1" fill="hold">
                                          <p:stCondLst>
                                            <p:cond delay="0"/>
                                          </p:stCondLst>
                                        </p:cTn>
                                        <p:tgtEl>
                                          <p:spTgt spid="4">
                                            <p:txEl>
                                              <p:pRg st="4" end="4"/>
                                            </p:txEl>
                                          </p:spTgt>
                                        </p:tgtEl>
                                        <p:attrNameLst>
                                          <p:attrName>style.visibility</p:attrName>
                                        </p:attrNameLst>
                                      </p:cBhvr>
                                      <p:to>
                                        <p:strVal val="visible"/>
                                      </p:to>
                                    </p:set>
                                    <p:animEffect transition="in" filter="plus(in)">
                                      <p:cBhvr>
                                        <p:cTn id="30"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1357298"/>
            <a:ext cx="8183880" cy="4677742"/>
          </a:xfrm>
        </p:spPr>
        <p:txBody>
          <a:bodyPr>
            <a:noAutofit/>
          </a:bodyPr>
          <a:lstStyle/>
          <a:p>
            <a:r>
              <a:rPr lang="ru-RU" sz="2400" dirty="0" smtClean="0">
                <a:effectLst/>
              </a:rPr>
              <a:t>прямое или косвенное нарушение религиозных заповедей (заветов </a:t>
            </a:r>
            <a:r>
              <a:rPr lang="ru-RU" sz="2400" dirty="0" smtClean="0">
                <a:effectLst/>
                <a:hlinkClick r:id="rId2" action="ppaction://hlinkfile" tooltip="Бог"/>
              </a:rPr>
              <a:t>Бога</a:t>
            </a:r>
            <a:r>
              <a:rPr lang="ru-RU" sz="2400" dirty="0" smtClean="0">
                <a:effectLst/>
              </a:rPr>
              <a:t>, Богов, предписаний и традиций).</a:t>
            </a:r>
            <a:br>
              <a:rPr lang="ru-RU" sz="2400" dirty="0" smtClean="0">
                <a:effectLst/>
              </a:rPr>
            </a:br>
            <a:r>
              <a:rPr lang="ru-RU" sz="2400" dirty="0" smtClean="0">
                <a:effectLst/>
              </a:rPr>
              <a:t> В русском языке слово «грех» очевидно изначально по значению соответствовало понятию «</a:t>
            </a:r>
            <a:r>
              <a:rPr lang="ru-RU" sz="2400" i="1" dirty="0" smtClean="0">
                <a:effectLst/>
              </a:rPr>
              <a:t>ошибка</a:t>
            </a:r>
            <a:r>
              <a:rPr lang="ru-RU" sz="2400" dirty="0" smtClean="0">
                <a:effectLst/>
              </a:rPr>
              <a:t>» («погрешность», «огреха»). Аналогично </a:t>
            </a:r>
            <a:r>
              <a:rPr lang="ru-RU" sz="2400" dirty="0" smtClean="0">
                <a:effectLst/>
                <a:hlinkClick r:id="rId3" action="ppaction://hlinkfile" tooltip="Греки"/>
              </a:rPr>
              <a:t>греки</a:t>
            </a:r>
            <a:r>
              <a:rPr lang="ru-RU" sz="2400" dirty="0" smtClean="0">
                <a:effectLst/>
              </a:rPr>
              <a:t> обозначали понятие греха словом«промах, погрешность, провинность»; а </a:t>
            </a:r>
            <a:r>
              <a:rPr lang="ru-RU" sz="2400" dirty="0" smtClean="0">
                <a:effectLst/>
                <a:hlinkClick r:id="rId4" action="ppaction://hlinkfile" tooltip="Иудеи"/>
              </a:rPr>
              <a:t>иудеи</a:t>
            </a:r>
            <a:r>
              <a:rPr lang="ru-RU" sz="2400" dirty="0" smtClean="0">
                <a:effectLst/>
              </a:rPr>
              <a:t> — словом «</a:t>
            </a:r>
            <a:r>
              <a:rPr lang="ru-RU" sz="2400" dirty="0" err="1" smtClean="0">
                <a:effectLst/>
              </a:rPr>
              <a:t>хэт</a:t>
            </a:r>
            <a:r>
              <a:rPr lang="ru-RU" sz="2400" dirty="0" smtClean="0">
                <a:effectLst/>
              </a:rPr>
              <a:t>» (непреднамеренный грех) — «промах».</a:t>
            </a:r>
            <a:endParaRPr lang="ru-RU" sz="2400" dirty="0">
              <a:effectLst/>
            </a:endParaRPr>
          </a:p>
        </p:txBody>
      </p:sp>
      <p:sp>
        <p:nvSpPr>
          <p:cNvPr id="3" name="Содержимое 2"/>
          <p:cNvSpPr>
            <a:spLocks noGrp="1"/>
          </p:cNvSpPr>
          <p:nvPr>
            <p:ph idx="1"/>
          </p:nvPr>
        </p:nvSpPr>
        <p:spPr>
          <a:xfrm>
            <a:off x="502920" y="530352"/>
            <a:ext cx="8183880" cy="755508"/>
          </a:xfrm>
        </p:spPr>
        <p:txBody>
          <a:bodyPr>
            <a:normAutofit fontScale="92500" lnSpcReduction="20000"/>
          </a:bodyPr>
          <a:lstStyle/>
          <a:p>
            <a:pPr>
              <a:buNone/>
            </a:pPr>
            <a:r>
              <a:rPr lang="ru-RU" sz="5400" b="1" dirty="0" smtClean="0"/>
              <a:t>Грех </a:t>
            </a:r>
            <a:endParaRPr lang="ru-RU" sz="5400"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390</TotalTime>
  <Words>377</Words>
  <Application>Microsoft Office PowerPoint</Application>
  <PresentationFormat>Экран (4:3)</PresentationFormat>
  <Paragraphs>111</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Аспект</vt:lpstr>
      <vt:lpstr>Урок 10- 11</vt:lpstr>
      <vt:lpstr>Это особые слова.        Что такое добро?              И что такое Зло?  Над этими вопросами люди размышляют на протяжении всей истории.  </vt:lpstr>
      <vt:lpstr>Л. Н. Толстой </vt:lpstr>
      <vt:lpstr>Слайд 4</vt:lpstr>
      <vt:lpstr>Слайд 5</vt:lpstr>
      <vt:lpstr>Слайд 6</vt:lpstr>
      <vt:lpstr>Добро — понятие противоположное понятию зла, означает намеренное стремление к бескорыстной помощи ближнему.  </vt:lpstr>
      <vt:lpstr>Слайд 8</vt:lpstr>
      <vt:lpstr>прямое или косвенное нарушение религиозных заповедей (заветов Бога, Богов, предписаний и традиций).  В русском языке слово «грех» очевидно изначально по значению соответствовало понятию «ошибка» («погрешность», «огреха»). Аналогично греки обозначали понятие греха словом«промах, погрешность, провинность»; а иудеи — словом «хэт» (непреднамеренный грех) — «промах».</vt:lpstr>
      <vt:lpstr>грехопадение</vt:lpstr>
      <vt:lpstr>1. Я Господь, Бог твой, Который вывел тебя из земли Египетской, из дома рабства; да не будет у тебя других богов пред лицом Моим. 2. Не делай себе кумира и никакого изображения того, что на небе вверху, и что на земле внизу, и что в воде ниже земли; не поклоняйся им и не служи им, ибо Я Господь, Бог твой, Бог ревнитель, наказывающий детей за вину отцов до третьего и четвёртого рода, ненавидящих Меня, и творящий милость до тысячи родов любящим Меня и соблюдающим заповеди Мои. 3. Не произноси имени Господа, Бога твоего, напрасно, ибо Господь не оставит без наказания того, кто произносит имя Его напрасно. 4. Помни день субботний, чтобы святить его; шесть дней работай и делай в них всякие дела твои, а день седьмой — суббота Господу, Богу твоему: не делай в оный никакого дела ни ты, ни сын твой, ни дочь твоя, ни раб твой, ни рабыня твоя, ни [вол твой, ни осёл твой, ни всякий] скот твой, ни пришелец, который в жилищах твоих; ибо в шесть дней создал Господь небо и землю, море и всё, что в них, а в день седьмой почил; посему благословил Господь день субботний и освятил его. 5. Почитай отца твоего и мать твою, чтобы тебе было хорошо и чтобы продлились дни твои на земле, которую Господь, Бог твой, даёт тебе. 6. Не убивай. 7. Не прелюбодействуй. 8. Не кради. 9. Не произноси ложного свидетельства на ближнего твоего. 10. Не желай дома ближнего твоего; не желай жены ближнего твоего, ни поля его, ни раба его, ни рабыни его, ни вола его, ни осла его, ни всякого скота его, ничего, что у ближнего твоего.</vt:lpstr>
      <vt:lpstr>Грехи в христианстве</vt:lpstr>
      <vt:lpstr>покаяние</vt:lpstr>
      <vt:lpstr>Грехи в исламе</vt:lpstr>
      <vt:lpstr>Слайд 15</vt:lpstr>
      <vt:lpstr>Понятие греха в иудаизме</vt:lpstr>
      <vt:lpstr>\</vt:lpstr>
      <vt:lpstr>.</vt:lpstr>
      <vt:lpstr>раскаяния и воздаяния</vt:lpstr>
      <vt:lpstr>Домашнее задание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Основы мировых религиозных культур</dc:title>
  <dc:creator>admin</dc:creator>
  <cp:lastModifiedBy>HARd</cp:lastModifiedBy>
  <cp:revision>48</cp:revision>
  <dcterms:created xsi:type="dcterms:W3CDTF">2010-03-05T11:08:33Z</dcterms:created>
  <dcterms:modified xsi:type="dcterms:W3CDTF">2010-05-05T15:16:27Z</dcterms:modified>
</cp:coreProperties>
</file>