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7" r:id="rId7"/>
    <p:sldId id="260" r:id="rId8"/>
    <p:sldId id="261" r:id="rId9"/>
    <p:sldId id="262" r:id="rId10"/>
    <p:sldId id="264" r:id="rId11"/>
    <p:sldId id="265" r:id="rId12"/>
    <p:sldId id="266" r:id="rId13"/>
    <p:sldId id="268" r:id="rId14"/>
    <p:sldId id="278" r:id="rId15"/>
    <p:sldId id="267" r:id="rId16"/>
    <p:sldId id="272" r:id="rId17"/>
    <p:sldId id="270" r:id="rId18"/>
    <p:sldId id="271" r:id="rId19"/>
    <p:sldId id="280" r:id="rId20"/>
    <p:sldId id="282" r:id="rId21"/>
    <p:sldId id="284" r:id="rId22"/>
    <p:sldId id="273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1%D0%BB%D0%B0%D0%BC" TargetMode="External"/><Relationship Id="rId3" Type="http://schemas.openxmlformats.org/officeDocument/2006/relationships/hyperlink" Target="http://ru.wikipedia.org/wiki/%D0%98%D1%83%D0%B4%D0%B0%D0%B8%D0%B7%D0%BC" TargetMode="External"/><Relationship Id="rId7" Type="http://schemas.openxmlformats.org/officeDocument/2006/relationships/hyperlink" Target="http://ru.wikipedia.org/wiki/%D0%9D%D0%BE%D0%B2%D1%8B%D0%B9_%D0%97%D0%B0%D0%B2%D0%B5%D1%82" TargetMode="External"/><Relationship Id="rId2" Type="http://schemas.openxmlformats.org/officeDocument/2006/relationships/hyperlink" Target="http://ru.wikipedia.org/wiki/%D0%91%D0%B8%D0%B1%D0%BB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1%80%D0%B8%D1%81%D1%82%D0%B8%D0%B0%D0%BD%D1%81%D1%82%D0%B2%D0%BE" TargetMode="External"/><Relationship Id="rId5" Type="http://schemas.openxmlformats.org/officeDocument/2006/relationships/hyperlink" Target="http://ru.wikipedia.org/wiki/%D0%A2%D0%B0%D0%BD%D0%B0%D1%85" TargetMode="External"/><Relationship Id="rId4" Type="http://schemas.openxmlformats.org/officeDocument/2006/relationships/hyperlink" Target="http://ru.wikipedia.org/wiki/%D0%92%D0%B5%D1%82%D1%85%D0%B8%D0%B9_%D0%97%D0%B0%D0%B2%D0%B5%D1%82" TargetMode="External"/><Relationship Id="rId9" Type="http://schemas.openxmlformats.org/officeDocument/2006/relationships/hyperlink" Target="http://ru.wikipedia.org/wiki/%D0%9A%D0%BE%D1%80%D0%B0%D0%B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dic.ru/oje/49590/" TargetMode="External"/><Relationship Id="rId2" Type="http://schemas.openxmlformats.org/officeDocument/2006/relationships/hyperlink" Target="http://www.edudic.ru/oje/25582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" TargetMode="External"/><Relationship Id="rId2" Type="http://schemas.openxmlformats.org/officeDocument/2006/relationships/hyperlink" Target="http://ru.wikipedia.org/wiki/%D0%A0%D0%B5%D0%BB%D0%B8%D0%B3%D0%B8%D1%8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" TargetMode="External"/><Relationship Id="rId2" Type="http://schemas.openxmlformats.org/officeDocument/2006/relationships/hyperlink" Target="http://ru.wikipedia.org/w/index.php?title=%D0%9F%D0%B0%D0%BD%D1%82%D0%B5%D0%BE%D0%BD_(%D1%85%D1%80%D0%B0%D0%BC)&amp;action=edit&amp;redlink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071569"/>
          </a:xfrm>
        </p:spPr>
        <p:txBody>
          <a:bodyPr/>
          <a:lstStyle/>
          <a:p>
            <a:r>
              <a:rPr lang="ru-RU" dirty="0" smtClean="0"/>
              <a:t>Урок 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7786742" cy="36433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Возникновение религий. 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Древнейшие верования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айл:Pantheon mosc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00042"/>
            <a:ext cx="3672150" cy="4525963"/>
          </a:xfrm>
          <a:prstGeom prst="rect">
            <a:avLst/>
          </a:prstGeom>
          <a:noFill/>
        </p:spPr>
      </p:pic>
      <p:pic>
        <p:nvPicPr>
          <p:cNvPr id="5" name="Picture 4" descr="C:\Documents and Settings\HARd\Рабочий стол\250px-Pantheon_par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928802"/>
            <a:ext cx="5572164" cy="4972435"/>
          </a:xfrm>
          <a:prstGeom prst="rect">
            <a:avLst/>
          </a:prstGeom>
          <a:noFill/>
        </p:spPr>
      </p:pic>
      <p:pic>
        <p:nvPicPr>
          <p:cNvPr id="6" name="Picture 2" descr="C:\Users\К216А-9\Documents\РК1 Экизьян Ю.А., Гарбузова Н.Г\иллюстрации\panteon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5" y="500042"/>
            <a:ext cx="721444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287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643998" cy="621510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	В </a:t>
            </a:r>
            <a:r>
              <a:rPr lang="ru-RU" dirty="0">
                <a:solidFill>
                  <a:srgbClr val="002060"/>
                </a:solidFill>
              </a:rPr>
              <a:t>глубокой древности люди решили построить высокую башню, чтобы добраться самого до неба. Строилась эта башня много лет. И постепенно вокруг нее строился и разрастался город Вавилон. Когда башня была уже почти совсем готова, Богу не понравилось, что люди хотели вблизи от небес познать их тайны. И послал он на землю великую бурю.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</a:rPr>
              <a:t>Предположите, </a:t>
            </a:r>
            <a:r>
              <a:rPr lang="ru-RU" b="1" dirty="0">
                <a:solidFill>
                  <a:srgbClr val="002060"/>
                </a:solidFill>
              </a:rPr>
              <a:t>чем заканчивается </a:t>
            </a:r>
            <a:r>
              <a:rPr lang="ru-RU" b="1" dirty="0" smtClean="0">
                <a:solidFill>
                  <a:srgbClr val="002060"/>
                </a:solidFill>
              </a:rPr>
              <a:t>история.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dirty="0">
                <a:solidFill>
                  <a:srgbClr val="7030A0"/>
                </a:solidFill>
                <a:latin typeface="Arial Narrow" pitchFamily="34" charset="0"/>
              </a:rPr>
              <a:t>Когда она затихла, люди обнаружили вдруг, что говорят на разных языках и не понимают друг друга. Все побросали работу и разбрелись в разные концы земли. А башня стала постепенно разрушаться.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возникли религии?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Одни философы видели причину возникновения религии в страхе перед силами природы и неуверенностью в завтрашнем дне.</a:t>
            </a:r>
          </a:p>
          <a:p>
            <a:r>
              <a:rPr lang="ru-RU" i="1" dirty="0" smtClean="0"/>
              <a:t>Другие - в невежестве людей.</a:t>
            </a:r>
          </a:p>
          <a:p>
            <a:r>
              <a:rPr lang="ru-RU" dirty="0" smtClean="0"/>
              <a:t>Третьи писали о религии, как об изобретении сообразительных людей, жрецов и правителей.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</a:t>
            </a:r>
            <a:r>
              <a:rPr lang="ru-RU" dirty="0" smtClean="0"/>
              <a:t>такое Священное Писание?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/>
              <a:t>Свяще́нное</a:t>
            </a:r>
            <a:r>
              <a:rPr lang="ru-RU" b="1" dirty="0" smtClean="0"/>
              <a:t> </a:t>
            </a:r>
            <a:r>
              <a:rPr lang="ru-RU" b="1" dirty="0" err="1" smtClean="0"/>
              <a:t>Писа́ние</a:t>
            </a:r>
            <a:r>
              <a:rPr lang="ru-RU" dirty="0" smtClean="0"/>
              <a:t> — религиозные иудейские и христианские книги, составляющие </a:t>
            </a:r>
            <a:r>
              <a:rPr lang="ru-RU" dirty="0" smtClean="0">
                <a:hlinkClick r:id="rId2" action="ppaction://hlinkfile" tooltip="Библия"/>
              </a:rPr>
              <a:t>Библию</a:t>
            </a:r>
            <a:r>
              <a:rPr lang="ru-RU" dirty="0" smtClean="0"/>
              <a:t>, согласно вероучению, написанные «по внушению Бога».</a:t>
            </a:r>
          </a:p>
          <a:p>
            <a:r>
              <a:rPr lang="ru-RU" dirty="0" smtClean="0"/>
              <a:t>В </a:t>
            </a:r>
            <a:r>
              <a:rPr lang="ru-RU" dirty="0" smtClean="0">
                <a:hlinkClick r:id="rId3" action="ppaction://hlinkfile" tooltip="Иудаизм"/>
              </a:rPr>
              <a:t>иудаизме</a:t>
            </a:r>
            <a:r>
              <a:rPr lang="ru-RU" dirty="0" smtClean="0"/>
              <a:t> к Священному Писанию относят лишь </a:t>
            </a:r>
            <a:r>
              <a:rPr lang="ru-RU" dirty="0" smtClean="0">
                <a:hlinkClick r:id="rId4" action="ppaction://hlinkfile" tooltip="Ветхий Завет"/>
              </a:rPr>
              <a:t>Ветхий Завет</a:t>
            </a:r>
            <a:r>
              <a:rPr lang="ru-RU" dirty="0" smtClean="0"/>
              <a:t> (</a:t>
            </a:r>
            <a:r>
              <a:rPr lang="ru-RU" dirty="0" smtClean="0">
                <a:hlinkClick r:id="rId5" action="ppaction://hlinkfile" tooltip="Танах"/>
              </a:rPr>
              <a:t>Танах</a:t>
            </a:r>
            <a:r>
              <a:rPr lang="ru-RU" dirty="0" smtClean="0"/>
              <a:t>), в </a:t>
            </a:r>
            <a:r>
              <a:rPr lang="ru-RU" dirty="0" smtClean="0">
                <a:hlinkClick r:id="rId6" action="ppaction://hlinkfile" tooltip="Христианство"/>
              </a:rPr>
              <a:t>христианстве</a:t>
            </a:r>
            <a:r>
              <a:rPr lang="ru-RU" dirty="0" smtClean="0"/>
              <a:t> — и </a:t>
            </a:r>
            <a:r>
              <a:rPr lang="ru-RU" u="sng" dirty="0" smtClean="0">
                <a:hlinkClick r:id="rId4" action="ppaction://hlinkfile" tooltip="Ветхий Завет"/>
              </a:rPr>
              <a:t>Ветхий</a:t>
            </a:r>
            <a:r>
              <a:rPr lang="ru-RU" dirty="0" smtClean="0"/>
              <a:t>, и </a:t>
            </a:r>
            <a:r>
              <a:rPr lang="ru-RU" dirty="0" smtClean="0">
                <a:hlinkClick r:id="rId7" action="ppaction://hlinkfile" tooltip="Новый Завет"/>
              </a:rPr>
              <a:t>Новый</a:t>
            </a:r>
            <a:r>
              <a:rPr lang="ru-RU" dirty="0" smtClean="0"/>
              <a:t> Заветы.</a:t>
            </a:r>
          </a:p>
          <a:p>
            <a:r>
              <a:rPr lang="ru-RU" dirty="0" smtClean="0"/>
              <a:t>Роль, аналогичную Священному Писанию, в </a:t>
            </a:r>
            <a:r>
              <a:rPr lang="ru-RU" dirty="0" smtClean="0">
                <a:hlinkClick r:id="rId8" action="ppaction://hlinkfile" tooltip="Ислам"/>
              </a:rPr>
              <a:t>исламе</a:t>
            </a:r>
            <a:r>
              <a:rPr lang="ru-RU" dirty="0" smtClean="0"/>
              <a:t> играет </a:t>
            </a:r>
            <a:r>
              <a:rPr lang="ru-RU" dirty="0" smtClean="0">
                <a:hlinkClick r:id="rId9" action="ppaction://hlinkfile" tooltip="Коран"/>
              </a:rPr>
              <a:t>Коран</a:t>
            </a:r>
            <a:r>
              <a:rPr lang="ru-RU" dirty="0" smtClean="0"/>
              <a:t>, в буддизме —</a:t>
            </a:r>
            <a:r>
              <a:rPr lang="ru-RU" u="sng" dirty="0" smtClean="0">
                <a:hlinkClick r:id="rId9" action="ppaction://hlinkfile" tooltip="Коран"/>
              </a:rPr>
              <a:t>Кан</a:t>
            </a:r>
            <a:r>
              <a:rPr lang="ru-RU" u="sng" dirty="0" smtClean="0">
                <a:solidFill>
                  <a:srgbClr val="3333FF"/>
                </a:solidFill>
              </a:rPr>
              <a:t>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завет?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Наставление</a:t>
            </a:r>
            <a:r>
              <a:rPr lang="ru-RU" dirty="0" smtClean="0"/>
              <a:t>, </a:t>
            </a:r>
            <a:r>
              <a:rPr lang="ru-RU" u="sng" dirty="0" smtClean="0">
                <a:hlinkClick r:id="rId3" action="ppaction://hlinkfile"/>
              </a:rPr>
              <a:t>совет</a:t>
            </a:r>
            <a:r>
              <a:rPr lang="ru-RU" dirty="0" smtClean="0"/>
              <a:t> последователям, потомкам </a:t>
            </a:r>
          </a:p>
          <a:p>
            <a:r>
              <a:rPr lang="ru-RU" dirty="0" smtClean="0"/>
              <a:t>Обычай, унаследованный от прошлого.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Синонимы:</a:t>
            </a:r>
          </a:p>
          <a:p>
            <a:pPr>
              <a:buNone/>
            </a:pPr>
            <a:r>
              <a:rPr lang="ru-RU" dirty="0" smtClean="0"/>
              <a:t>    договор, приказ; предначертание, наставление, распоряжение, заповедь, совет, наказ.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17878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1714480" y="357166"/>
            <a:ext cx="685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Термин «</a:t>
            </a:r>
            <a:r>
              <a:rPr lang="ru-RU" sz="2400" b="1" u="sng" dirty="0" err="1">
                <a:solidFill>
                  <a:srgbClr val="002060"/>
                </a:solidFill>
                <a:latin typeface="Constantia" pitchFamily="18" charset="0"/>
              </a:rPr>
              <a:t>Иудаи́зм</a:t>
            </a:r>
            <a:r>
              <a:rPr lang="ru-RU" sz="2400" b="1" u="sng" dirty="0">
                <a:solidFill>
                  <a:srgbClr val="002060"/>
                </a:solidFill>
                <a:latin typeface="Constantia" pitchFamily="18" charset="0"/>
              </a:rPr>
              <a:t>», «</a:t>
            </a:r>
            <a:r>
              <a:rPr lang="ru-RU" sz="2400" b="1" u="sng" dirty="0" err="1">
                <a:solidFill>
                  <a:srgbClr val="002060"/>
                </a:solidFill>
                <a:latin typeface="Constantia" pitchFamily="18" charset="0"/>
              </a:rPr>
              <a:t>иуде́йство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» происходит от </a:t>
            </a:r>
            <a:r>
              <a:rPr lang="ru-RU" sz="2400" u="sng" dirty="0" err="1">
                <a:solidFill>
                  <a:srgbClr val="002060"/>
                </a:solidFill>
                <a:latin typeface="Constantia" pitchFamily="18" charset="0"/>
              </a:rPr>
              <a:t>др.-</a:t>
            </a:r>
            <a:r>
              <a:rPr lang="ru-RU" sz="2400" u="sng" dirty="0" err="1" smtClean="0">
                <a:solidFill>
                  <a:srgbClr val="002060"/>
                </a:solidFill>
                <a:latin typeface="Constantia" pitchFamily="18" charset="0"/>
              </a:rPr>
              <a:t>греч</a:t>
            </a:r>
            <a:r>
              <a:rPr lang="ru-RU" sz="2400" u="sng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400" i="1" dirty="0" err="1" smtClean="0">
                <a:solidFill>
                  <a:srgbClr val="002060"/>
                </a:solidFill>
                <a:latin typeface="Constantia" pitchFamily="18" charset="0"/>
              </a:rPr>
              <a:t>йудаисмос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, и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появляется в </a:t>
            </a:r>
            <a:r>
              <a:rPr lang="ru-RU" sz="2400" dirty="0" err="1">
                <a:solidFill>
                  <a:srgbClr val="002060"/>
                </a:solidFill>
                <a:latin typeface="Constantia" pitchFamily="18" charset="0"/>
              </a:rPr>
              <a:t>еврейско-эллиничстической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 литературе на рубеже 1в. до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н.э.</a:t>
            </a:r>
            <a:r>
              <a:rPr lang="ru-RU" sz="2400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обозначает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еврейскую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религию.</a:t>
            </a:r>
            <a:endParaRPr lang="ru-RU" sz="24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1857374" y="2428868"/>
            <a:ext cx="68580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Constantia" pitchFamily="18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Иудейская религия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»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(от названия </a:t>
            </a:r>
            <a:r>
              <a:rPr lang="ru-RU" sz="2400" i="1" u="sng" dirty="0">
                <a:solidFill>
                  <a:srgbClr val="FF0000"/>
                </a:solidFill>
                <a:latin typeface="Constantia" pitchFamily="18" charset="0"/>
              </a:rPr>
              <a:t>колена</a:t>
            </a:r>
            <a:r>
              <a:rPr lang="ru-RU" sz="2400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400" i="1" u="sng" dirty="0">
                <a:solidFill>
                  <a:srgbClr val="FF0000"/>
                </a:solidFill>
                <a:latin typeface="Constantia" pitchFamily="18" charset="0"/>
              </a:rPr>
              <a:t>Иуды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давшее название </a:t>
            </a:r>
            <a:r>
              <a:rPr lang="ru-RU" sz="2400" i="1" u="sng" dirty="0">
                <a:solidFill>
                  <a:srgbClr val="FF0000"/>
                </a:solidFill>
                <a:latin typeface="Constantia" pitchFamily="18" charset="0"/>
              </a:rPr>
              <a:t>Иудейскому царству</a:t>
            </a:r>
            <a:r>
              <a:rPr lang="ru-RU" sz="2400" i="1" dirty="0">
                <a:latin typeface="Constantia" pitchFamily="18" charset="0"/>
              </a:rPr>
              <a:t>,  </a:t>
            </a:r>
            <a:r>
              <a:rPr lang="ru-RU" sz="2400" i="1" dirty="0">
                <a:solidFill>
                  <a:srgbClr val="002060"/>
                </a:solidFill>
                <a:latin typeface="Constantia" pitchFamily="18" charset="0"/>
              </a:rPr>
              <a:t>затем, стало общим названием </a:t>
            </a:r>
            <a:r>
              <a:rPr lang="ru-RU" sz="2400" i="1" u="sng" dirty="0">
                <a:solidFill>
                  <a:srgbClr val="FF0000"/>
                </a:solidFill>
                <a:latin typeface="Constantia" pitchFamily="18" charset="0"/>
              </a:rPr>
              <a:t>еврейского народа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 — религиозное, национальное и этическое мировоззрение еврейского народа, самая древняя из трёх основных </a:t>
            </a:r>
            <a:r>
              <a:rPr lang="ru-RU" sz="2400" dirty="0" smtClean="0">
                <a:solidFill>
                  <a:srgbClr val="002060"/>
                </a:solidFill>
                <a:latin typeface="Constantia" pitchFamily="18" charset="0"/>
              </a:rPr>
              <a:t>монотеистических религий </a:t>
            </a:r>
            <a:r>
              <a:rPr lang="ru-RU" sz="2400" dirty="0">
                <a:solidFill>
                  <a:srgbClr val="002060"/>
                </a:solidFill>
                <a:latin typeface="Constantia" pitchFamily="18" charset="0"/>
              </a:rPr>
              <a:t>человечества.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14313"/>
            <a:ext cx="7186612" cy="12033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smtClean="0">
                <a:solidFill>
                  <a:srgbClr val="0070C0"/>
                </a:solidFill>
                <a:latin typeface="Constantia" pitchFamily="18" charset="0"/>
              </a:rPr>
              <a:t>Тора – главная книга иудаизма</a:t>
            </a:r>
            <a:endParaRPr lang="ru-RU" b="1" i="1" u="sng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6147" name="Рисунок 4" descr="17878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50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C:\Documents and Settings\Костя\Рабочий стол\КУРСЫ 2.03-11.03.09\Маевская.Основы иудаизма\фотоИудаизм\1-06-17-0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08" y="2143116"/>
            <a:ext cx="3014662" cy="3689350"/>
          </a:xfrm>
        </p:spPr>
      </p:pic>
      <p:pic>
        <p:nvPicPr>
          <p:cNvPr id="5" name="Рисунок 4" descr="Симхат Тор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928802"/>
            <a:ext cx="3436935" cy="36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ИСЛАМ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«Ислам» - (</a:t>
            </a:r>
            <a:r>
              <a:rPr lang="ru-RU" dirty="0" err="1" smtClean="0"/>
              <a:t>арабск</a:t>
            </a:r>
            <a:r>
              <a:rPr lang="ru-RU" dirty="0" smtClean="0"/>
              <a:t>.) покорность, предание себя Богу.</a:t>
            </a:r>
          </a:p>
          <a:p>
            <a:pPr eaLnBrk="1" hangingPunct="1"/>
            <a:r>
              <a:rPr lang="ru-RU" dirty="0" smtClean="0"/>
              <a:t>Одна из мировых религий, которую исповедуют 23% людей во всем мире.</a:t>
            </a:r>
          </a:p>
          <a:p>
            <a:pPr eaLnBrk="1" hangingPunct="1"/>
            <a:r>
              <a:rPr lang="ru-RU" dirty="0" smtClean="0"/>
              <a:t>Ислам возник в </a:t>
            </a:r>
            <a:r>
              <a:rPr lang="en-US" dirty="0" smtClean="0"/>
              <a:t>VII </a:t>
            </a:r>
            <a:r>
              <a:rPr lang="ru-RU" dirty="0" smtClean="0"/>
              <a:t>веке н.э. в Аравии.</a:t>
            </a:r>
          </a:p>
          <a:p>
            <a:pPr eaLnBrk="1" hangingPunct="1"/>
            <a:r>
              <a:rPr lang="ru-RU" dirty="0" smtClean="0"/>
              <a:t>Основатель ислама – пророк Мухаммед.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Священная книга мусульман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Примерно в 650 г. Эти откровения были записаны и собраны воедино в священную книгу мусульман – Коран («Куран» - чтение вслух, наизусть)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Существующий текст Корана состоит из 114 сур – разделов разной величины.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Суры состоят из аятов – ритмически завершенных фраз, наименьших едениц коранического текста.</a:t>
            </a:r>
          </a:p>
        </p:txBody>
      </p:sp>
      <p:pic>
        <p:nvPicPr>
          <p:cNvPr id="6148" name="Picture 4" descr="18273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0"/>
            <a:ext cx="7561263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ислама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утверждении, что Бог не только Един, но и Единственен. В связи с этим, исламское вероучение отрицает идею воплощения. Иисус по вере мусульман, не Божественное лицо, а только избранный пророк и посланник Божий (как Авраам, Моисей и </a:t>
            </a:r>
            <a:r>
              <a:rPr lang="ru-RU" dirty="0" smtClean="0"/>
              <a:t>Мухаммед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2966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«Чего ради нам ненавидеть друг друга? Мы все заодно,  уносимые одной и той же планетой, мы – команда одного корабля.»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</a:t>
            </a:r>
            <a:br>
              <a:rPr lang="ru-RU" dirty="0" smtClean="0"/>
            </a:br>
            <a:r>
              <a:rPr lang="ru-RU" dirty="0" smtClean="0"/>
              <a:t>                    </a:t>
            </a:r>
            <a:r>
              <a:rPr lang="ru-RU" dirty="0" smtClean="0">
                <a:latin typeface="Bookman Old Style" pitchFamily="18" charset="0"/>
              </a:rPr>
              <a:t>А. </a:t>
            </a:r>
            <a:r>
              <a:rPr lang="ru-RU" dirty="0" err="1" smtClean="0">
                <a:latin typeface="Bookman Old Style" pitchFamily="18" charset="0"/>
              </a:rPr>
              <a:t>Сент</a:t>
            </a:r>
            <a:r>
              <a:rPr lang="ru-RU" dirty="0" smtClean="0">
                <a:latin typeface="Bookman Old Style" pitchFamily="18" charset="0"/>
              </a:rPr>
              <a:t>- </a:t>
            </a:r>
            <a:r>
              <a:rPr lang="ru-RU" dirty="0" err="1" smtClean="0">
                <a:latin typeface="Bookman Old Style" pitchFamily="18" charset="0"/>
              </a:rPr>
              <a:t>Экзюпери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МУХАММЕД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Пророк Мухаммед родился в 570 году в Мекке (Саудовская Аравия).</a:t>
            </a:r>
          </a:p>
          <a:p>
            <a:pPr eaLnBrk="1" hangingPunct="1"/>
            <a:r>
              <a:rPr lang="ru-RU" dirty="0" smtClean="0"/>
              <a:t>Он рано потерял родителей и попал под опеку дяди Абу Талиба.</a:t>
            </a:r>
          </a:p>
          <a:p>
            <a:pPr eaLnBrk="1" hangingPunct="1"/>
            <a:r>
              <a:rPr lang="ru-RU" dirty="0" smtClean="0"/>
              <a:t>В 595 г. самостоятельно стал вести дела богатой вдовы </a:t>
            </a:r>
            <a:r>
              <a:rPr lang="ru-RU" dirty="0" err="1" smtClean="0"/>
              <a:t>Хадиджи</a:t>
            </a:r>
            <a:r>
              <a:rPr lang="ru-RU" dirty="0" smtClean="0"/>
              <a:t> и женился на ней.  </a:t>
            </a:r>
          </a:p>
          <a:p>
            <a:pPr eaLnBrk="1" hangingPunct="1"/>
            <a:r>
              <a:rPr lang="ru-RU" dirty="0" smtClean="0"/>
              <a:t>После смерти жены Мухаммед часто удалялся в горы для размышлений.</a:t>
            </a:r>
          </a:p>
        </p:txBody>
      </p:sp>
      <p:pic>
        <p:nvPicPr>
          <p:cNvPr id="23554" name="Picture 2" descr="C:\Documents and Settings\HARd\Рабочий стол\mukh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714884"/>
            <a:ext cx="1457325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МУХАММЕД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Раз в году он целый месяц жил в пещере на склоне горы </a:t>
            </a:r>
            <a:r>
              <a:rPr lang="ru-RU" dirty="0" err="1" smtClean="0"/>
              <a:t>Хира</a:t>
            </a:r>
            <a:r>
              <a:rPr lang="ru-RU" dirty="0" smtClean="0"/>
              <a:t> в Мекке.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По преданию 40-летнему Мухаммеду стали сниться сны-откровения, через которые единый Бог Аллах просил обратиться к людям и донести до них слово свое. Это было первое откровение книги Коран.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/>
              <a:t>Откровения продолжались до самой смерти Мухаммеда в 632 г.</a:t>
            </a:r>
          </a:p>
        </p:txBody>
      </p:sp>
      <p:pic>
        <p:nvPicPr>
          <p:cNvPr id="24578" name="Picture 2" descr="C:\Documents and Settings\HARd\Рабочий стол\mukh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643446"/>
            <a:ext cx="1457325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Это интересно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В культуре мусульманских стран большое значение имеет каллиграфия – искусство красивого и изящного письма. Арабские рукописи были очень нарядны: узоры,  красочные  миниатюры, бесконечная вязь слов. Орудием письма служил калам – тростниковое перо, а материалом – папирус, пергамент, шелк, бумага.</a:t>
            </a:r>
          </a:p>
        </p:txBody>
      </p:sp>
      <p:pic>
        <p:nvPicPr>
          <p:cNvPr id="22530" name="Picture 2" descr="C:\Documents and Settings\HARd\Рабочий стол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857760"/>
            <a:ext cx="1295400" cy="1257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Ислам считает свинью нечистым животным, символом грязных наклонностей, невежества, жадности, роскоши и запрещает правоверным употреблять в пищу ее мясо. Эти представления разделяют также и евреи.</a:t>
            </a:r>
          </a:p>
          <a:p>
            <a:r>
              <a:rPr lang="ru-RU" dirty="0" smtClean="0"/>
              <a:t> Из-за своей любви к отбросам, в средневековой символике она стала олицетворением дьявола, похоти и непристойных наслаждении. Однако на картинах средневековья </a:t>
            </a:r>
            <a:r>
              <a:rPr lang="ru-RU" b="1" dirty="0" smtClean="0"/>
              <a:t>свинья</a:t>
            </a:r>
            <a:r>
              <a:rPr lang="ru-RU" dirty="0" smtClean="0"/>
              <a:t>, изображенная у ног святого (например святого Антония), означает победу духа над животным началом. кабан (</a:t>
            </a:r>
            <a:r>
              <a:rPr lang="ru-RU" dirty="0" err="1" smtClean="0"/>
              <a:t>жу</a:t>
            </a:r>
            <a:r>
              <a:rPr lang="ru-RU" dirty="0" smtClean="0"/>
              <a:t>), последнее из двенадцати животных зодиака, символизирует мужскую силу и изобилие (отсюда берет начало обычай делать копилки </a:t>
            </a:r>
            <a:r>
              <a:rPr lang="ru-RU" dirty="0" smtClean="0"/>
              <a:t>в виде </a:t>
            </a:r>
            <a:r>
              <a:rPr lang="ru-RU" dirty="0" smtClean="0"/>
              <a:t>свиньи).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i?id=31076400&amp;tov=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44675"/>
            <a:ext cx="2735262" cy="2590800"/>
          </a:xfrm>
          <a:noFill/>
          <a:ln/>
        </p:spPr>
      </p:pic>
      <p:pic>
        <p:nvPicPr>
          <p:cNvPr id="4101" name="Picture 5" descr="i?id=27950410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4365625"/>
            <a:ext cx="25860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?id=9949399&amp;tov=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773238"/>
            <a:ext cx="2447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i?id=107159009&amp;tov=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437063"/>
            <a:ext cx="273685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0_a68e_7b34788d_X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1844675"/>
            <a:ext cx="317023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i?id=20053994&amp;tov=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260350"/>
            <a:ext cx="15128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i?id=418638&amp;tov=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260350"/>
            <a:ext cx="2159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i?id=70827086&amp;tov=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0200" y="260350"/>
            <a:ext cx="20875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i?id=10436615&amp;tov=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4437063"/>
            <a:ext cx="2951163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i?id=124842559&amp;tov=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3" y="260350"/>
            <a:ext cx="26050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i-main-pic" descr="Картинка 9 из 618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781300"/>
            <a:ext cx="36353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i?id=5161560&amp;tov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1300"/>
            <a:ext cx="197961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i?id=12119231&amp;tov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0"/>
            <a:ext cx="23034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i?id=15907336&amp;tov=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0"/>
            <a:ext cx="21605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i?id=45254834&amp;tov=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955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i?id=93717674&amp;tov=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59563" y="0"/>
            <a:ext cx="24844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i?id=54344710&amp;tov=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08175" y="2781300"/>
            <a:ext cx="3600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i?id=6511396&amp;tov=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0"/>
            <a:ext cx="2987675" cy="2852738"/>
          </a:xfrm>
          <a:noFill/>
          <a:ln/>
        </p:spPr>
      </p:pic>
      <p:pic>
        <p:nvPicPr>
          <p:cNvPr id="24581" name="Picture 5" descr="i?id=15079076&amp;tov=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2738"/>
            <a:ext cx="21955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i?id=3359683&amp;tov=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2852738"/>
            <a:ext cx="2376487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i-main-pic" descr="Картинка 13 из 685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2852738"/>
            <a:ext cx="23399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i?id=84522990&amp;tov=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52738"/>
            <a:ext cx="22320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i?id=29546284&amp;tov=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0"/>
            <a:ext cx="259238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Картинка 462 из 14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6353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bu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0"/>
            <a:ext cx="4787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bu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82153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bu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00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Религи</a:t>
            </a:r>
            <a:r>
              <a:rPr lang="ru-RU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 в сверхчувственное, существование нематериального мира.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К216А-9\Documents\РК1 Экизьян Ю.А., Гарбузова Н.Г\иллюстрации\BuddhaW%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142977" y="1643050"/>
            <a:ext cx="3286148" cy="4786346"/>
          </a:xfrm>
          <a:prstGeom prst="rect">
            <a:avLst/>
          </a:prstGeom>
          <a:noFill/>
        </p:spPr>
      </p:pic>
      <p:pic>
        <p:nvPicPr>
          <p:cNvPr id="8" name="Содержимое 7" descr="http://www.worldreligions.ru/spaw2/uploads/images/buddizm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035371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Многобожие  —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hlinkClick r:id="rId2" tooltip="Религия"/>
              </a:rPr>
              <a:t>религия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, основанная на вере</a:t>
            </a:r>
            <a:b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              в нескольких 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hlinkClick r:id="rId3" tooltip="Бог"/>
              </a:rPr>
              <a:t>богов</a:t>
            </a: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.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3" descr="C:\Users\К216А-9\Documents\РК1 Экизьян Ю.А., Гарбузова Н.Г\иллюстрации\img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5072066" y="1643050"/>
            <a:ext cx="3643338" cy="4714908"/>
          </a:xfrm>
          <a:prstGeom prst="rect">
            <a:avLst/>
          </a:prstGeom>
          <a:noFill/>
        </p:spPr>
      </p:pic>
      <p:pic>
        <p:nvPicPr>
          <p:cNvPr id="11" name="Picture 2" descr="H:\РК1 Экизьян Ю.А., Гарбузова Н.Г\иллюстрации\13889996_1199699809_24821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643050"/>
            <a:ext cx="350046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4398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file" tooltip="Пантеон (храм) (страница отсутствует)"/>
              </a:rPr>
              <a:t>Пантеон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— храм или святое здание, посвященное всем </a:t>
            </a: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 tooltip="Бог"/>
              </a:rPr>
              <a:t>богам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какой-либо религии. «ХРАМ ВСЕХ БОГОВ».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Одна из особенностей Пантеона — отверстие в крыше.  Через отверстие в куполе видно небо. Это создает атмосферу торжественности. </a:t>
            </a:r>
          </a:p>
          <a:p>
            <a:r>
              <a:rPr lang="ru-RU" dirty="0" smtClean="0"/>
              <a:t>В Пантеоне погребены известные люди.</a:t>
            </a:r>
          </a:p>
          <a:p>
            <a:r>
              <a:rPr lang="ru-RU" dirty="0" smtClean="0"/>
              <a:t>Есть в разных странах: в Италии (Рим), во Франции (Париж).</a:t>
            </a:r>
          </a:p>
          <a:p>
            <a:r>
              <a:rPr lang="ru-RU" dirty="0" smtClean="0"/>
              <a:t>Планировался в России (Москва), но…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573</Words>
  <PresentationFormat>Экран (4:3)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Урок 4</vt:lpstr>
      <vt:lpstr>«Чего ради нам ненавидеть друг друга? Мы все заодно,  уносимые одной и той же планетой, мы – команда одного корабля.»                                             А. Сент- Экзюпери</vt:lpstr>
      <vt:lpstr>Слайд 3</vt:lpstr>
      <vt:lpstr>Слайд 4</vt:lpstr>
      <vt:lpstr>Слайд 5</vt:lpstr>
      <vt:lpstr>Слайд 6</vt:lpstr>
      <vt:lpstr>Религия – вера в сверхчувственное, существование нематериального мира.</vt:lpstr>
      <vt:lpstr>Многобожие  — религия, основанная на вере               в нескольких богов. </vt:lpstr>
      <vt:lpstr>Пантеон  — храм или святое здание, посвященное всем богам какой-либо религии. «ХРАМ ВСЕХ БОГОВ».</vt:lpstr>
      <vt:lpstr>Слайд 10</vt:lpstr>
      <vt:lpstr>  </vt:lpstr>
      <vt:lpstr>Как возникли религии?</vt:lpstr>
      <vt:lpstr>что такое Священное Писание?</vt:lpstr>
      <vt:lpstr>Что такое завет?</vt:lpstr>
      <vt:lpstr>Слайд 15</vt:lpstr>
      <vt:lpstr>Тора – главная книга иудаизма</vt:lpstr>
      <vt:lpstr>ИСЛАМ</vt:lpstr>
      <vt:lpstr>Священная книга мусульман</vt:lpstr>
      <vt:lpstr>Основа ислама</vt:lpstr>
      <vt:lpstr>МУХАММЕД</vt:lpstr>
      <vt:lpstr>МУХАММЕД</vt:lpstr>
      <vt:lpstr>Это интересно</vt:lpstr>
      <vt:lpstr>Это интересно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ws14</cp:lastModifiedBy>
  <cp:revision>27</cp:revision>
  <dcterms:modified xsi:type="dcterms:W3CDTF">2010-04-12T13:54:59Z</dcterms:modified>
</cp:coreProperties>
</file>