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9" r:id="rId1"/>
  </p:sldMasterIdLst>
  <p:notesMasterIdLst>
    <p:notesMasterId r:id="rId29"/>
  </p:notesMasterIdLst>
  <p:sldIdLst>
    <p:sldId id="276" r:id="rId2"/>
    <p:sldId id="267" r:id="rId3"/>
    <p:sldId id="269" r:id="rId4"/>
    <p:sldId id="273" r:id="rId5"/>
    <p:sldId id="271" r:id="rId6"/>
    <p:sldId id="305" r:id="rId7"/>
    <p:sldId id="304" r:id="rId8"/>
    <p:sldId id="257" r:id="rId9"/>
    <p:sldId id="258" r:id="rId10"/>
    <p:sldId id="298" r:id="rId11"/>
    <p:sldId id="302" r:id="rId12"/>
    <p:sldId id="301" r:id="rId13"/>
    <p:sldId id="259" r:id="rId14"/>
    <p:sldId id="295" r:id="rId15"/>
    <p:sldId id="294" r:id="rId16"/>
    <p:sldId id="296" r:id="rId17"/>
    <p:sldId id="290" r:id="rId18"/>
    <p:sldId id="297" r:id="rId19"/>
    <p:sldId id="291" r:id="rId20"/>
    <p:sldId id="292" r:id="rId21"/>
    <p:sldId id="260" r:id="rId22"/>
    <p:sldId id="306" r:id="rId23"/>
    <p:sldId id="261" r:id="rId24"/>
    <p:sldId id="307" r:id="rId25"/>
    <p:sldId id="275" r:id="rId26"/>
    <p:sldId id="272" r:id="rId27"/>
    <p:sldId id="274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155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8.wmf"/><Relationship Id="rId1" Type="http://schemas.openxmlformats.org/officeDocument/2006/relationships/image" Target="../media/image11.wmf"/><Relationship Id="rId6" Type="http://schemas.openxmlformats.org/officeDocument/2006/relationships/image" Target="../media/image21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B4C1D-902D-4343-BFBA-3F83D52C1F02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AFBCE1-728B-4263-94B9-20AE0E2098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9AFBCE1-728B-4263-94B9-20AE0E209857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Заголовок, 1 большой объект и 2 маленьких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7164AA6-E80C-4506-91D4-1FB828963C1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0EF1BEE-03B7-4A9B-8B44-7903762028CD}" type="datetimeFigureOut">
              <a:rPr lang="ru-RU" smtClean="0"/>
              <a:pPr/>
              <a:t>13.06.2013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2888953-F6C0-429A-8D03-B398701DBD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0" r:id="rId1"/>
    <p:sldLayoutId id="2147483741" r:id="rId2"/>
    <p:sldLayoutId id="2147483742" r:id="rId3"/>
    <p:sldLayoutId id="2147483743" r:id="rId4"/>
    <p:sldLayoutId id="2147483744" r:id="rId5"/>
    <p:sldLayoutId id="2147483745" r:id="rId6"/>
    <p:sldLayoutId id="2147483746" r:id="rId7"/>
    <p:sldLayoutId id="2147483747" r:id="rId8"/>
    <p:sldLayoutId id="2147483748" r:id="rId9"/>
    <p:sldLayoutId id="2147483749" r:id="rId10"/>
    <p:sldLayoutId id="2147483750" r:id="rId11"/>
    <p:sldLayoutId id="2147483751" r:id="rId12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ndsor.k12.il.us/schools/D667B224428B4B59A8B5E3CA3C558CE2.gif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0.bin"/><Relationship Id="rId4" Type="http://schemas.openxmlformats.org/officeDocument/2006/relationships/oleObject" Target="../embeddings/oleObject9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4.png"/><Relationship Id="rId5" Type="http://schemas.openxmlformats.org/officeDocument/2006/relationships/hyperlink" Target="http://engschool1.by.ru/Images/faq_.gif" TargetMode="External"/><Relationship Id="rId4" Type="http://schemas.openxmlformats.org/officeDocument/2006/relationships/oleObject" Target="../embeddings/oleObject17.bin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3.bin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21.bin"/><Relationship Id="rId5" Type="http://schemas.openxmlformats.org/officeDocument/2006/relationships/oleObject" Target="../embeddings/oleObject20.bin"/><Relationship Id="rId4" Type="http://schemas.openxmlformats.org/officeDocument/2006/relationships/oleObject" Target="../embeddings/oleObject19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25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stat18.privet.ru/lr/0a2446eea378dac32a93eb6b71162201" TargetMode="Externa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gschool1.by.ru/Images/faq_.gif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engschool1.by.ru/Images/faq_.gi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5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7.bin"/><Relationship Id="rId4" Type="http://schemas.openxmlformats.org/officeDocument/2006/relationships/oleObject" Target="../embeddings/oleObject6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5" name="WordArt 5"/>
          <p:cNvSpPr>
            <a:spLocks noChangeArrowheads="1" noChangeShapeType="1" noTextEdit="1"/>
          </p:cNvSpPr>
          <p:nvPr/>
        </p:nvSpPr>
        <p:spPr bwMode="auto">
          <a:xfrm>
            <a:off x="1071538" y="500042"/>
            <a:ext cx="7572428" cy="307183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1530"/>
              </a:avLst>
            </a:prstTxWarp>
          </a:bodyPr>
          <a:lstStyle/>
          <a:p>
            <a:pPr algn="ctr"/>
            <a:endParaRPr lang="ru-RU" sz="3600" kern="10" dirty="0" smtClean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Алгебраические выражения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и их преобразование 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9 класс (повторение)</a:t>
            </a:r>
          </a:p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 </a:t>
            </a:r>
            <a:endParaRPr lang="ru-RU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latin typeface="Times New Roman"/>
              <a:cs typeface="Times New Roman"/>
            </a:endParaRPr>
          </a:p>
        </p:txBody>
      </p:sp>
      <p:pic>
        <p:nvPicPr>
          <p:cNvPr id="20486" name="Picture 6" descr="Картинка 39 из 31247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071810"/>
            <a:ext cx="7534298" cy="34290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71439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  <a:t>Устная работа</a:t>
            </a:r>
            <a:br>
              <a:rPr lang="ru-RU" sz="4000" b="1" i="1" dirty="0" smtClean="0">
                <a:solidFill>
                  <a:srgbClr val="C00000"/>
                </a:solidFill>
                <a:latin typeface="Times New Roman" pitchFamily="18" charset="0"/>
              </a:rPr>
            </a:br>
            <a:endParaRPr lang="ru-RU" sz="4000" b="1" i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596" y="1571612"/>
            <a:ext cx="8229600" cy="4525963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выражение, которое  не является алгебраической  дробью:</a:t>
            </a:r>
            <a:endParaRPr lang="ru-RU" dirty="0"/>
          </a:p>
        </p:txBody>
      </p:sp>
      <p:sp>
        <p:nvSpPr>
          <p:cNvPr id="4" name="Rectangle 14"/>
          <p:cNvSpPr>
            <a:spLocks noChangeArrowheads="1"/>
          </p:cNvSpPr>
          <p:nvPr/>
        </p:nvSpPr>
        <p:spPr bwMode="auto">
          <a:xfrm>
            <a:off x="971550" y="3141663"/>
            <a:ext cx="223361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а) (</a:t>
            </a:r>
            <a:r>
              <a:rPr lang="ru-RU" sz="3200" i="1" dirty="0" err="1" smtClean="0">
                <a:cs typeface="Times New Roman" pitchFamily="18" charset="0"/>
              </a:rPr>
              <a:t>а+в</a:t>
            </a:r>
            <a:r>
              <a:rPr lang="ru-RU" sz="3200" i="1" dirty="0" smtClean="0">
                <a:cs typeface="Times New Roman" pitchFamily="18" charset="0"/>
              </a:rPr>
              <a:t>)</a:t>
            </a:r>
            <a:r>
              <a:rPr lang="ru-RU" sz="3200" i="1" baseline="30000" dirty="0" smtClean="0">
                <a:cs typeface="Times New Roman" pitchFamily="18" charset="0"/>
              </a:rPr>
              <a:t>2</a:t>
            </a:r>
            <a:r>
              <a:rPr lang="ru-RU" sz="3200" dirty="0" smtClean="0">
                <a:cs typeface="Times New Roman" pitchFamily="18" charset="0"/>
              </a:rPr>
              <a:t>;  б</a:t>
            </a:r>
            <a:r>
              <a:rPr lang="ru-RU" sz="3200" dirty="0">
                <a:cs typeface="Times New Roman" pitchFamily="18" charset="0"/>
              </a:rPr>
              <a:t>) </a:t>
            </a:r>
            <a:endParaRPr lang="ru-RU" sz="3200" dirty="0"/>
          </a:p>
        </p:txBody>
      </p:sp>
      <p:graphicFrame>
        <p:nvGraphicFramePr>
          <p:cNvPr id="43010" name="Object 2"/>
          <p:cNvGraphicFramePr>
            <a:graphicFrameLocks noChangeAspect="1"/>
          </p:cNvGraphicFramePr>
          <p:nvPr/>
        </p:nvGraphicFramePr>
        <p:xfrm>
          <a:off x="3214678" y="2857496"/>
          <a:ext cx="393700" cy="1293815"/>
        </p:xfrm>
        <a:graphic>
          <a:graphicData uri="http://schemas.openxmlformats.org/presentationml/2006/ole">
            <p:oleObj spid="_x0000_s43010" name="Формула" r:id="rId3" imgW="152280" imgH="393480" progId="Equation.3">
              <p:embed/>
            </p:oleObj>
          </a:graphicData>
        </a:graphic>
      </p:graphicFrame>
      <p:graphicFrame>
        <p:nvGraphicFramePr>
          <p:cNvPr id="43011" name="Object 3"/>
          <p:cNvGraphicFramePr>
            <a:graphicFrameLocks noChangeAspect="1"/>
          </p:cNvGraphicFramePr>
          <p:nvPr/>
        </p:nvGraphicFramePr>
        <p:xfrm>
          <a:off x="4429124" y="2857496"/>
          <a:ext cx="1143008" cy="1214446"/>
        </p:xfrm>
        <a:graphic>
          <a:graphicData uri="http://schemas.openxmlformats.org/presentationml/2006/ole">
            <p:oleObj spid="_x0000_s43011" name="Формула" r:id="rId4" imgW="368140" imgH="393529" progId="Equation.3">
              <p:embed/>
            </p:oleObj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4071934" y="3286124"/>
            <a:ext cx="85725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cs typeface="Times New Roman" pitchFamily="18" charset="0"/>
              </a:rPr>
              <a:t>в)   </a:t>
            </a:r>
            <a:endParaRPr lang="ru-RU" sz="28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929322" y="3357562"/>
            <a:ext cx="71438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cs typeface="Times New Roman" pitchFamily="18" charset="0"/>
              </a:rPr>
              <a:t> </a:t>
            </a:r>
            <a:r>
              <a:rPr lang="ru-RU" sz="2800" dirty="0" smtClean="0">
                <a:cs typeface="Times New Roman" pitchFamily="18" charset="0"/>
              </a:rPr>
              <a:t>г) </a:t>
            </a:r>
            <a:endParaRPr lang="ru-RU" sz="2800" dirty="0"/>
          </a:p>
        </p:txBody>
      </p:sp>
      <p:graphicFrame>
        <p:nvGraphicFramePr>
          <p:cNvPr id="43012" name="Object 4"/>
          <p:cNvGraphicFramePr>
            <a:graphicFrameLocks noChangeAspect="1"/>
          </p:cNvGraphicFramePr>
          <p:nvPr/>
        </p:nvGraphicFramePr>
        <p:xfrm>
          <a:off x="6572264" y="2857496"/>
          <a:ext cx="1285884" cy="1147767"/>
        </p:xfrm>
        <a:graphic>
          <a:graphicData uri="http://schemas.openxmlformats.org/presentationml/2006/ole">
            <p:oleObj spid="_x0000_s43012" name="Формула" r:id="rId5" imgW="545863" imgH="418918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2411413" y="516419"/>
            <a:ext cx="41085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</a:rPr>
              <a:t>Устная работа</a:t>
            </a: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142908" y="1571612"/>
            <a:ext cx="91440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Сократить дробь и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каждой дроби найти равную ей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дробь, используя </a:t>
            </a: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соответствие число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– буква.</a:t>
            </a:r>
            <a:endParaRPr lang="ru-RU" sz="3200" dirty="0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995738" y="4149725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.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4581" name="Rectangle 5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1774815" y="2976567"/>
          <a:ext cx="1368425" cy="1095375"/>
        </p:xfrm>
        <a:graphic>
          <a:graphicData uri="http://schemas.openxmlformats.org/presentationml/2006/ole">
            <p:oleObj spid="_x0000_s47106" name="Формула" r:id="rId3" imgW="520700" imgH="419100" progId="Equation.3">
              <p:embed/>
            </p:oleObj>
          </a:graphicData>
        </a:graphic>
      </p:graphicFrame>
      <p:graphicFrame>
        <p:nvGraphicFramePr>
          <p:cNvPr id="24589" name="Object 13"/>
          <p:cNvGraphicFramePr>
            <a:graphicFrameLocks noChangeAspect="1"/>
          </p:cNvGraphicFramePr>
          <p:nvPr/>
        </p:nvGraphicFramePr>
        <p:xfrm>
          <a:off x="3843344" y="3103567"/>
          <a:ext cx="1657350" cy="968375"/>
        </p:xfrm>
        <a:graphic>
          <a:graphicData uri="http://schemas.openxmlformats.org/presentationml/2006/ole">
            <p:oleObj spid="_x0000_s47107" name="Формула" r:id="rId4" imgW="736600" imgH="431800" progId="Equation.3">
              <p:embed/>
            </p:oleObj>
          </a:graphicData>
        </a:graphic>
      </p:graphicFrame>
      <p:graphicFrame>
        <p:nvGraphicFramePr>
          <p:cNvPr id="24588" name="Object 12"/>
          <p:cNvGraphicFramePr>
            <a:graphicFrameLocks noChangeAspect="1"/>
          </p:cNvGraphicFramePr>
          <p:nvPr/>
        </p:nvGraphicFramePr>
        <p:xfrm>
          <a:off x="6237319" y="2928934"/>
          <a:ext cx="2835275" cy="1236662"/>
        </p:xfrm>
        <a:graphic>
          <a:graphicData uri="http://schemas.openxmlformats.org/presentationml/2006/ole">
            <p:oleObj spid="_x0000_s47108" name="Формула" r:id="rId5" imgW="965200" imgH="419100" progId="Equation.3">
              <p:embed/>
            </p:oleObj>
          </a:graphicData>
        </a:graphic>
      </p:graphicFrame>
      <p:graphicFrame>
        <p:nvGraphicFramePr>
          <p:cNvPr id="24587" name="Object 11"/>
          <p:cNvGraphicFramePr>
            <a:graphicFrameLocks noChangeAspect="1"/>
          </p:cNvGraphicFramePr>
          <p:nvPr/>
        </p:nvGraphicFramePr>
        <p:xfrm>
          <a:off x="1692275" y="4662504"/>
          <a:ext cx="1655763" cy="1195388"/>
        </p:xfrm>
        <a:graphic>
          <a:graphicData uri="http://schemas.openxmlformats.org/presentationml/2006/ole">
            <p:oleObj spid="_x0000_s47109" name="Формула" r:id="rId6" imgW="583947" imgH="418918" progId="Equation.3">
              <p:embed/>
            </p:oleObj>
          </a:graphicData>
        </a:graphic>
      </p:graphicFrame>
      <p:graphicFrame>
        <p:nvGraphicFramePr>
          <p:cNvPr id="24586" name="Object 10"/>
          <p:cNvGraphicFramePr>
            <a:graphicFrameLocks noChangeAspect="1"/>
          </p:cNvGraphicFramePr>
          <p:nvPr/>
        </p:nvGraphicFramePr>
        <p:xfrm>
          <a:off x="4356100" y="4714884"/>
          <a:ext cx="1223963" cy="1116012"/>
        </p:xfrm>
        <a:graphic>
          <a:graphicData uri="http://schemas.openxmlformats.org/presentationml/2006/ole">
            <p:oleObj spid="_x0000_s47110" name="Формула" r:id="rId7" imgW="431640" imgH="393480" progId="Equation.3">
              <p:embed/>
            </p:oleObj>
          </a:graphicData>
        </a:graphic>
      </p:graphicFrame>
      <p:graphicFrame>
        <p:nvGraphicFramePr>
          <p:cNvPr id="24585" name="Object 9"/>
          <p:cNvGraphicFramePr>
            <a:graphicFrameLocks noChangeAspect="1"/>
          </p:cNvGraphicFramePr>
          <p:nvPr/>
        </p:nvGraphicFramePr>
        <p:xfrm>
          <a:off x="7308850" y="4675206"/>
          <a:ext cx="517525" cy="1325562"/>
        </p:xfrm>
        <a:graphic>
          <a:graphicData uri="http://schemas.openxmlformats.org/presentationml/2006/ole">
            <p:oleObj spid="_x0000_s47111" name="Формула" r:id="rId8" imgW="152280" imgH="393480" progId="Equation.3">
              <p:embed/>
            </p:oleObj>
          </a:graphicData>
        </a:graphic>
      </p:graphicFrame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906441" y="3349628"/>
            <a:ext cx="593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1)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2" name="Rectangle 16"/>
          <p:cNvSpPr>
            <a:spLocks noChangeArrowheads="1"/>
          </p:cNvSpPr>
          <p:nvPr/>
        </p:nvSpPr>
        <p:spPr bwMode="auto">
          <a:xfrm>
            <a:off x="3276600" y="3286124"/>
            <a:ext cx="5937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2)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3" name="Rectangle 17"/>
          <p:cNvSpPr>
            <a:spLocks noChangeArrowheads="1"/>
          </p:cNvSpPr>
          <p:nvPr/>
        </p:nvSpPr>
        <p:spPr bwMode="auto">
          <a:xfrm>
            <a:off x="5764225" y="3278191"/>
            <a:ext cx="59372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>
                <a:cs typeface="Times New Roman" pitchFamily="18" charset="0"/>
              </a:rPr>
              <a:t>3)</a:t>
            </a:r>
            <a:r>
              <a:rPr lang="ru-RU" sz="1400">
                <a:cs typeface="Times New Roman" pitchFamily="18" charset="0"/>
              </a:rPr>
              <a:t> </a:t>
            </a:r>
            <a:endParaRPr lang="ru-RU"/>
          </a:p>
        </p:txBody>
      </p:sp>
      <p:sp>
        <p:nvSpPr>
          <p:cNvPr id="24594" name="Rectangle 18"/>
          <p:cNvSpPr>
            <a:spLocks noChangeArrowheads="1"/>
          </p:cNvSpPr>
          <p:nvPr/>
        </p:nvSpPr>
        <p:spPr bwMode="auto">
          <a:xfrm>
            <a:off x="857224" y="4786322"/>
            <a:ext cx="661987" cy="71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295400" algn="l"/>
              </a:tabLst>
            </a:pPr>
            <a:endParaRPr lang="ru-RU" sz="900" dirty="0"/>
          </a:p>
          <a:p>
            <a:pPr eaLnBrk="0" hangingPunct="0">
              <a:tabLst>
                <a:tab pos="1295400" algn="l"/>
              </a:tabLst>
            </a:pPr>
            <a:r>
              <a:rPr lang="ru-RU" sz="3200" dirty="0">
                <a:cs typeface="Times New Roman" pitchFamily="18" charset="0"/>
              </a:rPr>
              <a:t> а)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5" name="Rectangle 19"/>
          <p:cNvSpPr>
            <a:spLocks noChangeArrowheads="1"/>
          </p:cNvSpPr>
          <p:nvPr/>
        </p:nvSpPr>
        <p:spPr bwMode="auto">
          <a:xfrm>
            <a:off x="3635375" y="5000636"/>
            <a:ext cx="68738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 б)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6" name="Rectangle 20"/>
          <p:cNvSpPr>
            <a:spLocks noChangeArrowheads="1"/>
          </p:cNvSpPr>
          <p:nvPr/>
        </p:nvSpPr>
        <p:spPr bwMode="auto">
          <a:xfrm>
            <a:off x="6500826" y="5000636"/>
            <a:ext cx="673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3200" dirty="0">
                <a:cs typeface="Times New Roman" pitchFamily="18" charset="0"/>
              </a:rPr>
              <a:t> в)</a:t>
            </a:r>
            <a:r>
              <a:rPr lang="ru-RU" sz="1400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24597" name="Rectangle 21"/>
          <p:cNvSpPr>
            <a:spLocks noChangeArrowheads="1"/>
          </p:cNvSpPr>
          <p:nvPr/>
        </p:nvSpPr>
        <p:spPr bwMode="auto">
          <a:xfrm>
            <a:off x="3648075" y="5530850"/>
            <a:ext cx="2333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tabLst>
                <a:tab pos="1295400" algn="l"/>
              </a:tabLst>
            </a:pPr>
            <a:r>
              <a:rPr lang="ru-RU" sz="1400">
                <a:cs typeface="Times New Roman" pitchFamily="18" charset="0"/>
              </a:rPr>
              <a:t>.</a:t>
            </a:r>
            <a:endParaRPr lang="ru-RU"/>
          </a:p>
        </p:txBody>
      </p:sp>
      <p:sp>
        <p:nvSpPr>
          <p:cNvPr id="24606" name="Line 30"/>
          <p:cNvSpPr>
            <a:spLocks noChangeShapeType="1"/>
          </p:cNvSpPr>
          <p:nvPr/>
        </p:nvSpPr>
        <p:spPr bwMode="auto">
          <a:xfrm>
            <a:off x="4356100" y="3068638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2411413" y="188913"/>
            <a:ext cx="4108561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</a:rPr>
              <a:t>Устная работа</a:t>
            </a:r>
          </a:p>
        </p:txBody>
      </p:sp>
      <p:sp>
        <p:nvSpPr>
          <p:cNvPr id="23557" name="Rectangle 5"/>
          <p:cNvSpPr>
            <a:spLocks noChangeArrowheads="1"/>
          </p:cNvSpPr>
          <p:nvPr/>
        </p:nvSpPr>
        <p:spPr bwMode="auto">
          <a:xfrm>
            <a:off x="1042988" y="1578106"/>
            <a:ext cx="427232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buFont typeface="Symbol" pitchFamily="18" charset="2"/>
              <a:buNone/>
            </a:pPr>
            <a:r>
              <a:rPr lang="ru-RU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>
                <a:latin typeface="Times New Roman" pitchFamily="18" charset="0"/>
                <a:cs typeface="Times New Roman" pitchFamily="18" charset="0"/>
              </a:rPr>
              <a:t>Найдите ошибки:</a:t>
            </a:r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64" name="Rectangle 12"/>
          <p:cNvSpPr>
            <a:spLocks noChangeArrowheads="1"/>
          </p:cNvSpPr>
          <p:nvPr/>
        </p:nvSpPr>
        <p:spPr bwMode="auto">
          <a:xfrm>
            <a:off x="3995738" y="4149725"/>
            <a:ext cx="5000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r>
              <a:rPr lang="ru-RU" sz="1400">
                <a:cs typeface="Times New Roman" pitchFamily="18" charset="0"/>
              </a:rPr>
              <a:t>.</a:t>
            </a:r>
            <a:r>
              <a:rPr lang="ru-RU" sz="900"/>
              <a:t> </a:t>
            </a:r>
            <a:endParaRPr lang="ru-RU"/>
          </a:p>
        </p:txBody>
      </p:sp>
      <p:sp>
        <p:nvSpPr>
          <p:cNvPr id="23566" name="Rectangle 14"/>
          <p:cNvSpPr>
            <a:spLocks noChangeArrowheads="1"/>
          </p:cNvSpPr>
          <p:nvPr/>
        </p:nvSpPr>
        <p:spPr bwMode="auto">
          <a:xfrm>
            <a:off x="0" y="3205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3570" name="Rectangle 18"/>
          <p:cNvSpPr>
            <a:spLocks noChangeArrowheads="1"/>
          </p:cNvSpPr>
          <p:nvPr/>
        </p:nvSpPr>
        <p:spPr bwMode="auto">
          <a:xfrm>
            <a:off x="0" y="27479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3569" name="Object 17"/>
          <p:cNvGraphicFramePr>
            <a:graphicFrameLocks noChangeAspect="1"/>
          </p:cNvGraphicFramePr>
          <p:nvPr/>
        </p:nvGraphicFramePr>
        <p:xfrm>
          <a:off x="500034" y="2970230"/>
          <a:ext cx="7272337" cy="2887662"/>
        </p:xfrm>
        <a:graphic>
          <a:graphicData uri="http://schemas.openxmlformats.org/presentationml/2006/ole">
            <p:oleObj spid="_x0000_s46082" name="Формула" r:id="rId4" imgW="2565400" imgH="1016000" progId="Equation.3">
              <p:embed/>
            </p:oleObj>
          </a:graphicData>
        </a:graphic>
      </p:graphicFrame>
      <p:pic>
        <p:nvPicPr>
          <p:cNvPr id="23571" name="Picture 19" descr="Картинка 460 из 31247">
            <a:hlinkClick r:id="rId5"/>
          </p:cNvPr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948488" y="4932363"/>
            <a:ext cx="2195512" cy="19256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2976" y="642918"/>
            <a:ext cx="7186634" cy="1571636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приведения алгебраических дробей к общему знаменателю.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6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260623"/>
            <a:ext cx="8229600" cy="4525963"/>
          </a:xfrm>
        </p:spPr>
        <p:txBody>
          <a:bodyPr>
            <a:no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Чтобы несколько рациональных дробей привести к общему знаменателю нужно: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1.Разложить знаменатель каждой дроби на множители;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2.Составить общий знаменатель, включив в него в качестве сомножителей все множители полученных разложений; если множитель имеется в нескольких разложениях, то он берется с наибольшим показателем степени;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3.Найти дополнительные множители для каждой из дробей (для этого общий знаменатель делят на знаменатель дроби);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4.Домноживчислитель и знаменатель на дополнительный множитель, привести дроби 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к общему знаменателю.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128588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№1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928802"/>
            <a:ext cx="8229600" cy="4097335"/>
          </a:xfrm>
        </p:spPr>
        <p:txBody>
          <a:bodyPr/>
          <a:lstStyle/>
          <a:p>
            <a:pPr>
              <a:buNone/>
            </a:pPr>
            <a:endParaRPr lang="ru-RU" b="1" i="1" dirty="0" smtClean="0"/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Привести дроби</a:t>
            </a: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общему знаменателю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Объект 6"/>
          <p:cNvGraphicFramePr>
            <a:graphicFrameLocks noChangeAspect="1"/>
          </p:cNvGraphicFramePr>
          <p:nvPr/>
        </p:nvGraphicFramePr>
        <p:xfrm>
          <a:off x="4572000" y="3321050"/>
          <a:ext cx="102869" cy="215900"/>
        </p:xfrm>
        <a:graphic>
          <a:graphicData uri="http://schemas.openxmlformats.org/presentationml/2006/ole">
            <p:oleObj spid="_x0000_s55299" name="Формула" r:id="rId3" imgW="114120" imgH="215640" progId="Equation.3">
              <p:embed/>
            </p:oleObj>
          </a:graphicData>
        </a:graphic>
      </p:graphicFrame>
      <p:graphicFrame>
        <p:nvGraphicFramePr>
          <p:cNvPr id="9" name="Объект 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5301" name="Формула" r:id="rId4" imgW="114120" imgH="215640" progId="Equation.3">
              <p:embed/>
            </p:oleObj>
          </a:graphicData>
        </a:graphic>
      </p:graphicFrame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55309" name="Формула" r:id="rId5" imgW="114120" imgH="215640" progId="Equation.3">
              <p:embed/>
            </p:oleObj>
          </a:graphicData>
        </a:graphic>
      </p:graphicFrame>
      <p:sp>
        <p:nvSpPr>
          <p:cNvPr id="55315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5314" name="Object 18"/>
          <p:cNvGraphicFramePr>
            <a:graphicFrameLocks noChangeAspect="1"/>
          </p:cNvGraphicFramePr>
          <p:nvPr/>
        </p:nvGraphicFramePr>
        <p:xfrm>
          <a:off x="2143108" y="2643182"/>
          <a:ext cx="1714512" cy="1604971"/>
        </p:xfrm>
        <a:graphic>
          <a:graphicData uri="http://schemas.openxmlformats.org/presentationml/2006/ole">
            <p:oleObj spid="_x0000_s55314" name="Формула" r:id="rId6" imgW="368140" imgH="393529" progId="Equation.3">
              <p:embed/>
            </p:oleObj>
          </a:graphicData>
        </a:graphic>
      </p:graphicFrame>
      <p:graphicFrame>
        <p:nvGraphicFramePr>
          <p:cNvPr id="55317" name="Object 21"/>
          <p:cNvGraphicFramePr>
            <a:graphicFrameLocks noChangeAspect="1"/>
          </p:cNvGraphicFramePr>
          <p:nvPr/>
        </p:nvGraphicFramePr>
        <p:xfrm>
          <a:off x="0" y="0"/>
          <a:ext cx="114300" cy="219075"/>
        </p:xfrm>
        <a:graphic>
          <a:graphicData uri="http://schemas.openxmlformats.org/presentationml/2006/ole">
            <p:oleObj spid="_x0000_s55317" name="Формула" r:id="rId7" imgW="114120" imgH="215640" progId="Equation.3">
              <p:embed/>
            </p:oleObj>
          </a:graphicData>
        </a:graphic>
      </p:graphicFrame>
      <p:graphicFrame>
        <p:nvGraphicFramePr>
          <p:cNvPr id="55316" name="Object 20"/>
          <p:cNvGraphicFramePr>
            <a:graphicFrameLocks noChangeAspect="1"/>
          </p:cNvGraphicFramePr>
          <p:nvPr/>
        </p:nvGraphicFramePr>
        <p:xfrm>
          <a:off x="5000628" y="2643182"/>
          <a:ext cx="1571636" cy="1643074"/>
        </p:xfrm>
        <a:graphic>
          <a:graphicData uri="http://schemas.openxmlformats.org/presentationml/2006/ole">
            <p:oleObj spid="_x0000_s55316" name="Формула" r:id="rId8" imgW="368140" imgH="393529" progId="Equation.3">
              <p:embed/>
            </p:oleObj>
          </a:graphicData>
        </a:graphic>
      </p:graphicFrame>
      <p:sp>
        <p:nvSpPr>
          <p:cNvPr id="55318" name="Rectangle 22"/>
          <p:cNvSpPr>
            <a:spLocks noChangeArrowheads="1"/>
          </p:cNvSpPr>
          <p:nvPr/>
        </p:nvSpPr>
        <p:spPr bwMode="auto">
          <a:xfrm>
            <a:off x="4214810" y="3214686"/>
            <a:ext cx="100013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5319" name="Rectangle 23"/>
          <p:cNvSpPr>
            <a:spLocks noChangeArrowheads="1"/>
          </p:cNvSpPr>
          <p:nvPr/>
        </p:nvSpPr>
        <p:spPr bwMode="auto">
          <a:xfrm>
            <a:off x="0" y="219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55320" name="Rectangle 24"/>
          <p:cNvSpPr>
            <a:spLocks noChangeArrowheads="1"/>
          </p:cNvSpPr>
          <p:nvPr/>
        </p:nvSpPr>
        <p:spPr bwMode="auto">
          <a:xfrm>
            <a:off x="0" y="609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285884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сложения и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вычитания алгебраических дробей с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разными знаменателями: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771556" y="2357430"/>
            <a:ext cx="8229600" cy="409733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Найти наименьший общий знаменатель дробей;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Определить дополнительные множители дробей;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Привести дроби к новому знаменателю;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Сложить или вычесть дроби;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Упростить полученный результат.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14422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№2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1428728" y="3786190"/>
            <a:ext cx="8229600" cy="2382823"/>
          </a:xfrm>
        </p:spPr>
        <p:txBody>
          <a:bodyPr/>
          <a:lstStyle/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  <p:sp>
        <p:nvSpPr>
          <p:cNvPr id="532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3249" name="Object 1"/>
          <p:cNvGraphicFramePr>
            <a:graphicFrameLocks noChangeAspect="1"/>
          </p:cNvGraphicFramePr>
          <p:nvPr/>
        </p:nvGraphicFramePr>
        <p:xfrm>
          <a:off x="2786050" y="4357694"/>
          <a:ext cx="3786214" cy="1643074"/>
        </p:xfrm>
        <a:graphic>
          <a:graphicData uri="http://schemas.openxmlformats.org/presentationml/2006/ole">
            <p:oleObj spid="_x0000_s53249" name="Формула" r:id="rId3" imgW="1180588" imgH="393529" progId="Equation.3">
              <p:embed/>
            </p:oleObj>
          </a:graphicData>
        </a:graphic>
      </p:graphicFrame>
      <p:sp>
        <p:nvSpPr>
          <p:cNvPr id="53251" name="Rectangle 3"/>
          <p:cNvSpPr>
            <a:spLocks noChangeArrowheads="1"/>
          </p:cNvSpPr>
          <p:nvPr/>
        </p:nvSpPr>
        <p:spPr bwMode="auto">
          <a:xfrm>
            <a:off x="0" y="3718987"/>
            <a:ext cx="9144000" cy="1138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б) Выполнить вычитание: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714348" y="1142984"/>
            <a:ext cx="885828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32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Выполнить сложение:</a:t>
            </a: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3252" name="Object 4"/>
          <p:cNvGraphicFramePr>
            <a:graphicFrameLocks noChangeAspect="1"/>
          </p:cNvGraphicFramePr>
          <p:nvPr/>
        </p:nvGraphicFramePr>
        <p:xfrm>
          <a:off x="2714612" y="2071678"/>
          <a:ext cx="3000396" cy="1285884"/>
        </p:xfrm>
        <a:graphic>
          <a:graphicData uri="http://schemas.openxmlformats.org/presentationml/2006/ole">
            <p:oleObj spid="_x0000_s53252" name="Формула" r:id="rId4" imgW="1104900" imgH="3937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64307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умножения алгебраических дробей: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500306"/>
            <a:ext cx="8229600" cy="3625857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ru-RU" dirty="0" smtClean="0"/>
              <a:t>•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Перемножить числители;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Перемножить знаменатели; </a:t>
            </a:r>
          </a:p>
          <a:p>
            <a:pPr>
              <a:lnSpc>
                <a:spcPct val="150000"/>
              </a:lnSpc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• Упростить полученный результат, если это  возможно.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№3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8130" name="Object 2"/>
          <p:cNvGraphicFramePr>
            <a:graphicFrameLocks noChangeAspect="1"/>
          </p:cNvGraphicFramePr>
          <p:nvPr>
            <p:ph sz="quarter" idx="1"/>
          </p:nvPr>
        </p:nvGraphicFramePr>
        <p:xfrm>
          <a:off x="1928794" y="2857496"/>
          <a:ext cx="4500594" cy="1285884"/>
        </p:xfrm>
        <a:graphic>
          <a:graphicData uri="http://schemas.openxmlformats.org/presentationml/2006/ole">
            <p:oleObj spid="_x0000_s48130" name="Формула" r:id="rId3" imgW="1244600" imgH="457200" progId="Equation.3">
              <p:embed/>
            </p:oleObj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857224" y="1643050"/>
            <a:ext cx="75724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Выполнить действие умножения дробей: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42918"/>
            <a:ext cx="8229600" cy="1428760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Алгоритм деления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алгебраических дробей: 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2428868"/>
            <a:ext cx="8229600" cy="3768733"/>
          </a:xfrm>
        </p:spPr>
        <p:txBody>
          <a:bodyPr>
            <a:normAutofit fontScale="55000" lnSpcReduction="20000"/>
          </a:bodyPr>
          <a:lstStyle/>
          <a:p>
            <a:pPr>
              <a:lnSpc>
                <a:spcPct val="150000"/>
              </a:lnSpc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Умножить первую дробь на дробь обратную второй; </a:t>
            </a:r>
          </a:p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Перемножить числители; </a:t>
            </a:r>
          </a:p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 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Перемножить знаменатели; </a:t>
            </a:r>
          </a:p>
          <a:p>
            <a:pPr>
              <a:lnSpc>
                <a:spcPct val="150000"/>
              </a:lnSpc>
              <a:buNone/>
            </a:pP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•</a:t>
            </a:r>
            <a:r>
              <a:rPr lang="en-US" sz="51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100" dirty="0" smtClean="0">
                <a:latin typeface="Times New Roman" pitchFamily="18" charset="0"/>
                <a:cs typeface="Times New Roman" pitchFamily="18" charset="0"/>
              </a:rPr>
              <a:t> Упростить полученный результат, если это возможно.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2" name="Picture 4" descr="Картинка 25 из 3124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450013"/>
          </a:xfrm>
          <a:prstGeom prst="rect">
            <a:avLst/>
          </a:prstGeom>
          <a:noFill/>
        </p:spPr>
      </p:pic>
      <p:sp>
        <p:nvSpPr>
          <p:cNvPr id="32773" name="WordArt 5"/>
          <p:cNvSpPr>
            <a:spLocks noChangeArrowheads="1" noChangeShapeType="1" noTextEdit="1"/>
          </p:cNvSpPr>
          <p:nvPr/>
        </p:nvSpPr>
        <p:spPr bwMode="auto">
          <a:xfrm>
            <a:off x="1500166" y="1571612"/>
            <a:ext cx="6215063" cy="15128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Девиз урока</a:t>
            </a:r>
            <a:r>
              <a:rPr lang="ru-RU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latin typeface="Times New Roman"/>
                <a:cs typeface="Times New Roman"/>
              </a:rPr>
              <a:t>: </a:t>
            </a:r>
          </a:p>
        </p:txBody>
      </p:sp>
      <p:sp>
        <p:nvSpPr>
          <p:cNvPr id="32774" name="WordArt 6" descr="Мелкая клетка"/>
          <p:cNvSpPr>
            <a:spLocks noChangeArrowheads="1" noChangeShapeType="1" noTextEdit="1"/>
          </p:cNvSpPr>
          <p:nvPr/>
        </p:nvSpPr>
        <p:spPr bwMode="auto">
          <a:xfrm>
            <a:off x="214282" y="2000240"/>
            <a:ext cx="8737630" cy="38163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endParaRPr lang="ru-RU" sz="3600" kern="10" dirty="0">
              <a:ln w="31750">
                <a:solidFill>
                  <a:srgbClr val="800000"/>
                </a:solidFill>
                <a:round/>
                <a:headEnd/>
                <a:tailEnd/>
              </a:ln>
              <a:pattFill prst="smCheck">
                <a:fgClr>
                  <a:srgbClr val="FF0000"/>
                </a:fgClr>
                <a:bgClr>
                  <a:srgbClr val="FFFFFF"/>
                </a:bgClr>
              </a:pattFill>
              <a:latin typeface="Times New Roman"/>
              <a:cs typeface="Times New Roman"/>
            </a:endParaRPr>
          </a:p>
          <a:p>
            <a:pPr algn="ctr"/>
            <a:r>
              <a:rPr lang="ru-RU" sz="3600" kern="10" dirty="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Математику нельзя изучать, </a:t>
            </a:r>
          </a:p>
          <a:p>
            <a:pPr algn="ctr"/>
            <a:r>
              <a:rPr lang="ru-RU" sz="3600" kern="10" dirty="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наблюдая</a:t>
            </a:r>
          </a:p>
          <a:p>
            <a:pPr algn="ctr"/>
            <a:r>
              <a:rPr lang="ru-RU" sz="3600" kern="10" dirty="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solidFill>
                  <a:schemeClr val="tx2">
                    <a:lumMod val="50000"/>
                  </a:schemeClr>
                </a:solidFill>
                <a:latin typeface="Times New Roman"/>
                <a:cs typeface="Times New Roman"/>
              </a:rPr>
              <a:t> как это делает сосе</a:t>
            </a:r>
            <a:r>
              <a:rPr lang="ru-RU" sz="3600" kern="10" dirty="0">
                <a:ln w="31750">
                  <a:solidFill>
                    <a:srgbClr val="800000"/>
                  </a:solidFill>
                  <a:round/>
                  <a:headEnd/>
                  <a:tailEnd/>
                </a:ln>
                <a:pattFill prst="smCheck">
                  <a:fgClr>
                    <a:srgbClr val="FF0000"/>
                  </a:fgClr>
                  <a:bgClr>
                    <a:srgbClr val="FFFFFF"/>
                  </a:bgClr>
                </a:pattFill>
                <a:latin typeface="Times New Roman"/>
                <a:cs typeface="Times New Roman"/>
              </a:rPr>
              <a:t>д.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71480"/>
            <a:ext cx="8229600" cy="1285884"/>
          </a:xfrm>
        </p:spPr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Задание №4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500166" y="2857496"/>
          <a:ext cx="6572296" cy="2928958"/>
        </p:xfrm>
        <a:graphic>
          <a:graphicData uri="http://schemas.openxmlformats.org/presentationml/2006/ole">
            <p:oleObj spid="_x0000_s49155" name="Формула" r:id="rId3" imgW="1104900" imgH="444500" progId="Equation.3">
              <p:embed/>
            </p:oleObj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642910" y="2071678"/>
            <a:ext cx="778674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Выполнить  действие деления дробей: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703282"/>
          </a:xfrm>
        </p:spPr>
        <p:txBody>
          <a:bodyPr>
            <a:no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Физкультминутка для глаз</a:t>
            </a:r>
            <a:b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57322"/>
            <a:ext cx="8229600" cy="5857892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1.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Сделайте 15 колебательных движений глазами по горизонтали справа – налево, затем слева – направо.</a:t>
            </a:r>
          </a:p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2.</a:t>
            </a:r>
            <a:r>
              <a:rPr lang="ru-RU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Сделайте 15 колебательных движений глазами по вертикали вверх - вниз и вниз - вверх.</a:t>
            </a:r>
          </a:p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3.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Тоже 15, но круговых вращательных движений глазами слева – направо.</a:t>
            </a:r>
          </a:p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4.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 же самое , но справа – налево.</a:t>
            </a:r>
          </a:p>
          <a:p>
            <a:pPr>
              <a:lnSpc>
                <a:spcPct val="170000"/>
              </a:lnSpc>
            </a:pPr>
            <a:r>
              <a:rPr lang="ru-RU" b="1" i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Упражнение 5.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Сделайте по 15 круговых вращательных движений глазами вначале в правую, затем в левую стороны, как бы вычерчивая глазами уложенную набок восьмёрку.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Порядок выполнения действий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946283"/>
            <a:ext cx="8229600" cy="4554551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выражениях со скобками сначала  вычисляют  значения выражений в скобках, затем по порядку слева направо выполняют возведение в степень, умножение и деление,                                                                   потом  сложение и вычитание.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   Если выражение составлено с помощью арифметических  действий первой и второй ступеней, то по порядку слева направо выполняют умножение и деление, а затем сложение и вычитание.</a:t>
            </a:r>
          </a:p>
          <a:p>
            <a:pPr marL="457200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3.    Если выражение составлено с помощью арифметических действий одной ступени, то их выполняют слева направо.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57562"/>
            <a:ext cx="8686800" cy="928694"/>
          </a:xfrm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Определить порядок выполнения действий                  и упростить алгебраическое выражение :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66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/>
          <a:stretch>
            <a:fillRect/>
          </a:stretch>
        </p:blipFill>
        <p:spPr bwMode="auto">
          <a:xfrm>
            <a:off x="1071538" y="4429132"/>
            <a:ext cx="6643734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Прямоугольник 3"/>
          <p:cNvSpPr/>
          <p:nvPr/>
        </p:nvSpPr>
        <p:spPr>
          <a:xfrm rot="10800000" flipV="1">
            <a:off x="142876" y="268783"/>
            <a:ext cx="8643966" cy="32316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Работа по закреплению навыков  сложения</a:t>
            </a:r>
            <a:r>
              <a:rPr lang="en-US" sz="3600" b="1" i="1" dirty="0" smtClean="0">
                <a:solidFill>
                  <a:srgbClr val="C00000"/>
                </a:solidFill>
                <a:latin typeface="Times New Roman" pitchFamily="18" charset="0"/>
              </a:rPr>
              <a:t>,</a:t>
            </a:r>
            <a:r>
              <a:rPr lang="ru-RU" sz="3600" b="1" i="1" dirty="0" smtClean="0">
                <a:solidFill>
                  <a:srgbClr val="C00000"/>
                </a:solidFill>
                <a:latin typeface="Times New Roman" pitchFamily="18" charset="0"/>
              </a:rPr>
              <a:t>  вычитания , умножения и деления алгебраических дробей . </a:t>
            </a:r>
            <a:endParaRPr lang="en-US" sz="3600" b="1" i="1" dirty="0" smtClean="0">
              <a:solidFill>
                <a:srgbClr val="C00000"/>
              </a:solidFill>
              <a:latin typeface="Times New Roman" pitchFamily="18" charset="0"/>
            </a:endParaRPr>
          </a:p>
          <a:p>
            <a:pPr algn="ctr"/>
            <a:endParaRPr lang="ru-RU" sz="3200" b="1" i="1" dirty="0" smtClean="0">
              <a:latin typeface="Times New Roman" pitchFamily="18" charset="0"/>
            </a:endParaRPr>
          </a:p>
          <a:p>
            <a:pPr algn="ctr"/>
            <a:r>
              <a:rPr lang="ru-RU" sz="3200" b="1" i="1" dirty="0" smtClean="0">
                <a:solidFill>
                  <a:srgbClr val="C00000"/>
                </a:solidFill>
                <a:latin typeface="Times New Roman" pitchFamily="18" charset="0"/>
              </a:rPr>
              <a:t>Задание  №5</a:t>
            </a:r>
          </a:p>
          <a:p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285776"/>
            <a:ext cx="8229600" cy="1143000"/>
          </a:xfrm>
        </p:spPr>
        <p:txBody>
          <a:bodyPr>
            <a:no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Самостоятельная   работа 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357422" y="1600200"/>
            <a:ext cx="7715304" cy="452596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Экзаменационный сборник: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171, стр.147 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66,  стр. 143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62, стр. 143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№114,стр. 145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108, стр. 145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 141, стр.146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№153, стр.146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№163, стр.147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№22, стр. 96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68378" y="692150"/>
            <a:ext cx="7104084" cy="1470025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2714620"/>
            <a:ext cx="7685106" cy="2809873"/>
          </a:xfrm>
        </p:spPr>
        <p:txBody>
          <a:bodyPr>
            <a:normAutofit/>
          </a:bodyPr>
          <a:lstStyle/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1) прочитать опорные конспекты , </a:t>
            </a: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2) выучить все алгоритмы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ru-RU" sz="28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lnSpc>
                <a:spcPct val="150000"/>
              </a:lnSpc>
            </a:pP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  3)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решить задачи из  экзаменационного   сборника (индивидуальное задание).</a:t>
            </a:r>
            <a:endParaRPr lang="ru-RU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04" name="Picture 4" descr="page_sample_0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1985991" cy="2000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821" name="Picture 5" descr="01_rojizaGrustn_simvo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7356" y="4643446"/>
            <a:ext cx="1371600" cy="1371600"/>
          </a:xfrm>
        </p:spPr>
      </p:pic>
      <p:pic>
        <p:nvPicPr>
          <p:cNvPr id="162822" name="Picture 6" descr="01_rojizaVesel_simvo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1412875"/>
            <a:ext cx="1371600" cy="1371600"/>
          </a:xfrm>
        </p:spPr>
      </p:pic>
      <p:pic>
        <p:nvPicPr>
          <p:cNvPr id="162823" name="Picture 7" descr="01_rojizaSrdn_simvo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47813" y="2852738"/>
            <a:ext cx="1371600" cy="1371600"/>
          </a:xfrm>
        </p:spPr>
      </p:pic>
      <p:sp>
        <p:nvSpPr>
          <p:cNvPr id="162824" name="Rectangle 8"/>
          <p:cNvSpPr>
            <a:spLocks noChangeArrowheads="1"/>
          </p:cNvSpPr>
          <p:nvPr/>
        </p:nvSpPr>
        <p:spPr bwMode="auto">
          <a:xfrm>
            <a:off x="2428860" y="1773238"/>
            <a:ext cx="522290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 меня все получилось</a:t>
            </a:r>
          </a:p>
        </p:txBody>
      </p:sp>
      <p:sp>
        <p:nvSpPr>
          <p:cNvPr id="162826" name="Rectangle 10"/>
          <p:cNvSpPr>
            <a:spLocks noChangeArrowheads="1"/>
          </p:cNvSpPr>
          <p:nvPr/>
        </p:nvSpPr>
        <p:spPr bwMode="auto">
          <a:xfrm>
            <a:off x="3851275" y="4849813"/>
            <a:ext cx="23050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ru-RU"/>
              <a:t>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62827" name="Rectangle 11"/>
          <p:cNvSpPr>
            <a:spLocks noChangeArrowheads="1"/>
          </p:cNvSpPr>
          <p:nvPr/>
        </p:nvSpPr>
        <p:spPr bwMode="auto">
          <a:xfrm>
            <a:off x="3214678" y="3246438"/>
            <a:ext cx="2477409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Было скучно</a:t>
            </a:r>
          </a:p>
        </p:txBody>
      </p:sp>
      <p:sp>
        <p:nvSpPr>
          <p:cNvPr id="162829" name="Rectangle 13"/>
          <p:cNvSpPr>
            <a:spLocks noChangeArrowheads="1"/>
          </p:cNvSpPr>
          <p:nvPr/>
        </p:nvSpPr>
        <p:spPr bwMode="auto">
          <a:xfrm rot="10800000" flipV="1">
            <a:off x="4357720" y="4683274"/>
            <a:ext cx="542925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 ожидал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лучших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результатов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57224" y="285728"/>
            <a:ext cx="78581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на конец урока.</a:t>
            </a:r>
            <a:endParaRPr lang="ru-RU" sz="4400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65892" name="WordArt 4"/>
          <p:cNvSpPr>
            <a:spLocks noChangeArrowheads="1" noChangeShapeType="1" noTextEdit="1"/>
          </p:cNvSpPr>
          <p:nvPr/>
        </p:nvSpPr>
        <p:spPr bwMode="auto">
          <a:xfrm>
            <a:off x="1258888" y="1125538"/>
            <a:ext cx="6842125" cy="25669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noFill/>
                  <a:round/>
                  <a:headEnd/>
                  <a:tailEnd/>
                </a:ln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80000"/>
                    </a:srgbClr>
                  </a:outerShdw>
                </a:effectLst>
                <a:latin typeface="Impact"/>
              </a:rPr>
              <a:t>Спасибо за урок!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1433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урока: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28596" y="714356"/>
            <a:ext cx="8229600" cy="4311648"/>
          </a:xfrm>
        </p:spPr>
        <p:txBody>
          <a:bodyPr>
            <a:normAutofit fontScale="25000" lnSpcReduction="20000"/>
          </a:bodyPr>
          <a:lstStyle/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Сообщение темы урока.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Рефлексия на начало урока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Этап проверки домашнего задания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Этап  актуализации знаний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Этап обобщения и систематизации знаний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Физкультминутка.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Этап закрепления навыков  сложения , вычитания , умножения и деления алгебраических дробей .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Подведение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итогов урока.</a:t>
            </a:r>
          </a:p>
          <a:p>
            <a:pPr marL="533400" indent="-533400">
              <a:lnSpc>
                <a:spcPct val="170000"/>
              </a:lnSpc>
            </a:pP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Домашнее </a:t>
            </a:r>
            <a:r>
              <a:rPr lang="ru-RU" sz="9600" dirty="0">
                <a:latin typeface="Times New Roman" pitchFamily="18" charset="0"/>
                <a:cs typeface="Times New Roman" pitchFamily="18" charset="0"/>
              </a:rPr>
              <a:t>задание.</a:t>
            </a:r>
          </a:p>
          <a:p>
            <a:pPr marL="533400" indent="-533400">
              <a:lnSpc>
                <a:spcPct val="80000"/>
              </a:lnSpc>
            </a:pPr>
            <a:endParaRPr lang="ru-RU" sz="3000" dirty="0"/>
          </a:p>
        </p:txBody>
      </p:sp>
      <p:pic>
        <p:nvPicPr>
          <p:cNvPr id="3076" name="Picture 4" descr="Картинка 460 из 3124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819" y="285728"/>
            <a:ext cx="2771775" cy="243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C00000"/>
                </a:solidFill>
                <a:latin typeface="Times New Roman" pitchFamily="18" charset="0"/>
              </a:rPr>
              <a:t>ЦЕЛИ УРОКА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образовательная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- повторить и систематизировать знания учащихся по темам: «Сокращение дробей», «Сложение и вычитание алгебраических дробей», «Умножение и деление алгебраических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дробей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развивающая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способствовать формированию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навыков самостоятельной работы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развитию логического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мышления, математической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речи и интереса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математике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воспитательная -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воспитание внимания, тренировка памяти, развитие сообразительности,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находчивости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ru-RU" sz="2400" dirty="0">
              <a:solidFill>
                <a:srgbClr val="52512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57250" y="785813"/>
            <a:ext cx="7786688" cy="8239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/>
            <a:r>
              <a:rPr lang="ru-RU" sz="4800" i="1" dirty="0" smtClean="0">
                <a:solidFill>
                  <a:schemeClr val="bg1"/>
                </a:solidFill>
                <a:latin typeface="Constantia" pitchFamily="18" charset="0"/>
              </a:rPr>
              <a:t>25 апреля</a:t>
            </a:r>
            <a:endParaRPr lang="ru-RU" sz="4800" i="1" dirty="0">
              <a:solidFill>
                <a:schemeClr val="bg1"/>
              </a:solidFill>
              <a:latin typeface="Constantia" pitchFamily="18" charset="0"/>
            </a:endParaRPr>
          </a:p>
        </p:txBody>
      </p:sp>
      <p:pic>
        <p:nvPicPr>
          <p:cNvPr id="30727" name="Picture 7" descr="01_rojizaGrustn_simvol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857356" y="4572008"/>
            <a:ext cx="1371600" cy="1371600"/>
          </a:xfrm>
        </p:spPr>
      </p:pic>
      <p:pic>
        <p:nvPicPr>
          <p:cNvPr id="30731" name="Picture 11" descr="01_rojizaVesel_simvol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1042988" y="1412875"/>
            <a:ext cx="1371600" cy="1371600"/>
          </a:xfrm>
        </p:spPr>
      </p:pic>
      <p:pic>
        <p:nvPicPr>
          <p:cNvPr id="30732" name="Picture 12" descr="01_rojizaSrdn_simvol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4"/>
          <a:srcRect/>
          <a:stretch>
            <a:fillRect/>
          </a:stretch>
        </p:blipFill>
        <p:spPr>
          <a:xfrm>
            <a:off x="1547813" y="2852738"/>
            <a:ext cx="1371600" cy="1371600"/>
          </a:xfrm>
        </p:spPr>
      </p:pic>
      <p:sp>
        <p:nvSpPr>
          <p:cNvPr id="30733" name="Rectangle 13"/>
          <p:cNvSpPr>
            <a:spLocks noChangeArrowheads="1"/>
          </p:cNvSpPr>
          <p:nvPr/>
        </p:nvSpPr>
        <p:spPr bwMode="auto">
          <a:xfrm>
            <a:off x="2916238" y="1944688"/>
            <a:ext cx="404328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Мне хорошо, я готов к уроку </a:t>
            </a:r>
          </a:p>
        </p:txBody>
      </p:sp>
      <p:sp>
        <p:nvSpPr>
          <p:cNvPr id="30734" name="Rectangle 14"/>
          <p:cNvSpPr>
            <a:spLocks noChangeArrowheads="1"/>
          </p:cNvSpPr>
          <p:nvPr/>
        </p:nvSpPr>
        <p:spPr bwMode="auto">
          <a:xfrm>
            <a:off x="3714744" y="3214686"/>
            <a:ext cx="255884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Мне безразлично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0735" name="Rectangle 15"/>
          <p:cNvSpPr>
            <a:spLocks noChangeArrowheads="1"/>
          </p:cNvSpPr>
          <p:nvPr/>
        </p:nvSpPr>
        <p:spPr bwMode="auto">
          <a:xfrm>
            <a:off x="3428992" y="4464144"/>
            <a:ext cx="5292726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Я тревожусь: все ли у меня  получится?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142976" y="357166"/>
            <a:ext cx="7286677" cy="634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09600" indent="-609600" algn="ctr">
              <a:lnSpc>
                <a:spcPct val="80000"/>
              </a:lnSpc>
            </a:pP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Рефлексия на начало урока</a:t>
            </a:r>
            <a:endParaRPr lang="ru-RU" sz="4400" b="1" i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57166"/>
            <a:ext cx="8229600" cy="928694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 проверки домашнего задания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85860"/>
            <a:ext cx="8329642" cy="484030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Экзаменационный  сборник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№14:  -11а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№16: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№8: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№23: 6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+ 13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№31: 5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4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№33: (1 -8в)(1 + 8в)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№40:  с (1 – 4с)(1 + 4с)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25000" lnSpcReduction="20000"/>
          </a:bodyPr>
          <a:lstStyle/>
          <a:p>
            <a:endParaRPr lang="ru-RU" dirty="0" smtClean="0"/>
          </a:p>
          <a:p>
            <a:endParaRPr lang="ru-RU" dirty="0" smtClean="0"/>
          </a:p>
          <a:p>
            <a:endParaRPr lang="ru-RU" sz="5800" dirty="0" smtClean="0"/>
          </a:p>
          <a:p>
            <a:pPr>
              <a:buNone/>
            </a:pPr>
            <a:r>
              <a:rPr lang="ru-RU" sz="5800" dirty="0" smtClean="0"/>
              <a:t>                                                             </a:t>
            </a:r>
          </a:p>
          <a:p>
            <a:endParaRPr lang="ru-RU" sz="5800" dirty="0" smtClean="0"/>
          </a:p>
          <a:p>
            <a:endParaRPr lang="ru-RU" sz="5800" dirty="0" smtClean="0"/>
          </a:p>
          <a:p>
            <a:r>
              <a:rPr lang="ru-RU" sz="12800" dirty="0" smtClean="0"/>
              <a:t>№172:</a:t>
            </a:r>
          </a:p>
          <a:p>
            <a:endParaRPr lang="ru-RU" sz="4600" dirty="0" smtClean="0"/>
          </a:p>
          <a:p>
            <a:endParaRPr lang="ru-RU" sz="4600" dirty="0" smtClean="0"/>
          </a:p>
          <a:p>
            <a:endParaRPr lang="ru-RU" sz="12800" dirty="0" smtClean="0"/>
          </a:p>
          <a:p>
            <a:r>
              <a:rPr lang="ru-RU" sz="12800" dirty="0" smtClean="0"/>
              <a:t>№169:</a:t>
            </a:r>
          </a:p>
          <a:p>
            <a:endParaRPr lang="ru-RU" sz="4600" dirty="0" smtClean="0"/>
          </a:p>
          <a:p>
            <a:endParaRPr lang="ru-RU" sz="4600" dirty="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2000232" y="2428868"/>
          <a:ext cx="1443372" cy="500066"/>
        </p:xfrm>
        <a:graphic>
          <a:graphicData uri="http://schemas.openxmlformats.org/presentationml/2006/ole">
            <p:oleObj spid="_x0000_s4098" name="Формула" r:id="rId4" imgW="532937" imgH="215713" progId="Equation.3">
              <p:embed/>
            </p:oleObj>
          </a:graphicData>
        </a:graphic>
      </p:graphicFrame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2" name="Object 6"/>
          <p:cNvGraphicFramePr>
            <a:graphicFrameLocks noChangeAspect="1"/>
          </p:cNvGraphicFramePr>
          <p:nvPr/>
        </p:nvGraphicFramePr>
        <p:xfrm>
          <a:off x="6572264" y="2571744"/>
          <a:ext cx="714380" cy="931800"/>
        </p:xfrm>
        <a:graphic>
          <a:graphicData uri="http://schemas.openxmlformats.org/presentationml/2006/ole">
            <p:oleObj spid="_x0000_s4102" name="Формула" r:id="rId5" imgW="330057" imgH="393529" progId="Equation.3">
              <p:embed/>
            </p:oleObj>
          </a:graphicData>
        </a:graphic>
      </p:graphicFrame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104" name="Object 8"/>
          <p:cNvGraphicFramePr>
            <a:graphicFrameLocks noChangeAspect="1"/>
          </p:cNvGraphicFramePr>
          <p:nvPr/>
        </p:nvGraphicFramePr>
        <p:xfrm>
          <a:off x="6572264" y="3929066"/>
          <a:ext cx="714380" cy="897554"/>
        </p:xfrm>
        <a:graphic>
          <a:graphicData uri="http://schemas.openxmlformats.org/presentationml/2006/ole">
            <p:oleObj spid="_x0000_s4104" name="Формула" r:id="rId6" imgW="368140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0" y="285728"/>
            <a:ext cx="8918575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</a:rPr>
              <a:t>   </a:t>
            </a:r>
            <a:endParaRPr lang="en-US" sz="4400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sz="4400" dirty="0" smtClean="0">
                <a:solidFill>
                  <a:srgbClr val="FF0000"/>
                </a:solidFill>
                <a:latin typeface="Times New Roman" pitchFamily="18" charset="0"/>
              </a:rPr>
              <a:t> </a:t>
            </a:r>
            <a:r>
              <a:rPr lang="ru-RU" sz="4400" b="1" i="1" dirty="0" smtClean="0">
                <a:solidFill>
                  <a:srgbClr val="C00000"/>
                </a:solidFill>
                <a:latin typeface="Times New Roman" pitchFamily="18" charset="0"/>
              </a:rPr>
              <a:t>Актуализация </a:t>
            </a:r>
            <a:r>
              <a:rPr lang="ru-RU" sz="4400" b="1" i="1" dirty="0">
                <a:solidFill>
                  <a:srgbClr val="C00000"/>
                </a:solidFill>
                <a:latin typeface="Times New Roman" pitchFamily="18" charset="0"/>
              </a:rPr>
              <a:t>знаний:</a:t>
            </a:r>
          </a:p>
          <a:p>
            <a:pPr algn="ctr"/>
            <a:endParaRPr lang="en-US" sz="4400" b="1" i="1" dirty="0" smtClean="0">
              <a:solidFill>
                <a:srgbClr val="FF0000"/>
              </a:solidFill>
              <a:latin typeface="Times New Roman" pitchFamily="18" charset="0"/>
            </a:endParaRPr>
          </a:p>
          <a:p>
            <a:pPr algn="ctr"/>
            <a:endParaRPr lang="ru-RU" sz="4400" b="1" i="1" dirty="0">
              <a:solidFill>
                <a:srgbClr val="FF0000"/>
              </a:solidFill>
              <a:latin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</a:rPr>
              <a:t>       </a:t>
            </a:r>
            <a:r>
              <a:rPr lang="en-US" sz="3200" dirty="0" smtClean="0">
                <a:latin typeface="Times New Roman" pitchFamily="18" charset="0"/>
              </a:rPr>
              <a:t>1. </a:t>
            </a:r>
            <a:r>
              <a:rPr lang="ru-RU" sz="3200" dirty="0" smtClean="0">
                <a:latin typeface="Times New Roman" pitchFamily="18" charset="0"/>
              </a:rPr>
              <a:t>Алгебраические  выражения</a:t>
            </a:r>
            <a:endParaRPr lang="ru-RU" sz="3200" dirty="0">
              <a:latin typeface="Times New Roman" pitchFamily="18" charset="0"/>
            </a:endParaRPr>
          </a:p>
          <a:p>
            <a:r>
              <a:rPr lang="ru-RU" sz="3200" dirty="0">
                <a:latin typeface="Times New Roman" pitchFamily="18" charset="0"/>
              </a:rPr>
              <a:t>            </a:t>
            </a:r>
          </a:p>
          <a:p>
            <a:r>
              <a:rPr lang="ru-RU" sz="3200" dirty="0">
                <a:latin typeface="Times New Roman" pitchFamily="18" charset="0"/>
              </a:rPr>
              <a:t>     </a:t>
            </a:r>
            <a:r>
              <a:rPr lang="en-US" sz="3200" dirty="0" smtClean="0">
                <a:latin typeface="Times New Roman" pitchFamily="18" charset="0"/>
              </a:rPr>
              <a:t>2. </a:t>
            </a:r>
            <a:r>
              <a:rPr lang="ru-RU" sz="3200" dirty="0" smtClean="0">
                <a:latin typeface="Times New Roman" pitchFamily="18" charset="0"/>
              </a:rPr>
              <a:t>Алгебраические дроби</a:t>
            </a:r>
          </a:p>
          <a:p>
            <a:endParaRPr lang="ru-RU" sz="3200" dirty="0" smtClean="0">
              <a:latin typeface="Times New Roman" pitchFamily="18" charset="0"/>
            </a:endParaRPr>
          </a:p>
          <a:p>
            <a:r>
              <a:rPr lang="ru-RU" sz="3200" dirty="0" smtClean="0">
                <a:latin typeface="Times New Roman" pitchFamily="18" charset="0"/>
              </a:rPr>
              <a:t>     </a:t>
            </a:r>
            <a:r>
              <a:rPr lang="en-US" sz="3200" dirty="0" smtClean="0">
                <a:latin typeface="Times New Roman" pitchFamily="18" charset="0"/>
              </a:rPr>
              <a:t>3. </a:t>
            </a:r>
            <a:r>
              <a:rPr lang="ru-RU" sz="3200" dirty="0" smtClean="0">
                <a:latin typeface="Times New Roman" pitchFamily="18" charset="0"/>
              </a:rPr>
              <a:t>Преобразование алгебраических дробей</a:t>
            </a:r>
            <a:endParaRPr lang="ru-RU" sz="3200" dirty="0">
              <a:latin typeface="Times New Roman" pitchFamily="18" charset="0"/>
            </a:endParaRPr>
          </a:p>
        </p:txBody>
      </p:sp>
      <p:pic>
        <p:nvPicPr>
          <p:cNvPr id="14342" name="Picture 6" descr="Картинка 460 из 31247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00788" y="571480"/>
            <a:ext cx="2843212" cy="1643074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Алгебраические выражения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Алгебраическое выражение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выражение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состоящее из чисел и букв, соединенных знаками действий.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Целые алгебраические выражения:             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m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- 5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;   8х у;    6</a:t>
            </a:r>
            <a:r>
              <a:rPr lang="en-US" i="1" dirty="0" err="1" smtClean="0">
                <a:latin typeface="Times New Roman" pitchFamily="18" charset="0"/>
                <a:cs typeface="Times New Roman" pitchFamily="18" charset="0"/>
              </a:rPr>
              <a:t>ab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+2;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</a:t>
            </a:r>
          </a:p>
          <a:p>
            <a:pPr algn="ctr"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    Дробные алгебраические выражения:                        </a:t>
            </a:r>
          </a:p>
          <a:p>
            <a:pPr>
              <a:buNone/>
            </a:pPr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500166" y="3857628"/>
          <a:ext cx="1928826" cy="1714512"/>
        </p:xfrm>
        <a:graphic>
          <a:graphicData uri="http://schemas.openxmlformats.org/presentationml/2006/ole">
            <p:oleObj spid="_x0000_s2049" name="Формула" r:id="rId3" imgW="520700" imgH="419100" progId="Equation.3">
              <p:embed/>
            </p:oleObj>
          </a:graphicData>
        </a:graphic>
      </p:graphicFrame>
      <p:sp>
        <p:nvSpPr>
          <p:cNvPr id="8" name="Прямоугольник 7"/>
          <p:cNvSpPr/>
          <p:nvPr/>
        </p:nvSpPr>
        <p:spPr>
          <a:xfrm>
            <a:off x="785786" y="3571876"/>
            <a:ext cx="635798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>
                <a:cs typeface="Times New Roman" pitchFamily="18" charset="0"/>
              </a:rPr>
              <a:t>             </a:t>
            </a:r>
            <a:endParaRPr lang="ru-RU" sz="3600" dirty="0"/>
          </a:p>
        </p:txBody>
      </p:sp>
      <p:graphicFrame>
        <p:nvGraphicFramePr>
          <p:cNvPr id="2051" name="Object 4"/>
          <p:cNvGraphicFramePr>
            <a:graphicFrameLocks noChangeAspect="1"/>
          </p:cNvGraphicFramePr>
          <p:nvPr/>
        </p:nvGraphicFramePr>
        <p:xfrm>
          <a:off x="4857752" y="3857629"/>
          <a:ext cx="3286149" cy="1714512"/>
        </p:xfrm>
        <a:graphic>
          <a:graphicData uri="http://schemas.openxmlformats.org/presentationml/2006/ole">
            <p:oleObj spid="_x0000_s2051" name="Формула" r:id="rId4" imgW="965200" imgH="4191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Алгебраические дроби</a:t>
            </a:r>
            <a:endParaRPr lang="ru-RU" b="1" i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Алгебраическая дробь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дробь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,  числитель и знаменатель которой алгебраические выражения.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Примеры: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332163" y="3071813"/>
          <a:ext cx="4300537" cy="1138237"/>
        </p:xfrm>
        <a:graphic>
          <a:graphicData uri="http://schemas.openxmlformats.org/presentationml/2006/ole">
            <p:oleObj spid="_x0000_s1026" name="Формула" r:id="rId4" imgW="1765080" imgH="469800" progId="Equation.3">
              <p:embed/>
            </p:oleObj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3428992" y="4643446"/>
          <a:ext cx="4429155" cy="1071570"/>
        </p:xfrm>
        <a:graphic>
          <a:graphicData uri="http://schemas.openxmlformats.org/presentationml/2006/ole">
            <p:oleObj spid="_x0000_s1031" name="Формула" r:id="rId5" imgW="1244600" imgH="457200" progId="Equation.3">
              <p:embed/>
            </p:oleObj>
          </a:graphicData>
        </a:graphic>
      </p:graphicFrame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7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Начальная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Начальная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840</TotalTime>
  <Words>881</Words>
  <Application>Microsoft Office PowerPoint</Application>
  <PresentationFormat>Экран (4:3)</PresentationFormat>
  <Paragraphs>169</Paragraphs>
  <Slides>27</Slides>
  <Notes>6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9" baseType="lpstr">
      <vt:lpstr>Начальная</vt:lpstr>
      <vt:lpstr>Формула</vt:lpstr>
      <vt:lpstr>Слайд 1</vt:lpstr>
      <vt:lpstr>Слайд 2</vt:lpstr>
      <vt:lpstr>План урока:</vt:lpstr>
      <vt:lpstr>ЦЕЛИ УРОКА</vt:lpstr>
      <vt:lpstr>Слайд 5</vt:lpstr>
      <vt:lpstr>Этап проверки домашнего задания</vt:lpstr>
      <vt:lpstr>Слайд 7</vt:lpstr>
      <vt:lpstr>Алгебраические выражения</vt:lpstr>
      <vt:lpstr>Алгебраические дроби</vt:lpstr>
      <vt:lpstr>Устная работа </vt:lpstr>
      <vt:lpstr>Слайд 11</vt:lpstr>
      <vt:lpstr>Слайд 12</vt:lpstr>
      <vt:lpstr>Алгоритм приведения алгебраических дробей к общему знаменателю. </vt:lpstr>
      <vt:lpstr>Задание №1</vt:lpstr>
      <vt:lpstr>Алгоритм сложения и вычитания алгебраических дробей с разными знаменателями:</vt:lpstr>
      <vt:lpstr>Задание №2</vt:lpstr>
      <vt:lpstr>Алгоритм умножения алгебраических дробей: </vt:lpstr>
      <vt:lpstr>Задание №3</vt:lpstr>
      <vt:lpstr>Алгоритм деления  алгебраических дробей: </vt:lpstr>
      <vt:lpstr>Задание №4</vt:lpstr>
      <vt:lpstr>Физкультминутка для глаз </vt:lpstr>
      <vt:lpstr>Порядок выполнения действий</vt:lpstr>
      <vt:lpstr>Определить порядок выполнения действий                  и упростить алгебраическое выражение :</vt:lpstr>
      <vt:lpstr>  Самостоятельная   работа </vt:lpstr>
      <vt:lpstr>ДОМАШНЕЕ ЗАДАНИЕ</vt:lpstr>
      <vt:lpstr>Слайд 26</vt:lpstr>
      <vt:lpstr>Слайд 27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14</cp:revision>
  <dcterms:created xsi:type="dcterms:W3CDTF">2013-04-23T19:41:33Z</dcterms:created>
  <dcterms:modified xsi:type="dcterms:W3CDTF">2013-06-13T10:44:36Z</dcterms:modified>
</cp:coreProperties>
</file>