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96" r:id="rId16"/>
    <p:sldId id="297" r:id="rId17"/>
    <p:sldId id="271" r:id="rId18"/>
    <p:sldId id="276" r:id="rId19"/>
    <p:sldId id="277" r:id="rId20"/>
    <p:sldId id="279" r:id="rId21"/>
    <p:sldId id="282" r:id="rId22"/>
    <p:sldId id="280" r:id="rId23"/>
    <p:sldId id="278" r:id="rId24"/>
    <p:sldId id="281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72" r:id="rId38"/>
    <p:sldId id="273" r:id="rId39"/>
    <p:sldId id="274" r:id="rId40"/>
    <p:sldId id="298" r:id="rId41"/>
    <p:sldId id="299" r:id="rId42"/>
    <p:sldId id="300" r:id="rId43"/>
    <p:sldId id="301" r:id="rId44"/>
    <p:sldId id="302" r:id="rId45"/>
    <p:sldId id="303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25D03-808A-46C4-9431-B91313C34589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07B17-3E0B-4629-88CF-02D66E0553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07B17-3E0B-4629-88CF-02D66E0553E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AED164-37F4-45E0-A30E-B0D4FFB730E1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2F3C37-BE87-4265-9775-440172CAFF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71546"/>
            <a:ext cx="8039128" cy="21288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проблемных ситуаций на уроках математики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Разработала учитель </a:t>
            </a:r>
            <a:r>
              <a:rPr lang="ru-RU" dirty="0" smtClean="0"/>
              <a:t>математики</a:t>
            </a:r>
          </a:p>
          <a:p>
            <a:r>
              <a:rPr lang="ru-RU" dirty="0" smtClean="0"/>
              <a:t>МБОУ «СОШ №31» г.Энгельса </a:t>
            </a:r>
          </a:p>
          <a:p>
            <a:r>
              <a:rPr lang="ru-RU" dirty="0" smtClean="0"/>
              <a:t>Саратовской области</a:t>
            </a:r>
            <a:endParaRPr lang="ru-RU" dirty="0" smtClean="0"/>
          </a:p>
          <a:p>
            <a:r>
              <a:rPr lang="ru-RU" dirty="0" err="1" smtClean="0"/>
              <a:t>Волосожар</a:t>
            </a:r>
            <a:r>
              <a:rPr lang="ru-RU" dirty="0" smtClean="0"/>
              <a:t> Марина Ивановна</a:t>
            </a:r>
            <a:endParaRPr lang="ru-RU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59179"/>
            <a:ext cx="2860390" cy="2270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Создание проблемных ситуаций через использование занимательных заданий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Пример №1.7 </a:t>
            </a:r>
            <a:r>
              <a:rPr lang="ru-RU" b="1" dirty="0" err="1" smtClean="0"/>
              <a:t>кл</a:t>
            </a:r>
            <a:r>
              <a:rPr lang="ru-RU" b="1" dirty="0" smtClean="0"/>
              <a:t>. Тема: </a:t>
            </a:r>
            <a:r>
              <a:rPr lang="ru-RU" b="1" dirty="0"/>
              <a:t>«Формулы </a:t>
            </a:r>
            <a:r>
              <a:rPr lang="ru-RU" b="1" dirty="0" smtClean="0"/>
              <a:t>сокращённого </a:t>
            </a:r>
            <a:r>
              <a:rPr lang="ru-RU" b="1" dirty="0"/>
              <a:t>умножения»</a:t>
            </a:r>
          </a:p>
          <a:p>
            <a:pPr>
              <a:buNone/>
            </a:pPr>
            <a:r>
              <a:rPr lang="ru-RU" dirty="0" smtClean="0"/>
              <a:t>     Преступники </a:t>
            </a:r>
            <a:r>
              <a:rPr lang="ru-RU" dirty="0"/>
              <a:t>украли в банке большую сумму денег. Их поймали, но похищенную сумму установить не удалось. Преступники категорически отказываются назвать её, утверждая, что записали это число в виде степени и зашифровали не только основание, но и её показатель. Экспертам удалось узнать основание степени. Это число 597. Но каким был показатель не говорят. После очередного допроса преступники сказали, что показатель степени является корнем уравнения </a:t>
            </a:r>
          </a:p>
          <a:p>
            <a:pPr>
              <a:buNone/>
            </a:pPr>
            <a:r>
              <a:rPr lang="ru-RU" dirty="0" smtClean="0"/>
              <a:t>     ( </a:t>
            </a:r>
            <a:r>
              <a:rPr lang="ru-RU" dirty="0"/>
              <a:t>2</a:t>
            </a:r>
            <a:r>
              <a:rPr lang="en-US" dirty="0"/>
              <a:t>y</a:t>
            </a:r>
            <a:r>
              <a:rPr lang="ru-RU" dirty="0"/>
              <a:t> +1)</a:t>
            </a:r>
            <a:r>
              <a:rPr lang="ru-RU" baseline="30000" dirty="0"/>
              <a:t>2</a:t>
            </a:r>
            <a:r>
              <a:rPr lang="ru-RU" dirty="0"/>
              <a:t> – 4</a:t>
            </a:r>
            <a:r>
              <a:rPr lang="en-US" dirty="0"/>
              <a:t>y</a:t>
            </a:r>
            <a:r>
              <a:rPr lang="ru-RU" baseline="30000" dirty="0"/>
              <a:t>2</a:t>
            </a:r>
            <a:r>
              <a:rPr lang="ru-RU" dirty="0"/>
              <a:t> =9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en-US" dirty="0" smtClean="0"/>
              <a:t>y</a:t>
            </a:r>
            <a:r>
              <a:rPr lang="ru-RU" dirty="0" smtClean="0"/>
              <a:t> </a:t>
            </a:r>
            <a:r>
              <a:rPr lang="ru-RU" dirty="0"/>
              <a:t>= 2</a:t>
            </a:r>
          </a:p>
          <a:p>
            <a:pPr>
              <a:buNone/>
            </a:pPr>
            <a:r>
              <a:rPr lang="ru-RU" dirty="0" smtClean="0"/>
              <a:t>     597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= (600 – 3)</a:t>
            </a:r>
            <a:r>
              <a:rPr lang="ru-RU" baseline="30000" dirty="0"/>
              <a:t>2</a:t>
            </a:r>
            <a:r>
              <a:rPr lang="ru-RU" dirty="0"/>
              <a:t> =600</a:t>
            </a:r>
            <a:r>
              <a:rPr lang="ru-RU" baseline="30000" dirty="0"/>
              <a:t>2</a:t>
            </a:r>
            <a:r>
              <a:rPr lang="ru-RU" dirty="0"/>
              <a:t> -2 </a:t>
            </a:r>
            <a:r>
              <a:rPr lang="ru-RU" dirty="0" err="1"/>
              <a:t>х</a:t>
            </a:r>
            <a:r>
              <a:rPr lang="ru-RU" dirty="0"/>
              <a:t> 600 </a:t>
            </a:r>
            <a:r>
              <a:rPr lang="ru-RU" dirty="0" err="1"/>
              <a:t>х</a:t>
            </a:r>
            <a:r>
              <a:rPr lang="ru-RU" dirty="0"/>
              <a:t> 3 + 3</a:t>
            </a:r>
            <a:r>
              <a:rPr lang="ru-RU" baseline="30000" dirty="0"/>
              <a:t>2</a:t>
            </a:r>
            <a:r>
              <a:rPr lang="ru-RU" dirty="0"/>
              <a:t> = 360000 – 3600 + 9 =356409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использование занимательных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Пример </a:t>
            </a:r>
            <a:r>
              <a:rPr lang="ru-RU" b="1" dirty="0" smtClean="0"/>
              <a:t>№2. </a:t>
            </a:r>
            <a:r>
              <a:rPr lang="ru-RU" b="1" dirty="0"/>
              <a:t>9 </a:t>
            </a:r>
            <a:r>
              <a:rPr lang="ru-RU" b="1" dirty="0" err="1"/>
              <a:t>кл</a:t>
            </a:r>
            <a:r>
              <a:rPr lang="ru-RU" b="1" dirty="0"/>
              <a:t>. Тема «Сумма </a:t>
            </a:r>
            <a:r>
              <a:rPr lang="en-US" b="1" dirty="0"/>
              <a:t>n</a:t>
            </a:r>
            <a:r>
              <a:rPr lang="ru-RU" b="1" dirty="0"/>
              <a:t>-первых членов арифметической прогрессии» </a:t>
            </a:r>
          </a:p>
          <a:p>
            <a:pPr>
              <a:buNone/>
            </a:pPr>
            <a:r>
              <a:rPr lang="ru-RU" dirty="0" smtClean="0"/>
              <a:t>      Изучение </a:t>
            </a:r>
            <a:r>
              <a:rPr lang="ru-RU" dirty="0"/>
              <a:t>вопроса о сумме </a:t>
            </a:r>
            <a:r>
              <a:rPr lang="ru-RU" dirty="0" err="1"/>
              <a:t>n</a:t>
            </a:r>
            <a:r>
              <a:rPr lang="ru-RU" dirty="0"/>
              <a:t>–первых членах арифметической прогрессии в 9-ом классе начинаю с рассказа: “Примерно 200 лет тому назад в одной из школ Германии на уроке математики учитель предложил ученикам найти сумму первых 100 натуральных чисел. Все принялись подряд складывать числа, а один ученик почти сразу же дал правильный ответ. Имя этого ученика Карл Фридрих Гаусс. В последствии он стал великим математиком. Как удалось Гауссу так быстро подсчитать эту сумму?”</a:t>
            </a:r>
          </a:p>
          <a:p>
            <a:pPr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Проблемная </a:t>
            </a:r>
            <a:r>
              <a:rPr lang="ru-RU" b="1" dirty="0"/>
              <a:t>ситуация: как найти быстро сумму первых 100 натуральных чисел?</a:t>
            </a:r>
          </a:p>
          <a:p>
            <a:pPr>
              <a:buNone/>
            </a:pPr>
            <a:r>
              <a:rPr lang="ru-RU" dirty="0" smtClean="0"/>
              <a:t>      Решение </a:t>
            </a:r>
            <a:r>
              <a:rPr lang="ru-RU" dirty="0"/>
              <a:t>проблемы (1 + 100) </a:t>
            </a:r>
            <a:r>
              <a:rPr lang="ru-RU" dirty="0" err="1"/>
              <a:t>х</a:t>
            </a:r>
            <a:r>
              <a:rPr lang="ru-RU" dirty="0"/>
              <a:t> 50 = 5050</a:t>
            </a:r>
          </a:p>
          <a:p>
            <a:pPr>
              <a:buNone/>
            </a:pPr>
            <a:r>
              <a:rPr lang="ru-RU" dirty="0" smtClean="0"/>
              <a:t>      Последовательность </a:t>
            </a:r>
            <a:r>
              <a:rPr lang="ru-RU" dirty="0"/>
              <a:t>чисел 1, 2, 3,…,100 является арифметической прогрессией. Теперь выводим формулу суммы </a:t>
            </a:r>
            <a:r>
              <a:rPr lang="en-US" dirty="0"/>
              <a:t>n</a:t>
            </a:r>
            <a:r>
              <a:rPr lang="ru-RU" dirty="0"/>
              <a:t>-первых членов арифметической прогрессии.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использование занимательных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Пример №3.5кл.Тема:«Совместные действия</a:t>
            </a:r>
          </a:p>
          <a:p>
            <a:pPr>
              <a:buNone/>
            </a:pPr>
            <a:r>
              <a:rPr lang="ru-RU" b="1" dirty="0" smtClean="0"/>
              <a:t>сложения, вычитания и умножения десятичных</a:t>
            </a:r>
          </a:p>
          <a:p>
            <a:pPr>
              <a:buNone/>
            </a:pPr>
            <a:r>
              <a:rPr lang="ru-RU" b="1" dirty="0" smtClean="0"/>
              <a:t>дробей»</a:t>
            </a:r>
          </a:p>
          <a:p>
            <a:pPr>
              <a:buNone/>
            </a:pPr>
            <a:r>
              <a:rPr lang="ru-RU" dirty="0" smtClean="0"/>
              <a:t>Игра «Поле чудес»</a:t>
            </a:r>
          </a:p>
          <a:p>
            <a:pPr>
              <a:buNone/>
            </a:pPr>
            <a:r>
              <a:rPr lang="ru-RU" dirty="0" smtClean="0"/>
              <a:t>Решите примеры, найдите в таблице</a:t>
            </a:r>
          </a:p>
          <a:p>
            <a:pPr>
              <a:buNone/>
            </a:pPr>
            <a:r>
              <a:rPr lang="ru-RU" dirty="0" smtClean="0"/>
              <a:t>соответствующие полученному ответу буквы и</a:t>
            </a:r>
          </a:p>
          <a:p>
            <a:pPr>
              <a:buNone/>
            </a:pPr>
            <a:r>
              <a:rPr lang="ru-RU" dirty="0" smtClean="0"/>
              <a:t>составьте слова.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857760"/>
            <a:ext cx="1162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использование занимательных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dirty="0" smtClean="0"/>
              <a:t>1 2 3 4 5 6 7 8 9 10 11 12 13 14 15  16 17 18 1920 21 22 23 24 25 26</a:t>
            </a:r>
          </a:p>
          <a:p>
            <a:pPr>
              <a:buNone/>
            </a:pPr>
            <a:r>
              <a:rPr lang="ru-RU" sz="2000" dirty="0" smtClean="0"/>
              <a:t>    Ч ЕСТНОСТЬ  К  Р А С  И  Т   З  В А  Н  И Е  Л Ю Б  О  Е</a:t>
            </a:r>
          </a:p>
          <a:p>
            <a:pPr>
              <a:buNone/>
            </a:pPr>
            <a:r>
              <a:rPr lang="ru-RU" sz="2000" dirty="0" smtClean="0"/>
              <a:t>                                                                                                     ШИЛЛЕР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1)3,2•2 +8,32;           6)(24,3-16,8)•1,4;    11)16,8+1,3•3,6;   16)12,6-1,4•2,3;</a:t>
            </a:r>
          </a:p>
          <a:p>
            <a:pPr>
              <a:buNone/>
            </a:pPr>
            <a:r>
              <a:rPr lang="ru-RU" sz="2000" dirty="0" smtClean="0"/>
              <a:t>2)(3,6+1,05)•0,2;      7)4,8-0,17•3;            12)47,4-6,7•3,5;     17)0,8•26+3,4•12</a:t>
            </a:r>
          </a:p>
          <a:p>
            <a:pPr>
              <a:buNone/>
            </a:pPr>
            <a:r>
              <a:rPr lang="ru-RU" sz="2000" dirty="0" smtClean="0"/>
              <a:t>3)(6,7-3,4)•1,3;          8)43,41-8,3•4,5;       13)(6,7-3,4)•1,3;    18)12,82+6,3•2,1</a:t>
            </a:r>
          </a:p>
          <a:p>
            <a:pPr>
              <a:buNone/>
            </a:pPr>
            <a:r>
              <a:rPr lang="ru-RU" sz="2000" dirty="0" smtClean="0"/>
              <a:t>4)4,1•0,6+3,6;            9)6,7•2,3-10,6;         14)3,4•(8,7-4,6);    19)(3,7-2,4)•1,7</a:t>
            </a:r>
          </a:p>
          <a:p>
            <a:pPr>
              <a:buNone/>
            </a:pPr>
            <a:r>
              <a:rPr lang="ru-RU" sz="2000" dirty="0" smtClean="0"/>
              <a:t>5)(3,7-2,4)•1,7;          10)4,14-1,4•0,7        15)0,9•7,02-0,258   20)3,4•(8,7-4,6)</a:t>
            </a:r>
          </a:p>
          <a:p>
            <a:pPr>
              <a:buNone/>
            </a:pPr>
            <a:endParaRPr lang="ru-RU" sz="2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3071810"/>
          <a:ext cx="5572163" cy="1000132"/>
        </p:xfrm>
        <a:graphic>
          <a:graphicData uri="http://schemas.openxmlformats.org/drawingml/2006/table">
            <a:tbl>
              <a:tblPr/>
              <a:tblGrid>
                <a:gridCol w="701990"/>
                <a:gridCol w="696364"/>
                <a:gridCol w="693239"/>
                <a:gridCol w="696364"/>
                <a:gridCol w="693239"/>
                <a:gridCol w="693239"/>
                <a:gridCol w="698864"/>
                <a:gridCol w="698864"/>
              </a:tblGrid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26,05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61,6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1,02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9,38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13,94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3,16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195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2,21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10,5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4,81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21,48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4,29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6,06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184731" cy="2723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, связанных с жизнью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Пример №1. 5 </a:t>
            </a:r>
            <a:r>
              <a:rPr lang="ru-RU" b="1" dirty="0" err="1" smtClean="0"/>
              <a:t>кл</a:t>
            </a:r>
            <a:r>
              <a:rPr lang="ru-RU" b="1" dirty="0" smtClean="0"/>
              <a:t>. Тема «Периметр прямоугольника»</a:t>
            </a:r>
          </a:p>
          <a:p>
            <a:r>
              <a:rPr lang="ru-RU" dirty="0" smtClean="0"/>
              <a:t>Семья Димы летом переехала в новый дом. Им отвели земельный участок прямоугольной формы. Папа решил поставить изгородь. Он попросил Диму сосчитать сколько потребуется штакетника, для изгороди, если на 1 погонный м. изгороди требуется 10 штук? Сколько денег потратит семья, если каждый десяток стоит 50 рублей. </a:t>
            </a:r>
          </a:p>
          <a:p>
            <a:r>
              <a:rPr lang="ru-RU" b="1" dirty="0" smtClean="0"/>
              <a:t>Проблемная ситуация: нужно найти длину изгороди (периметр прямоугольника).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143932" cy="128588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9 класс. Тема «Решение задач на смеси и сплавы»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>
              <a:buNone/>
            </a:pPr>
            <a:endParaRPr lang="ru-RU" sz="2000" b="1" u="sng" dirty="0" smtClean="0"/>
          </a:p>
          <a:p>
            <a:r>
              <a:rPr lang="ru-RU" sz="2000" b="1" u="sng" dirty="0" smtClean="0"/>
              <a:t>Задача </a:t>
            </a:r>
            <a:r>
              <a:rPr lang="ru-RU" sz="2000" b="1" i="1" dirty="0" smtClean="0"/>
              <a:t>.</a:t>
            </a:r>
            <a:r>
              <a:rPr lang="ru-RU" sz="2000" dirty="0" smtClean="0"/>
              <a:t> Сколько нужно добавить воды в сосуд, содержащий 200 г</a:t>
            </a:r>
            <a:br>
              <a:rPr lang="ru-RU" sz="2000" dirty="0" smtClean="0"/>
            </a:br>
            <a:r>
              <a:rPr lang="ru-RU" sz="2000" dirty="0" smtClean="0"/>
              <a:t>70 % -го раствора уксусной кислоты, чтобы получить 8 % раствор уксусной кислоты?</a:t>
            </a:r>
          </a:p>
          <a:p>
            <a:r>
              <a:rPr lang="ru-RU" sz="2000" dirty="0" smtClean="0"/>
              <a:t>Решение.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00164" y="3500438"/>
          <a:ext cx="557216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42"/>
                <a:gridCol w="1393042"/>
                <a:gridCol w="1393042"/>
                <a:gridCol w="1393042"/>
              </a:tblGrid>
              <a:tr h="12774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веществ, смесей 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Процентное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вещества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Масса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раствора (г)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Масса вещества  (г)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8897">
                <a:tc>
                  <a:txBody>
                    <a:bodyPr/>
                    <a:lstStyle/>
                    <a:p>
                      <a:r>
                        <a:rPr lang="ru-RU" dirty="0" smtClean="0"/>
                        <a:t>Исходный раствор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70% = 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0,7•200</a:t>
                      </a:r>
                      <a:endParaRPr lang="ru-RU" dirty="0"/>
                    </a:p>
                  </a:txBody>
                  <a:tcPr/>
                </a:tc>
              </a:tr>
              <a:tr h="319370">
                <a:tc>
                  <a:txBody>
                    <a:bodyPr/>
                    <a:lstStyle/>
                    <a:p>
                      <a:r>
                        <a:rPr lang="ru-RU" dirty="0" smtClean="0"/>
                        <a:t>Вода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558897">
                <a:tc>
                  <a:txBody>
                    <a:bodyPr/>
                    <a:lstStyle/>
                    <a:p>
                      <a:r>
                        <a:rPr lang="ru-RU" dirty="0" smtClean="0"/>
                        <a:t>Новый раствор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8% = 0,08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200+х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0,08 (200+х)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Анализируя задачу составляем уравнение:</a:t>
            </a:r>
          </a:p>
          <a:p>
            <a:pPr algn="ctr">
              <a:buNone/>
            </a:pPr>
            <a:r>
              <a:rPr lang="ru-RU" dirty="0" smtClean="0"/>
              <a:t>0,08(200 + </a:t>
            </a:r>
            <a:r>
              <a:rPr lang="ru-RU" dirty="0" err="1" smtClean="0"/>
              <a:t>х</a:t>
            </a:r>
            <a:r>
              <a:rPr lang="ru-RU" dirty="0" smtClean="0"/>
              <a:t>) = 0,7·200</a:t>
            </a:r>
          </a:p>
          <a:p>
            <a:pPr algn="ctr">
              <a:buNone/>
            </a:pPr>
            <a:r>
              <a:rPr lang="ru-RU" dirty="0" smtClean="0"/>
              <a:t>                    16 + 0,08х = 140</a:t>
            </a:r>
          </a:p>
          <a:p>
            <a:pPr algn="ctr">
              <a:buNone/>
            </a:pPr>
            <a:r>
              <a:rPr lang="ru-RU" dirty="0" smtClean="0"/>
              <a:t>                    0,08х = 124</a:t>
            </a:r>
          </a:p>
          <a:p>
            <a:pPr algn="ctr">
              <a:buNone/>
            </a:pPr>
            <a:r>
              <a:rPr lang="ru-RU" dirty="0" smtClean="0"/>
              <a:t>                     </a:t>
            </a:r>
            <a:r>
              <a:rPr lang="ru-RU" dirty="0" err="1" smtClean="0"/>
              <a:t>х</a:t>
            </a:r>
            <a:r>
              <a:rPr lang="ru-RU" dirty="0" smtClean="0"/>
              <a:t> = 1550 </a:t>
            </a:r>
          </a:p>
          <a:p>
            <a:pPr algn="ctr">
              <a:buNone/>
            </a:pPr>
            <a:r>
              <a:rPr lang="ru-RU" dirty="0" smtClean="0"/>
              <a:t>Ответ :1,55 кг воды.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, связанных с жизнью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Пример. 8кл. Тема «Площадь прямоугольника».</a:t>
            </a:r>
          </a:p>
          <a:p>
            <a:endParaRPr lang="ru-RU" b="1" dirty="0" smtClean="0">
              <a:solidFill>
                <a:srgbClr val="009999"/>
              </a:solidFill>
            </a:endParaRPr>
          </a:p>
          <a:p>
            <a:r>
              <a:rPr lang="ru-RU" dirty="0" smtClean="0"/>
              <a:t>Родители решили поменять входную дверь и заказали в фирме изготовить металлическую дверь. Им предоставили платёжный документ, в правильности которого папа усомнился, а именно в стоимости покраски двери. Попросил своего сына самому рассчитать стоимость данной работы.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Проблемная ситуация </a:t>
            </a:r>
            <a:r>
              <a:rPr lang="en-US" b="1" dirty="0" smtClean="0"/>
              <a:t>:</a:t>
            </a:r>
            <a:r>
              <a:rPr lang="ru-RU" b="1" dirty="0" smtClean="0"/>
              <a:t> нужно знать площадь двери (площадь прямоугольника) . Причём норма краски на 1 кв.м и  стоимость работы покраски 1кв.м даны в документе.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выполнение практических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7 класс. Темы: «Построение треугольника по трем элементам», «Неравенство треугольника».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Теорему о неравенстве треугольника ввожу при изучении темы «Построение треугольника по трем элементам», решая задачу на построение треугольника по трем его сторонам. Предлагаю ученикам построить с помощью циркуля и линейки треугольник со сторонами: а) 5см; 6см; 7см; б) 9см; 5см; 6см; в) 1см; 2см; 3см; </a:t>
            </a:r>
            <a:br>
              <a:rPr lang="ru-RU" dirty="0" smtClean="0"/>
            </a:br>
            <a:r>
              <a:rPr lang="ru-RU" dirty="0" smtClean="0"/>
              <a:t>г) 3см; 4см; 10см. </a:t>
            </a:r>
            <a:br>
              <a:rPr lang="ru-RU" dirty="0" smtClean="0"/>
            </a:br>
            <a:r>
              <a:rPr lang="ru-RU" dirty="0" smtClean="0"/>
              <a:t>Ребята работают самостоятельно и приходят к тому, что построить треугольник в последних двух примерах не удается.</a:t>
            </a:r>
          </a:p>
          <a:p>
            <a:r>
              <a:rPr lang="ru-RU" dirty="0" smtClean="0"/>
              <a:t> </a:t>
            </a:r>
            <a:r>
              <a:rPr lang="ru-RU" b="1" dirty="0" smtClean="0"/>
              <a:t>Возникает проблема: </a:t>
            </a:r>
            <a:r>
              <a:rPr lang="ru-RU" dirty="0" smtClean="0"/>
              <a:t>«При каких же условиях существует треугольник»? Чертежи, полученные учащимися при решении этой задачи дают возможность легко сделать вывод: «Каждая сторона треугольника меньше суммы двух других сторон». Доказываем полученную теорему.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на сравнение и внимание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Задачи на внимание 5-8 классы</a:t>
            </a:r>
            <a:endParaRPr lang="ru-RU" dirty="0" smtClean="0"/>
          </a:p>
          <a:p>
            <a:r>
              <a:rPr lang="ru-RU" dirty="0" smtClean="0"/>
              <a:t>У Гарри </a:t>
            </a:r>
            <a:r>
              <a:rPr lang="ru-RU" dirty="0" err="1" smtClean="0"/>
              <a:t>Поттера</a:t>
            </a:r>
            <a:r>
              <a:rPr lang="ru-RU" dirty="0" smtClean="0"/>
              <a:t> есть волшебные очки, в которых он видит все зеленое - белым, а все белое - зеленым. </a:t>
            </a:r>
          </a:p>
          <a:p>
            <a:r>
              <a:rPr lang="ru-RU" dirty="0" smtClean="0"/>
              <a:t>Гарри посмотрел через эти очки на прямоугольник, изображенный справа. </a:t>
            </a:r>
          </a:p>
          <a:p>
            <a:r>
              <a:rPr lang="ru-RU" dirty="0" smtClean="0"/>
              <a:t>Что он увидел?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math-on-line.com/olympiada-edu/picture/zadacha-kenguru-56-log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715016"/>
            <a:ext cx="348235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ath-on-line.com/olympiada-edu/picture/zadacha-kenguru-56-log-3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3214686"/>
            <a:ext cx="785818" cy="4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Знание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только тогда знание, 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когда оно добыто усилием собственной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мысли, а не памятью.</a:t>
            </a:r>
          </a:p>
          <a:p>
            <a:pPr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Л.Н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. Толстой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348855"/>
            <a:ext cx="2857520" cy="208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на сравнение и внимание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Задача . Проверим продавца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Покупатель взял в магазине пакет молока стоимостью 3,45 шекеля, коробку творога стоимостью 3,6 шекеля, </a:t>
            </a:r>
          </a:p>
          <a:p>
            <a:r>
              <a:rPr lang="ru-RU" dirty="0" smtClean="0"/>
              <a:t>6 пирожных и 3 килограмма сахара. </a:t>
            </a:r>
          </a:p>
          <a:p>
            <a:r>
              <a:rPr lang="ru-RU" dirty="0" smtClean="0"/>
              <a:t>Когда кассир выбил чек на 29,6 шекеля, покупатель потребовал проверить расчет и исправить ошибку. </a:t>
            </a:r>
          </a:p>
          <a:p>
            <a:r>
              <a:rPr lang="ru-RU" dirty="0" smtClean="0"/>
              <a:t>Как определил покупатель, что счет неверен ?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на сравнение и внимание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/>
              <a:t>Пример.</a:t>
            </a:r>
            <a:r>
              <a:rPr lang="ru-RU" b="1" i="1" dirty="0" smtClean="0"/>
              <a:t> </a:t>
            </a:r>
            <a:r>
              <a:rPr lang="ru-RU" b="1" dirty="0" smtClean="0"/>
              <a:t>8кл. Тема «Осевая и центральная симметрия».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а) Какие из следующих букв имеют центр симметрии:  А, О, М, Х, К</a:t>
            </a:r>
            <a:r>
              <a:rPr lang="en-US" dirty="0" smtClean="0"/>
              <a:t> ?</a:t>
            </a:r>
            <a:endParaRPr lang="ru-RU" dirty="0" smtClean="0"/>
          </a:p>
          <a:p>
            <a:pPr>
              <a:lnSpc>
                <a:spcPct val="80000"/>
              </a:lnSpc>
              <a:buNone/>
            </a:pPr>
            <a:r>
              <a:rPr lang="ru-RU" dirty="0" smtClean="0"/>
              <a:t>б) Какие из следующих букв имеют ось симметрии </a:t>
            </a:r>
            <a:r>
              <a:rPr lang="en-US" dirty="0" smtClean="0"/>
              <a:t>:</a:t>
            </a:r>
            <a:r>
              <a:rPr lang="ru-RU" dirty="0" smtClean="0"/>
              <a:t> А, Б, Г, Е, О, </a:t>
            </a:r>
            <a:r>
              <a:rPr lang="en-US" dirty="0" smtClean="0"/>
              <a:t>F?</a:t>
            </a:r>
            <a:r>
              <a:rPr lang="ru-RU" dirty="0" smtClean="0"/>
              <a:t> </a:t>
            </a:r>
          </a:p>
          <a:p>
            <a:pPr>
              <a:lnSpc>
                <a:spcPct val="80000"/>
              </a:lnSpc>
              <a:buNone/>
            </a:pPr>
            <a:endParaRPr lang="ru-RU" b="1" dirty="0" smtClean="0"/>
          </a:p>
          <a:p>
            <a:pPr>
              <a:lnSpc>
                <a:spcPct val="80000"/>
              </a:lnSpc>
              <a:buNone/>
            </a:pPr>
            <a:r>
              <a:rPr lang="ru-RU" b="1" dirty="0" smtClean="0"/>
              <a:t>     </a:t>
            </a:r>
          </a:p>
          <a:p>
            <a:endParaRPr lang="ru-RU" dirty="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4488654"/>
            <a:ext cx="2500330" cy="201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на сравнение и внимание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решении сложных задач группы С ЕГЭ по математике иногда надо уметь сравнивать значения. При кажущейся простоте эти задачи порой вызывают большие трудности, так как не удается ограничиться банальным вычитанием или возведением в определенную степень.  </a:t>
            </a:r>
            <a:r>
              <a:rPr lang="ru-RU" sz="2400" dirty="0" smtClean="0"/>
              <a:t>Что больше?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6626" name="Формула" r:id="rId3" imgW="114120" imgH="215640" progId="Equation.3">
              <p:embed/>
            </p:oleObj>
          </a:graphicData>
        </a:graphic>
      </p:graphicFrame>
      <p:pic>
        <p:nvPicPr>
          <p:cNvPr id="5" name="Рисунок 4" descr="log_3 2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143380"/>
            <a:ext cx="114300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log_4 3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4071942"/>
            <a:ext cx="107157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log_5 4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7224" y="4857760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log_7 6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00298" y="4857760"/>
            <a:ext cx="100013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решение задач на сравнение и внимание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При кажущейся простоте трудно найти школьника, который сумел бы сразу решить эту задачу. Тогда надо предложить ему провести сравнение.</a:t>
            </a:r>
          </a:p>
          <a:p>
            <a:r>
              <a:rPr lang="ru-RU" sz="2000" dirty="0" smtClean="0"/>
              <a:t> Намекнуть, что решение этой задачи такое же как в предыдущем случае. Попросить школьника усмотреть закономерность. Школьник должен обратить внимание на то, что основание во всех случаях на 1 больше, чем значение под логарифмом.</a:t>
            </a:r>
          </a:p>
          <a:p>
            <a:r>
              <a:rPr lang="ru-RU" sz="2000" dirty="0" smtClean="0"/>
              <a:t>Один из способов решения этих двух задач – исследование функции </a:t>
            </a:r>
          </a:p>
          <a:p>
            <a:endParaRPr lang="ru-RU" sz="2400" dirty="0"/>
          </a:p>
        </p:txBody>
      </p:sp>
      <p:pic>
        <p:nvPicPr>
          <p:cNvPr id="10" name="Рисунок 9" descr="f(x)=log_{x+1}x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5143512"/>
            <a:ext cx="300039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901014" cy="106129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противоречие нового материала старому, уже известному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Пример№1. 7 </a:t>
            </a:r>
            <a:r>
              <a:rPr lang="ru-RU" b="1" dirty="0" err="1" smtClean="0"/>
              <a:t>кл</a:t>
            </a:r>
            <a:r>
              <a:rPr lang="ru-RU" b="1" dirty="0" smtClean="0"/>
              <a:t>. Тема «Формулы сокращённого умножения»</a:t>
            </a:r>
          </a:p>
          <a:p>
            <a:r>
              <a:rPr lang="ru-RU" dirty="0" smtClean="0"/>
              <a:t>Вычисляем (2 </a:t>
            </a:r>
            <a:r>
              <a:rPr lang="ru-RU" dirty="0" err="1" smtClean="0"/>
              <a:t>х</a:t>
            </a:r>
            <a:r>
              <a:rPr lang="ru-RU" dirty="0" smtClean="0"/>
              <a:t> 5)²= 2² х5² = 100</a:t>
            </a:r>
          </a:p>
          <a:p>
            <a:r>
              <a:rPr lang="ru-RU" dirty="0" smtClean="0"/>
              <a:t>(3 </a:t>
            </a:r>
            <a:r>
              <a:rPr lang="ru-RU" dirty="0" err="1" smtClean="0"/>
              <a:t>х</a:t>
            </a:r>
            <a:r>
              <a:rPr lang="ru-RU" dirty="0" smtClean="0"/>
              <a:t> 4)²= 3² </a:t>
            </a:r>
            <a:r>
              <a:rPr lang="ru-RU" dirty="0" err="1" smtClean="0"/>
              <a:t>х</a:t>
            </a:r>
            <a:r>
              <a:rPr lang="ru-RU" dirty="0" smtClean="0"/>
              <a:t> 4² = 9 </a:t>
            </a:r>
            <a:r>
              <a:rPr lang="ru-RU" dirty="0" err="1" smtClean="0"/>
              <a:t>х</a:t>
            </a:r>
            <a:r>
              <a:rPr lang="ru-RU" dirty="0" smtClean="0"/>
              <a:t> 16 = 144</a:t>
            </a:r>
          </a:p>
          <a:p>
            <a:r>
              <a:rPr lang="ru-RU" dirty="0" smtClean="0"/>
              <a:t>(5 : 6)² = 5² : 6² = 25 : 36</a:t>
            </a:r>
          </a:p>
          <a:p>
            <a:r>
              <a:rPr lang="ru-RU" dirty="0" smtClean="0"/>
              <a:t>(3 + 4)² = 3² + 4² = 9 + 16 = 25 Попробуйте сосчитать по-другому.</a:t>
            </a:r>
          </a:p>
          <a:p>
            <a:r>
              <a:rPr lang="ru-RU" dirty="0" smtClean="0"/>
              <a:t>( 3 + 4)² =7² = 49</a:t>
            </a:r>
          </a:p>
          <a:p>
            <a:r>
              <a:rPr lang="ru-RU" b="1" dirty="0" smtClean="0"/>
              <a:t>Проблемная ситуация создана. Почему разные результаты?</a:t>
            </a:r>
          </a:p>
          <a:p>
            <a:r>
              <a:rPr lang="ru-RU" dirty="0" smtClean="0"/>
              <a:t>( 3 +4)² ≠ 3² + 4²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Пример№1.8кл.Тема:«Квадратные уравнения»</a:t>
            </a:r>
          </a:p>
          <a:p>
            <a:r>
              <a:rPr lang="ru-RU" dirty="0" smtClean="0"/>
              <a:t>Решить уравнение 3х</a:t>
            </a:r>
            <a:r>
              <a:rPr lang="ru-RU" baseline="30000" dirty="0" smtClean="0"/>
              <a:t>2</a:t>
            </a:r>
            <a:r>
              <a:rPr lang="ru-RU" dirty="0" smtClean="0"/>
              <a:t> + 2х – 1 = 0 , используя различные способы.</a:t>
            </a:r>
          </a:p>
          <a:p>
            <a:r>
              <a:rPr lang="ru-RU" b="1" u="sng" dirty="0" smtClean="0"/>
              <a:t>1 способ</a:t>
            </a:r>
            <a:r>
              <a:rPr lang="ru-RU" dirty="0" smtClean="0"/>
              <a:t>. </a:t>
            </a:r>
            <a:r>
              <a:rPr lang="ru-RU" b="1" i="1" dirty="0" smtClean="0"/>
              <a:t>По общей формуле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D = b</a:t>
            </a:r>
            <a:r>
              <a:rPr lang="ru-RU" baseline="30000" dirty="0" smtClean="0"/>
              <a:t>2</a:t>
            </a:r>
            <a:r>
              <a:rPr lang="ru-RU" dirty="0" smtClean="0"/>
              <a:t> – 4ac; D = 4 + 12 = 16 = 4</a:t>
            </a:r>
            <a:r>
              <a:rPr lang="ru-RU" baseline="30000" dirty="0" smtClean="0"/>
              <a:t>2</a:t>
            </a:r>
            <a:r>
              <a:rPr lang="ru-RU" dirty="0" smtClean="0"/>
              <a:t> 0 - уравнение имеет 2 корня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</a:t>
            </a:r>
            <a:r>
              <a:rPr lang="ru-RU" dirty="0" smtClean="0"/>
              <a:t> =</a:t>
            </a:r>
            <a:r>
              <a:rPr lang="ru-RU" baseline="-25000" dirty="0" smtClean="0"/>
              <a:t> </a:t>
            </a:r>
            <a:r>
              <a:rPr lang="ru-RU" dirty="0" smtClean="0"/>
              <a:t>= -1 ; 1/3. </a:t>
            </a:r>
            <a:r>
              <a:rPr lang="ru-RU" b="1" dirty="0" smtClean="0"/>
              <a:t>Ответ: -1; 1/3.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2способ </a:t>
            </a:r>
            <a:r>
              <a:rPr lang="ru-RU" b="1" i="1" dirty="0" smtClean="0"/>
              <a:t>По формуле с чётным коэффициентом </a:t>
            </a:r>
            <a:r>
              <a:rPr lang="ru-RU" b="1" i="1" dirty="0" err="1" smtClean="0"/>
              <a:t>b</a:t>
            </a:r>
            <a:r>
              <a:rPr lang="ru-RU" b="1" i="1" dirty="0" smtClean="0"/>
              <a:t>  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D</a:t>
            </a:r>
            <a:r>
              <a:rPr lang="ru-RU" baseline="-25000" dirty="0" smtClean="0"/>
              <a:t>1</a:t>
            </a:r>
            <a:r>
              <a:rPr lang="ru-RU" dirty="0" smtClean="0"/>
              <a:t>= ( </a:t>
            </a:r>
            <a:r>
              <a:rPr lang="ru-RU" dirty="0" err="1" smtClean="0"/>
              <a:t>b</a:t>
            </a:r>
            <a:r>
              <a:rPr lang="ru-RU" dirty="0" smtClean="0"/>
              <a:t>/ 2)</a:t>
            </a:r>
            <a:r>
              <a:rPr lang="ru-RU" baseline="30000" dirty="0" smtClean="0"/>
              <a:t>2</a:t>
            </a:r>
            <a:r>
              <a:rPr lang="ru-RU" dirty="0" smtClean="0"/>
              <a:t> – </a:t>
            </a:r>
            <a:r>
              <a:rPr lang="ru-RU" dirty="0" err="1" smtClean="0"/>
              <a:t>ac</a:t>
            </a:r>
            <a:r>
              <a:rPr lang="ru-RU" dirty="0" smtClean="0"/>
              <a:t>; D</a:t>
            </a:r>
            <a:r>
              <a:rPr lang="ru-RU" baseline="-25000" dirty="0" smtClean="0"/>
              <a:t>1</a:t>
            </a:r>
            <a:r>
              <a:rPr lang="ru-RU" dirty="0" smtClean="0"/>
              <a:t>= 1 + 3 = 4 = 2</a:t>
            </a:r>
            <a:r>
              <a:rPr lang="ru-RU" baseline="30000" dirty="0" smtClean="0"/>
              <a:t>2</a:t>
            </a:r>
            <a:r>
              <a:rPr lang="ru-RU" baseline="-25000" dirty="0" smtClean="0"/>
              <a:t> </a:t>
            </a:r>
            <a:r>
              <a:rPr lang="ru-RU" dirty="0" smtClean="0"/>
              <a:t>0 – уравнение имеет 2 корня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</a:t>
            </a:r>
            <a:r>
              <a:rPr lang="ru-RU" dirty="0" smtClean="0"/>
              <a:t> =  = -1; 1/3. </a:t>
            </a:r>
            <a:r>
              <a:rPr lang="ru-RU" b="1" dirty="0" smtClean="0"/>
              <a:t>Ответ: -1; 1/3.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u="sng" dirty="0" smtClean="0"/>
              <a:t>3 способ. </a:t>
            </a:r>
            <a:r>
              <a:rPr lang="ru-RU" sz="2900" b="1" i="1" dirty="0" smtClean="0"/>
              <a:t>По теореме Виета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dirty="0" smtClean="0"/>
              <a:t>х</a:t>
            </a:r>
            <a:r>
              <a:rPr lang="ru-RU" sz="2900" baseline="-25000" dirty="0" smtClean="0"/>
              <a:t>1</a:t>
            </a:r>
            <a:r>
              <a:rPr lang="ru-RU" sz="2900" dirty="0" smtClean="0"/>
              <a:t> + х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 = - </a:t>
            </a:r>
            <a:r>
              <a:rPr lang="ru-RU" sz="2900" dirty="0" err="1" smtClean="0"/>
              <a:t>b</a:t>
            </a:r>
            <a:r>
              <a:rPr lang="ru-RU" sz="2900" dirty="0" smtClean="0"/>
              <a:t> ; х</a:t>
            </a:r>
            <a:r>
              <a:rPr lang="ru-RU" sz="2900" baseline="-25000" dirty="0" smtClean="0"/>
              <a:t>1</a:t>
            </a:r>
            <a:r>
              <a:rPr lang="ru-RU" sz="2900" dirty="0" smtClean="0"/>
              <a:t> + х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 = -2/3;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х</a:t>
            </a:r>
            <a:r>
              <a:rPr lang="ru-RU" sz="2900" baseline="-25000" dirty="0" smtClean="0"/>
              <a:t>1</a:t>
            </a:r>
            <a:r>
              <a:rPr lang="ru-RU" sz="2900" dirty="0" smtClean="0"/>
              <a:t> * х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 = с ; х</a:t>
            </a:r>
            <a:r>
              <a:rPr lang="ru-RU" sz="2900" baseline="-25000" dirty="0" smtClean="0"/>
              <a:t>1</a:t>
            </a:r>
            <a:r>
              <a:rPr lang="ru-RU" sz="2900" dirty="0" smtClean="0"/>
              <a:t> * х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 = -1/3 </a:t>
            </a:r>
            <a:br>
              <a:rPr lang="ru-RU" sz="2900" dirty="0" smtClean="0"/>
            </a:b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Значит х</a:t>
            </a:r>
            <a:r>
              <a:rPr lang="ru-RU" sz="2900" baseline="-25000" dirty="0" smtClean="0"/>
              <a:t>1</a:t>
            </a:r>
            <a:r>
              <a:rPr lang="ru-RU" sz="2900" dirty="0" smtClean="0"/>
              <a:t> = -1 , х</a:t>
            </a:r>
            <a:r>
              <a:rPr lang="ru-RU" sz="2900" baseline="-25000" dirty="0" smtClean="0"/>
              <a:t>2</a:t>
            </a:r>
            <a:r>
              <a:rPr lang="ru-RU" sz="2900" dirty="0" smtClean="0"/>
              <a:t> = 1/3. </a:t>
            </a:r>
            <a:r>
              <a:rPr lang="ru-RU" sz="2900" b="1" dirty="0" smtClean="0"/>
              <a:t>Ответ : -1; 1/3.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900" b="1" u="sng" dirty="0" smtClean="0"/>
              <a:t>4 способ</a:t>
            </a:r>
            <a:r>
              <a:rPr lang="ru-RU" sz="2900" dirty="0" smtClean="0"/>
              <a:t>. </a:t>
            </a:r>
            <a:r>
              <a:rPr lang="ru-RU" sz="2900" b="1" i="1" dirty="0" smtClean="0"/>
              <a:t>Из условия , если а + с = </a:t>
            </a:r>
            <a:r>
              <a:rPr lang="ru-RU" sz="2900" b="1" i="1" dirty="0" err="1" smtClean="0"/>
              <a:t>b</a:t>
            </a:r>
            <a:r>
              <a:rPr lang="ru-RU" sz="2900" b="1" i="1" dirty="0" smtClean="0"/>
              <a:t>, то х</a:t>
            </a:r>
            <a:r>
              <a:rPr lang="ru-RU" sz="2900" b="1" i="1" baseline="-25000" dirty="0" smtClean="0"/>
              <a:t>1</a:t>
            </a:r>
            <a:r>
              <a:rPr lang="ru-RU" sz="2900" b="1" i="1" dirty="0" smtClean="0"/>
              <a:t> = - 1; х</a:t>
            </a:r>
            <a:r>
              <a:rPr lang="ru-RU" sz="2900" b="1" i="1" baseline="-25000" dirty="0" smtClean="0"/>
              <a:t>2</a:t>
            </a:r>
            <a:r>
              <a:rPr lang="ru-RU" sz="2900" b="1" i="1" dirty="0" smtClean="0"/>
              <a:t> = - с / 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300" dirty="0" smtClean="0"/>
              <a:t>а + с = 3 + ( -1 ) = 2 = </a:t>
            </a:r>
            <a:r>
              <a:rPr lang="ru-RU" sz="3300" dirty="0" err="1" smtClean="0"/>
              <a:t>b</a:t>
            </a:r>
            <a:r>
              <a:rPr lang="ru-RU" sz="3300" dirty="0" smtClean="0"/>
              <a:t>, значит х</a:t>
            </a:r>
            <a:r>
              <a:rPr lang="ru-RU" sz="3300" baseline="-25000" dirty="0" smtClean="0"/>
              <a:t>1</a:t>
            </a:r>
            <a:r>
              <a:rPr lang="ru-RU" sz="3300" dirty="0" smtClean="0"/>
              <a:t> = -1; а х</a:t>
            </a:r>
            <a:r>
              <a:rPr lang="ru-RU" sz="3300" baseline="-25000" dirty="0" smtClean="0"/>
              <a:t>2</a:t>
            </a:r>
            <a:r>
              <a:rPr lang="ru-RU" sz="3300" dirty="0" smtClean="0"/>
              <a:t> = 1/3. </a:t>
            </a:r>
            <a:r>
              <a:rPr lang="ru-RU" sz="3300" b="1" dirty="0" smtClean="0"/>
              <a:t>Ответ: -1 ; 1/3.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>( Записать и обвести в рамочку)</a:t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b="1" dirty="0" smtClean="0"/>
              <a:t>если а + в + с = 0, то х</a:t>
            </a:r>
            <a:r>
              <a:rPr lang="ru-RU" sz="3300" b="1" baseline="-25000" dirty="0" smtClean="0"/>
              <a:t>1</a:t>
            </a:r>
            <a:r>
              <a:rPr lang="ru-RU" sz="3300" b="1" dirty="0" smtClean="0"/>
              <a:t> = 1 , а х</a:t>
            </a:r>
            <a:r>
              <a:rPr lang="ru-RU" sz="3300" b="1" baseline="-25000" dirty="0" smtClean="0"/>
              <a:t>2</a:t>
            </a:r>
            <a:r>
              <a:rPr lang="ru-RU" sz="3300" b="1" dirty="0" smtClean="0"/>
              <a:t> = с / а;</a:t>
            </a: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dirty="0" smtClean="0"/>
              <a:t/>
            </a:r>
            <a:br>
              <a:rPr lang="ru-RU" sz="3300" dirty="0" smtClean="0"/>
            </a:br>
            <a:r>
              <a:rPr lang="ru-RU" sz="3300" b="1" dirty="0" smtClean="0"/>
              <a:t>если а + с = в, то х</a:t>
            </a:r>
            <a:r>
              <a:rPr lang="ru-RU" sz="3300" b="1" baseline="-25000" dirty="0" smtClean="0"/>
              <a:t>1</a:t>
            </a:r>
            <a:r>
              <a:rPr lang="ru-RU" sz="3300" b="1" dirty="0" smtClean="0"/>
              <a:t> = - 1, а х</a:t>
            </a:r>
            <a:r>
              <a:rPr lang="ru-RU" sz="3300" b="1" baseline="-25000" dirty="0" smtClean="0"/>
              <a:t>2</a:t>
            </a:r>
            <a:r>
              <a:rPr lang="ru-RU" sz="3300" b="1" dirty="0" smtClean="0"/>
              <a:t> = - с / 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5 способ</a:t>
            </a:r>
            <a:r>
              <a:rPr lang="ru-RU" dirty="0" smtClean="0"/>
              <a:t>. </a:t>
            </a:r>
            <a:r>
              <a:rPr lang="ru-RU" b="1" i="1" dirty="0" smtClean="0"/>
              <a:t>Выделение полного квадрата.</a:t>
            </a:r>
          </a:p>
          <a:p>
            <a:r>
              <a:rPr lang="ru-RU" dirty="0" smtClean="0"/>
              <a:t>3х</a:t>
            </a:r>
            <a:r>
              <a:rPr lang="ru-RU" baseline="30000" dirty="0" smtClean="0"/>
              <a:t>2</a:t>
            </a:r>
            <a:r>
              <a:rPr lang="ru-RU" dirty="0" smtClean="0"/>
              <a:t> + 2х – 1 =0 / :3;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</a:t>
            </a:r>
            <a:r>
              <a:rPr lang="ru-RU" baseline="30000" dirty="0" smtClean="0"/>
              <a:t>2</a:t>
            </a:r>
            <a:r>
              <a:rPr lang="ru-RU" dirty="0" smtClean="0"/>
              <a:t> + 2/3х – 1/3 = 0;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х</a:t>
            </a:r>
            <a:r>
              <a:rPr lang="ru-RU" baseline="30000" dirty="0" smtClean="0"/>
              <a:t>2</a:t>
            </a:r>
            <a:r>
              <a:rPr lang="ru-RU" dirty="0" smtClean="0"/>
              <a:t> + 2* 1/3*</a:t>
            </a:r>
            <a:r>
              <a:rPr lang="ru-RU" dirty="0" err="1" smtClean="0"/>
              <a:t>х</a:t>
            </a:r>
            <a:r>
              <a:rPr lang="ru-RU" dirty="0" smtClean="0"/>
              <a:t> + 1/9 ) – 1/9 – 1/3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ru-RU" dirty="0" err="1" smtClean="0"/>
              <a:t>х</a:t>
            </a:r>
            <a:r>
              <a:rPr lang="ru-RU" dirty="0" smtClean="0"/>
              <a:t> + 1/3 )</a:t>
            </a:r>
            <a:r>
              <a:rPr lang="ru-RU" baseline="30000" dirty="0" smtClean="0"/>
              <a:t>2</a:t>
            </a:r>
            <a:r>
              <a:rPr lang="ru-RU" dirty="0" smtClean="0"/>
              <a:t> – 4/9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ru-RU" dirty="0" err="1" smtClean="0"/>
              <a:t>х</a:t>
            </a:r>
            <a:r>
              <a:rPr lang="ru-RU" dirty="0" smtClean="0"/>
              <a:t> + 1/3 – 2/3 ) ( </a:t>
            </a:r>
            <a:r>
              <a:rPr lang="ru-RU" dirty="0" err="1" smtClean="0"/>
              <a:t>х</a:t>
            </a:r>
            <a:r>
              <a:rPr lang="ru-RU" dirty="0" smtClean="0"/>
              <a:t> + 1/3 + 2/3 )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</a:t>
            </a:r>
            <a:r>
              <a:rPr lang="ru-RU" dirty="0" err="1" smtClean="0"/>
              <a:t>х</a:t>
            </a:r>
            <a:r>
              <a:rPr lang="ru-RU" dirty="0" smtClean="0"/>
              <a:t> – 1/3 ) ( </a:t>
            </a:r>
            <a:r>
              <a:rPr lang="ru-RU" dirty="0" err="1" smtClean="0"/>
              <a:t>х</a:t>
            </a:r>
            <a:r>
              <a:rPr lang="ru-RU" dirty="0" smtClean="0"/>
              <a:t> + 1 )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</a:t>
            </a:r>
            <a:r>
              <a:rPr lang="ru-RU" dirty="0" smtClean="0"/>
              <a:t> – 1/3 = 0 или </a:t>
            </a:r>
            <a:r>
              <a:rPr lang="ru-RU" dirty="0" err="1" smtClean="0"/>
              <a:t>х</a:t>
            </a:r>
            <a:r>
              <a:rPr lang="ru-RU" dirty="0" smtClean="0"/>
              <a:t> + 1 = 0 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</a:t>
            </a:r>
            <a:r>
              <a:rPr lang="ru-RU" dirty="0" smtClean="0"/>
              <a:t> = 1/3 </a:t>
            </a:r>
            <a:r>
              <a:rPr lang="ru-RU" dirty="0" err="1" smtClean="0"/>
              <a:t>х</a:t>
            </a:r>
            <a:r>
              <a:rPr lang="ru-RU" dirty="0" smtClean="0"/>
              <a:t> = -1. </a:t>
            </a:r>
            <a:r>
              <a:rPr lang="ru-RU" b="1" dirty="0" smtClean="0"/>
              <a:t>Ответ: -1; 1/3.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6 способ</a:t>
            </a:r>
            <a:r>
              <a:rPr lang="ru-RU" dirty="0" smtClean="0"/>
              <a:t>. </a:t>
            </a:r>
            <a:r>
              <a:rPr lang="ru-RU" b="1" i="1" dirty="0" smtClean="0"/>
              <a:t>Метод переброски старшего коэффициента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3х</a:t>
            </a:r>
            <a:r>
              <a:rPr lang="ru-RU" baseline="30000" dirty="0" smtClean="0"/>
              <a:t>2</a:t>
            </a:r>
            <a:r>
              <a:rPr lang="ru-RU" dirty="0" smtClean="0"/>
              <a:t> + 2х – 1 = 0; / *3 ( </a:t>
            </a:r>
            <a:r>
              <a:rPr lang="ru-RU" dirty="0" err="1" smtClean="0"/>
              <a:t>домножаем</a:t>
            </a:r>
            <a:r>
              <a:rPr lang="ru-RU" dirty="0" smtClean="0"/>
              <a:t> на старший коэффициент, чтобы первое слагаемое было полным квадратом )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9х</a:t>
            </a:r>
            <a:r>
              <a:rPr lang="ru-RU" baseline="30000" dirty="0" smtClean="0"/>
              <a:t>2</a:t>
            </a:r>
            <a:r>
              <a:rPr lang="ru-RU" dirty="0" smtClean="0"/>
              <a:t> + 6х – 3 = 0;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( 3х )</a:t>
            </a:r>
            <a:r>
              <a:rPr lang="ru-RU" baseline="30000" dirty="0" smtClean="0"/>
              <a:t>2</a:t>
            </a:r>
            <a:r>
              <a:rPr lang="ru-RU" dirty="0" smtClean="0"/>
              <a:t> + 2* ( 3х ) - 3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3х = </a:t>
            </a:r>
            <a:r>
              <a:rPr lang="ru-RU" dirty="0" err="1" smtClean="0"/>
              <a:t>t</a:t>
            </a:r>
            <a:r>
              <a:rPr lang="ru-RU" dirty="0" smtClean="0"/>
              <a:t>, тогда t</a:t>
            </a:r>
            <a:r>
              <a:rPr lang="ru-RU" baseline="30000" dirty="0" smtClean="0"/>
              <a:t>2</a:t>
            </a:r>
            <a:r>
              <a:rPr lang="ru-RU" dirty="0" smtClean="0"/>
              <a:t> + 2t – 3 = 0;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t</a:t>
            </a:r>
            <a:r>
              <a:rPr lang="ru-RU" baseline="-25000" dirty="0" smtClean="0"/>
              <a:t>1</a:t>
            </a:r>
            <a:r>
              <a:rPr lang="ru-RU" dirty="0" smtClean="0"/>
              <a:t> = 1, t</a:t>
            </a:r>
            <a:r>
              <a:rPr lang="ru-RU" baseline="-25000" dirty="0" smtClean="0"/>
              <a:t>2</a:t>
            </a:r>
            <a:r>
              <a:rPr lang="ru-RU" dirty="0" smtClean="0"/>
              <a:t> = -3;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3х = 1; 3х = -3;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</a:t>
            </a:r>
            <a:r>
              <a:rPr lang="ru-RU" dirty="0" smtClean="0"/>
              <a:t> = 1/3, </a:t>
            </a:r>
            <a:r>
              <a:rPr lang="ru-RU" dirty="0" err="1" smtClean="0"/>
              <a:t>х</a:t>
            </a:r>
            <a:r>
              <a:rPr lang="ru-RU" dirty="0" smtClean="0"/>
              <a:t> = -1. </a:t>
            </a:r>
            <a:r>
              <a:rPr lang="ru-RU" b="1" dirty="0" smtClean="0"/>
              <a:t>Ответ: -1; 1/3.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/>
              <a:t>7 способ</a:t>
            </a:r>
            <a:r>
              <a:rPr lang="ru-RU" dirty="0" smtClean="0"/>
              <a:t>. </a:t>
            </a:r>
            <a:r>
              <a:rPr lang="ru-RU" b="1" i="1" dirty="0" smtClean="0"/>
              <a:t>Приведение к виду ( </a:t>
            </a:r>
            <a:r>
              <a:rPr lang="ru-RU" b="1" i="1" dirty="0" err="1" smtClean="0"/>
              <a:t>f</a:t>
            </a:r>
            <a:r>
              <a:rPr lang="ru-RU" b="1" i="1" dirty="0" smtClean="0"/>
              <a:t>( </a:t>
            </a:r>
            <a:r>
              <a:rPr lang="ru-RU" b="1" i="1" dirty="0" err="1" smtClean="0"/>
              <a:t>x</a:t>
            </a:r>
            <a:r>
              <a:rPr lang="ru-RU" b="1" i="1" dirty="0" smtClean="0"/>
              <a:t>) )</a:t>
            </a:r>
            <a:r>
              <a:rPr lang="ru-RU" b="1" i="1" baseline="30000" dirty="0" smtClean="0"/>
              <a:t>2</a:t>
            </a:r>
            <a:r>
              <a:rPr lang="ru-RU" b="1" i="1" dirty="0" smtClean="0"/>
              <a:t> = ( </a:t>
            </a:r>
            <a:r>
              <a:rPr lang="ru-RU" b="1" i="1" dirty="0" err="1" smtClean="0"/>
              <a:t>g</a:t>
            </a:r>
            <a:r>
              <a:rPr lang="ru-RU" b="1" i="1" dirty="0" smtClean="0"/>
              <a:t>(</a:t>
            </a:r>
            <a:r>
              <a:rPr lang="ru-RU" b="1" i="1" dirty="0" err="1" smtClean="0"/>
              <a:t>x</a:t>
            </a:r>
            <a:r>
              <a:rPr lang="ru-RU" b="1" i="1" dirty="0" smtClean="0"/>
              <a:t>) )</a:t>
            </a:r>
            <a:r>
              <a:rPr lang="ru-RU" b="1" i="1" baseline="30000" dirty="0" smtClean="0"/>
              <a:t>2 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3х</a:t>
            </a:r>
            <a:r>
              <a:rPr lang="ru-RU" baseline="30000" dirty="0" smtClean="0"/>
              <a:t>2</a:t>
            </a:r>
            <a:r>
              <a:rPr lang="ru-RU" dirty="0" smtClean="0"/>
              <a:t> + 2х – 1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4х</a:t>
            </a:r>
            <a:r>
              <a:rPr lang="ru-RU" baseline="30000" dirty="0" smtClean="0"/>
              <a:t>2</a:t>
            </a:r>
            <a:r>
              <a:rPr lang="ru-RU" dirty="0" smtClean="0"/>
              <a:t> – х</a:t>
            </a:r>
            <a:r>
              <a:rPr lang="ru-RU" baseline="30000" dirty="0" smtClean="0"/>
              <a:t>2</a:t>
            </a:r>
            <a:r>
              <a:rPr lang="ru-RU" dirty="0" smtClean="0"/>
              <a:t> + 2х – 1 = 0;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4х</a:t>
            </a:r>
            <a:r>
              <a:rPr lang="ru-RU" baseline="30000" dirty="0" smtClean="0"/>
              <a:t>2</a:t>
            </a:r>
            <a:r>
              <a:rPr lang="ru-RU" dirty="0" smtClean="0"/>
              <a:t> = х</a:t>
            </a:r>
            <a:r>
              <a:rPr lang="ru-RU" baseline="30000" dirty="0" smtClean="0"/>
              <a:t>2</a:t>
            </a:r>
            <a:r>
              <a:rPr lang="ru-RU" dirty="0" smtClean="0"/>
              <a:t> – 2х + 1;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( 2х )</a:t>
            </a:r>
            <a:r>
              <a:rPr lang="ru-RU" baseline="30000" dirty="0" smtClean="0"/>
              <a:t>2</a:t>
            </a:r>
            <a:r>
              <a:rPr lang="ru-RU" dirty="0" smtClean="0"/>
              <a:t> = ( </a:t>
            </a:r>
            <a:r>
              <a:rPr lang="ru-RU" dirty="0" err="1" smtClean="0"/>
              <a:t>х</a:t>
            </a:r>
            <a:r>
              <a:rPr lang="ru-RU" dirty="0" smtClean="0"/>
              <a:t> – 1 )</a:t>
            </a:r>
            <a:r>
              <a:rPr lang="ru-RU" baseline="30000" dirty="0" smtClean="0"/>
              <a:t>2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|2х | = | </a:t>
            </a:r>
            <a:r>
              <a:rPr lang="ru-RU" dirty="0" err="1" smtClean="0"/>
              <a:t>х</a:t>
            </a:r>
            <a:r>
              <a:rPr lang="ru-RU" dirty="0" smtClean="0"/>
              <a:t> - 1 |;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2х = </a:t>
            </a:r>
            <a:r>
              <a:rPr lang="ru-RU" dirty="0" err="1" smtClean="0"/>
              <a:t>х</a:t>
            </a:r>
            <a:r>
              <a:rPr lang="ru-RU" dirty="0" smtClean="0"/>
              <a:t> – 1 2х = 1 – </a:t>
            </a:r>
            <a:r>
              <a:rPr lang="ru-RU" dirty="0" err="1" smtClean="0"/>
              <a:t>х</a:t>
            </a:r>
            <a:r>
              <a:rPr lang="ru-RU" dirty="0" smtClean="0"/>
              <a:t> 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</a:t>
            </a:r>
            <a:r>
              <a:rPr lang="ru-RU" dirty="0" smtClean="0"/>
              <a:t> = - 1, </a:t>
            </a:r>
            <a:r>
              <a:rPr lang="ru-RU" dirty="0" err="1" smtClean="0"/>
              <a:t>х</a:t>
            </a:r>
            <a:r>
              <a:rPr lang="ru-RU" dirty="0" smtClean="0"/>
              <a:t> = 1/3. </a:t>
            </a:r>
            <a:r>
              <a:rPr lang="ru-RU" b="1" dirty="0" smtClean="0"/>
              <a:t>Ответ: -1; 1/3.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Немного истории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1800" b="1" u="sng" dirty="0" smtClean="0">
                <a:solidFill>
                  <a:srgbClr val="7030A0"/>
                </a:solidFill>
              </a:rPr>
              <a:t>Проблемное обучение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/>
              <a:t>– это «начальная школа» творческой деятельности.</a:t>
            </a:r>
          </a:p>
          <a:p>
            <a:pPr eaLnBrk="1" hangingPunct="1"/>
            <a:endParaRPr lang="ru-RU" sz="1800" b="1" dirty="0" smtClean="0"/>
          </a:p>
          <a:p>
            <a:pPr eaLnBrk="1" hangingPunct="1"/>
            <a:r>
              <a:rPr lang="ru-RU" sz="1800" b="1" dirty="0" smtClean="0"/>
              <a:t>Проблемное обучение основывается на теоретических положениях американского философа, психолога, педагога Дж. </a:t>
            </a:r>
            <a:r>
              <a:rPr lang="ru-RU" sz="1800" b="1" dirty="0" err="1" smtClean="0"/>
              <a:t>Дьюи</a:t>
            </a:r>
            <a:r>
              <a:rPr lang="ru-RU" sz="1800" b="1" dirty="0" smtClean="0"/>
              <a:t> (1859-1962).</a:t>
            </a:r>
          </a:p>
          <a:p>
            <a:pPr eaLnBrk="1" hangingPunct="1"/>
            <a:endParaRPr lang="ru-RU" sz="1800" b="1" dirty="0" smtClean="0"/>
          </a:p>
          <a:p>
            <a:pPr eaLnBrk="1" hangingPunct="1"/>
            <a:r>
              <a:rPr lang="ru-RU" sz="1800" b="1" dirty="0" smtClean="0"/>
              <a:t>В России дидактику проблемного обучения разработал И.Я. </a:t>
            </a:r>
            <a:r>
              <a:rPr lang="ru-RU" sz="1800" b="1" dirty="0" err="1" smtClean="0"/>
              <a:t>Лернер</a:t>
            </a:r>
            <a:r>
              <a:rPr lang="ru-RU" sz="1800" b="1" dirty="0" smtClean="0"/>
              <a:t>.</a:t>
            </a:r>
          </a:p>
          <a:p>
            <a:pPr eaLnBrk="1" hangingPunct="1"/>
            <a:endParaRPr lang="ru-RU" sz="1800" b="1" dirty="0" smtClean="0"/>
          </a:p>
          <a:p>
            <a:pPr eaLnBrk="1" hangingPunct="1"/>
            <a:r>
              <a:rPr lang="ru-RU" sz="1800" b="1" dirty="0" smtClean="0"/>
              <a:t>Сегодня под проблемным обучением понимается такая организация учебных занятий, которая предполагает создание под руководством учителя проблемных ситуаций и активную самостоятельную деятельность учащихся по их разрешению, в результате чего происходит творческое овладение профессиональными знаниями, навыками, умениями и развитие мыслительных способностей.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6400" b="1" u="sng" dirty="0" smtClean="0"/>
              <a:t>8 способ</a:t>
            </a:r>
            <a:r>
              <a:rPr lang="ru-RU" sz="6400" dirty="0" smtClean="0"/>
              <a:t>. </a:t>
            </a:r>
            <a:r>
              <a:rPr lang="ru-RU" sz="6400" b="1" i="1" dirty="0" smtClean="0"/>
              <a:t>Разложение на множители способом группировки .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3х</a:t>
            </a:r>
            <a:r>
              <a:rPr lang="ru-RU" sz="6400" baseline="30000" dirty="0" smtClean="0"/>
              <a:t>2</a:t>
            </a:r>
            <a:r>
              <a:rPr lang="ru-RU" sz="6400" dirty="0" smtClean="0"/>
              <a:t> + 2х – 1 = 0; 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3х</a:t>
            </a:r>
            <a:r>
              <a:rPr lang="ru-RU" sz="6400" baseline="30000" dirty="0" smtClean="0"/>
              <a:t>2</a:t>
            </a:r>
            <a:r>
              <a:rPr lang="ru-RU" sz="6400" baseline="-25000" dirty="0" smtClean="0"/>
              <a:t> </a:t>
            </a:r>
            <a:r>
              <a:rPr lang="ru-RU" sz="6400" dirty="0" smtClean="0"/>
              <a:t>+ 3х – </a:t>
            </a:r>
            <a:r>
              <a:rPr lang="ru-RU" sz="6400" dirty="0" err="1" smtClean="0"/>
              <a:t>х</a:t>
            </a:r>
            <a:r>
              <a:rPr lang="ru-RU" sz="6400" dirty="0" smtClean="0"/>
              <a:t> - 1 = 0;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3х ( </a:t>
            </a:r>
            <a:r>
              <a:rPr lang="ru-RU" sz="6400" dirty="0" err="1" smtClean="0"/>
              <a:t>х</a:t>
            </a:r>
            <a:r>
              <a:rPr lang="ru-RU" sz="6400" dirty="0" smtClean="0"/>
              <a:t> + 1) – ( </a:t>
            </a:r>
            <a:r>
              <a:rPr lang="ru-RU" sz="6400" dirty="0" err="1" smtClean="0"/>
              <a:t>х</a:t>
            </a:r>
            <a:r>
              <a:rPr lang="ru-RU" sz="6400" dirty="0" smtClean="0"/>
              <a:t> + 1 ) = 0; 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( </a:t>
            </a:r>
            <a:r>
              <a:rPr lang="ru-RU" sz="6400" dirty="0" err="1" smtClean="0"/>
              <a:t>х</a:t>
            </a:r>
            <a:r>
              <a:rPr lang="ru-RU" sz="6400" dirty="0" smtClean="0"/>
              <a:t> + 1 ) ( 3х – 1 ) = 0; 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err="1" smtClean="0"/>
              <a:t>х</a:t>
            </a:r>
            <a:r>
              <a:rPr lang="ru-RU" sz="6400" dirty="0" smtClean="0"/>
              <a:t> + 1 = 0 , 3х – 1 = 0; 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err="1" smtClean="0"/>
              <a:t>х</a:t>
            </a:r>
            <a:r>
              <a:rPr lang="ru-RU" sz="6400" dirty="0" smtClean="0"/>
              <a:t> = -1, </a:t>
            </a:r>
            <a:r>
              <a:rPr lang="ru-RU" sz="6400" dirty="0" err="1" smtClean="0"/>
              <a:t>х</a:t>
            </a:r>
            <a:r>
              <a:rPr lang="ru-RU" sz="6400" dirty="0" smtClean="0"/>
              <a:t> = 1/3. </a:t>
            </a:r>
            <a:r>
              <a:rPr lang="ru-RU" sz="6400" b="1" dirty="0" smtClean="0"/>
              <a:t>Ответ: - 1; 1/3.</a:t>
            </a:r>
          </a:p>
          <a:p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u="sng" dirty="0" smtClean="0"/>
              <a:t>9 способ</a:t>
            </a:r>
            <a:r>
              <a:rPr lang="ru-RU" sz="6400" b="1" dirty="0" smtClean="0"/>
              <a:t>. </a:t>
            </a:r>
            <a:r>
              <a:rPr lang="ru-RU" sz="6400" b="1" i="1" dirty="0" smtClean="0"/>
              <a:t>Уменьшение степени уравнения(слайд 12 презентации 2).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Подбором находим, что х</a:t>
            </a:r>
            <a:r>
              <a:rPr lang="ru-RU" sz="6400" baseline="-25000" dirty="0" smtClean="0"/>
              <a:t>1</a:t>
            </a:r>
            <a:r>
              <a:rPr lang="ru-RU" sz="6400" dirty="0" smtClean="0"/>
              <a:t> = -1 - корень уравнения. Разделим квадратный трёхчлен 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3х</a:t>
            </a:r>
            <a:r>
              <a:rPr lang="ru-RU" sz="6400" baseline="30000" dirty="0" smtClean="0"/>
              <a:t>2</a:t>
            </a:r>
            <a:r>
              <a:rPr lang="ru-RU" sz="6400" dirty="0" smtClean="0"/>
              <a:t> + 2х – 1 на </a:t>
            </a:r>
            <a:r>
              <a:rPr lang="ru-RU" sz="6400" dirty="0" err="1" smtClean="0"/>
              <a:t>х</a:t>
            </a:r>
            <a:r>
              <a:rPr lang="ru-RU" sz="6400" dirty="0" smtClean="0"/>
              <a:t> + 1</a:t>
            </a:r>
            <a:br>
              <a:rPr lang="ru-RU" sz="6400" dirty="0" smtClean="0"/>
            </a:b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dirty="0" smtClean="0"/>
              <a:t>3х</a:t>
            </a:r>
            <a:r>
              <a:rPr lang="ru-RU" sz="6400" baseline="30000" dirty="0" smtClean="0"/>
              <a:t>2</a:t>
            </a:r>
            <a:r>
              <a:rPr lang="ru-RU" sz="6400" dirty="0" smtClean="0"/>
              <a:t> + 2х – 1 = ( </a:t>
            </a:r>
            <a:r>
              <a:rPr lang="ru-RU" sz="6400" dirty="0" err="1" smtClean="0"/>
              <a:t>х</a:t>
            </a:r>
            <a:r>
              <a:rPr lang="ru-RU" sz="6400" dirty="0" smtClean="0"/>
              <a:t> + 1 ) ( 3х – 1 ) , х</a:t>
            </a:r>
            <a:r>
              <a:rPr lang="ru-RU" sz="6400" baseline="-25000" dirty="0" smtClean="0"/>
              <a:t>1</a:t>
            </a:r>
            <a:r>
              <a:rPr lang="ru-RU" sz="6400" dirty="0" smtClean="0"/>
              <a:t> = - 1 , х</a:t>
            </a:r>
            <a:r>
              <a:rPr lang="ru-RU" sz="6400" baseline="-25000" dirty="0" smtClean="0"/>
              <a:t>2</a:t>
            </a:r>
            <a:r>
              <a:rPr lang="ru-RU" sz="6400" dirty="0" smtClean="0"/>
              <a:t> = 1/3. </a:t>
            </a:r>
            <a:r>
              <a:rPr lang="ru-RU" sz="6400" b="1" dirty="0" smtClean="0"/>
              <a:t>Ответ: - 1; 1/3</a:t>
            </a:r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10 способ</a:t>
            </a:r>
            <a:r>
              <a:rPr lang="ru-RU" dirty="0" smtClean="0"/>
              <a:t>. </a:t>
            </a:r>
            <a:r>
              <a:rPr lang="ru-RU" b="1" i="1" dirty="0" smtClean="0"/>
              <a:t>Графический.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3х</a:t>
            </a:r>
            <a:r>
              <a:rPr lang="ru-RU" baseline="30000" dirty="0" smtClean="0"/>
              <a:t>2</a:t>
            </a:r>
            <a:r>
              <a:rPr lang="ru-RU" dirty="0" smtClean="0"/>
              <a:t> = -2х + 1.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Строим в одной системе координат графики функций 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 = 3х</a:t>
            </a:r>
            <a:r>
              <a:rPr lang="ru-RU" baseline="30000" dirty="0" smtClean="0"/>
              <a:t>2 </a:t>
            </a:r>
            <a:r>
              <a:rPr lang="ru-RU" dirty="0" smtClean="0"/>
              <a:t>и у = -2х + 1.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Абсциссы точек пересечения графиков функций - корни уравнения: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</a:t>
            </a:r>
            <a:r>
              <a:rPr lang="ru-RU" baseline="-25000" dirty="0" smtClean="0"/>
              <a:t>1</a:t>
            </a:r>
            <a:r>
              <a:rPr lang="ru-RU" dirty="0" smtClean="0"/>
              <a:t> -1, х</a:t>
            </a:r>
            <a:r>
              <a:rPr lang="ru-RU" baseline="-25000" dirty="0" smtClean="0"/>
              <a:t>2</a:t>
            </a:r>
            <a:r>
              <a:rPr lang="ru-RU" dirty="0" smtClean="0"/>
              <a:t> 1/3.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неточный способ решения уравнений.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5900" b="1" dirty="0" smtClean="0"/>
              <a:t>7кл.Тема:«Решение задач»</a:t>
            </a:r>
          </a:p>
          <a:p>
            <a:r>
              <a:rPr lang="ru-RU" sz="5100" dirty="0" smtClean="0"/>
              <a:t> </a:t>
            </a:r>
            <a:r>
              <a:rPr lang="ru-RU" sz="5100" b="1" dirty="0" smtClean="0"/>
              <a:t>Задача 1. </a:t>
            </a:r>
            <a:r>
              <a:rPr lang="ru-RU" sz="5100" dirty="0" smtClean="0"/>
              <a:t>«Который теперь час?» –спросил Андрей у отца. «А вот сосчитай: до конца суток осталось втрое меньше  того времени, которое прошло от их начала». Который час был тогда?</a:t>
            </a:r>
          </a:p>
          <a:p>
            <a:r>
              <a:rPr lang="ru-RU" sz="5100" dirty="0" smtClean="0"/>
              <a:t> </a:t>
            </a:r>
            <a:r>
              <a:rPr lang="ru-RU" sz="5100" b="1" dirty="0" smtClean="0"/>
              <a:t>Решение 1 (арифметический метод).</a:t>
            </a:r>
          </a:p>
          <a:p>
            <a:r>
              <a:rPr lang="ru-RU" sz="5100" dirty="0" smtClean="0"/>
              <a:t>Поскольку оставшаяся часть втрое меньше прошедшей , то время , составляющее сутки , можно разделить на 1+3 =4 части. Поскольку одна часть составляет 2464 =6 часов и втрое меньше прошедшей , то прошедшая часть суток составляет 24-6 = 18 часов.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различные способы решения одной задачи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Решение 2 (алгебраический метод). </a:t>
            </a:r>
          </a:p>
          <a:p>
            <a:pPr>
              <a:buNone/>
            </a:pPr>
            <a:r>
              <a:rPr lang="ru-RU" sz="2400" dirty="0" smtClean="0"/>
              <a:t>Пусть </a:t>
            </a:r>
            <a:r>
              <a:rPr lang="ru-RU" sz="2400" i="1" dirty="0" err="1" smtClean="0"/>
              <a:t>x</a:t>
            </a:r>
            <a:r>
              <a:rPr lang="ru-RU" sz="2400" i="1" dirty="0" smtClean="0"/>
              <a:t> </a:t>
            </a:r>
            <a:r>
              <a:rPr lang="ru-RU" sz="2400" dirty="0" smtClean="0"/>
              <a:t>часов прошло от начала</a:t>
            </a:r>
          </a:p>
          <a:p>
            <a:pPr>
              <a:buNone/>
            </a:pPr>
            <a:r>
              <a:rPr lang="ru-RU" sz="2400" dirty="0" smtClean="0"/>
              <a:t>суток, тогда (24 – </a:t>
            </a:r>
            <a:r>
              <a:rPr lang="ru-RU" sz="2400" i="1" dirty="0" err="1" smtClean="0"/>
              <a:t>x</a:t>
            </a:r>
            <a:r>
              <a:rPr lang="ru-RU" sz="2400" dirty="0" smtClean="0"/>
              <a:t>) часов осталось до</a:t>
            </a:r>
          </a:p>
          <a:p>
            <a:pPr>
              <a:buNone/>
            </a:pPr>
            <a:r>
              <a:rPr lang="ru-RU" sz="2400" dirty="0" smtClean="0"/>
              <a:t>конца суток. Поскольку оставшаяся</a:t>
            </a:r>
          </a:p>
          <a:p>
            <a:pPr>
              <a:buNone/>
            </a:pPr>
            <a:r>
              <a:rPr lang="ru-RU" sz="2400" dirty="0" smtClean="0"/>
              <a:t>часть втрое меньше прошедшей, то</a:t>
            </a:r>
          </a:p>
          <a:p>
            <a:pPr>
              <a:buNone/>
            </a:pPr>
            <a:r>
              <a:rPr lang="ru-RU" sz="2400" dirty="0" smtClean="0"/>
              <a:t>получим уравнение </a:t>
            </a:r>
            <a:r>
              <a:rPr lang="ru-RU" sz="2400" i="1" dirty="0" err="1" smtClean="0"/>
              <a:t>x</a:t>
            </a:r>
            <a:r>
              <a:rPr lang="ru-RU" sz="2400" i="1" dirty="0" smtClean="0"/>
              <a:t> </a:t>
            </a:r>
            <a:r>
              <a:rPr lang="ru-RU" sz="2400" dirty="0" smtClean="0"/>
              <a:t>= 3 · (24 – </a:t>
            </a:r>
            <a:r>
              <a:rPr lang="ru-RU" sz="2400" i="1" dirty="0" err="1" smtClean="0"/>
              <a:t>x</a:t>
            </a:r>
            <a:r>
              <a:rPr lang="ru-RU" sz="2400" dirty="0" smtClean="0"/>
              <a:t>),</a:t>
            </a:r>
          </a:p>
          <a:p>
            <a:pPr>
              <a:buNone/>
            </a:pPr>
            <a:r>
              <a:rPr lang="ru-RU" sz="2400" dirty="0" smtClean="0"/>
              <a:t>решив которое найдём </a:t>
            </a:r>
            <a:r>
              <a:rPr lang="ru-RU" sz="2400" i="1" dirty="0" err="1" smtClean="0"/>
              <a:t>x</a:t>
            </a:r>
            <a:r>
              <a:rPr lang="ru-RU" sz="2400" i="1" dirty="0" smtClean="0"/>
              <a:t> </a:t>
            </a:r>
            <a:r>
              <a:rPr lang="ru-RU" sz="2400" dirty="0" smtClean="0"/>
              <a:t>= 18 часов.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выполнение небольших исследовательских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9600" indent="-609600">
              <a:buNone/>
            </a:pPr>
            <a:r>
              <a:rPr lang="ru-RU" sz="3400" b="1" dirty="0" smtClean="0"/>
              <a:t>Пример. 5кл. Тема «Длина окружности».</a:t>
            </a:r>
          </a:p>
          <a:p>
            <a:pPr marL="609600" indent="-609600">
              <a:buNone/>
            </a:pPr>
            <a:r>
              <a:rPr lang="ru-RU" dirty="0" smtClean="0"/>
              <a:t>Ещё древние греки находили длину окружности по формуле </a:t>
            </a:r>
            <a:r>
              <a:rPr lang="en-US" dirty="0" smtClean="0"/>
              <a:t>C = </a:t>
            </a:r>
            <a:r>
              <a:rPr lang="ru-RU" dirty="0" smtClean="0"/>
              <a:t>П*</a:t>
            </a:r>
            <a:r>
              <a:rPr lang="en-US" dirty="0" smtClean="0"/>
              <a:t>d</a:t>
            </a:r>
            <a:r>
              <a:rPr lang="ru-RU" dirty="0" smtClean="0"/>
              <a:t>.</a:t>
            </a:r>
          </a:p>
          <a:p>
            <a:pPr marL="609600" indent="-609600">
              <a:buNone/>
            </a:pPr>
            <a:r>
              <a:rPr lang="en-US" dirty="0" smtClean="0"/>
              <a:t>d</a:t>
            </a:r>
            <a:r>
              <a:rPr lang="ru-RU" dirty="0" smtClean="0"/>
              <a:t> – диаметр окружности. Вопрос </a:t>
            </a:r>
            <a:r>
              <a:rPr lang="en-US" dirty="0" smtClean="0"/>
              <a:t>: </a:t>
            </a:r>
            <a:r>
              <a:rPr lang="ru-RU" dirty="0" smtClean="0"/>
              <a:t>что же такое П</a:t>
            </a:r>
            <a:r>
              <a:rPr lang="en-US" dirty="0" smtClean="0"/>
              <a:t>?</a:t>
            </a:r>
            <a:endParaRPr lang="ru-RU" dirty="0" smtClean="0"/>
          </a:p>
          <a:p>
            <a:pPr marL="609600" indent="-609600">
              <a:buNone/>
            </a:pPr>
            <a:r>
              <a:rPr lang="en-US" dirty="0" smtClean="0"/>
              <a:t>1</a:t>
            </a:r>
            <a:r>
              <a:rPr lang="ru-RU" dirty="0" smtClean="0"/>
              <a:t>.Опоясать стакан ниткой, распрямить нитку, длина нитки примерно </a:t>
            </a:r>
            <a:endParaRPr lang="en-US" dirty="0" smtClean="0"/>
          </a:p>
          <a:p>
            <a:pPr marL="609600" indent="-609600">
              <a:buNone/>
            </a:pPr>
            <a:r>
              <a:rPr lang="ru-RU" dirty="0" smtClean="0"/>
              <a:t>равна длине окружности стакана. Чтобы получить более точный </a:t>
            </a:r>
          </a:p>
          <a:p>
            <a:pPr marL="609600" indent="-609600">
              <a:buNone/>
            </a:pPr>
            <a:r>
              <a:rPr lang="ru-RU" dirty="0" smtClean="0"/>
              <a:t>результат, нужно это проделать несколько раз. </a:t>
            </a:r>
          </a:p>
          <a:p>
            <a:pPr marL="609600" indent="-609600">
              <a:buNone/>
            </a:pPr>
            <a:r>
              <a:rPr lang="ru-RU" dirty="0" smtClean="0"/>
              <a:t>Занесите данные в следующую таблицу</a:t>
            </a:r>
            <a:r>
              <a:rPr lang="en-US" dirty="0" smtClean="0"/>
              <a:t>:</a:t>
            </a:r>
            <a:endParaRPr lang="ru-RU" dirty="0" smtClean="0"/>
          </a:p>
          <a:p>
            <a:pPr marL="609600" indent="-609600">
              <a:buNone/>
            </a:pPr>
            <a:endParaRPr lang="ru-RU" b="1" dirty="0" smtClean="0"/>
          </a:p>
          <a:p>
            <a:pPr marL="609600" indent="-609600">
              <a:buNone/>
            </a:pPr>
            <a:endParaRPr lang="ru-RU" b="1" dirty="0" smtClean="0"/>
          </a:p>
          <a:p>
            <a:pPr marL="609600" indent="-609600">
              <a:buNone/>
            </a:pPr>
            <a:endParaRPr lang="ru-RU" b="1" dirty="0" smtClean="0"/>
          </a:p>
          <a:p>
            <a:pPr marL="609600" indent="-609600">
              <a:buNone/>
            </a:pPr>
            <a:endParaRPr lang="ru-RU" b="1" dirty="0" smtClean="0"/>
          </a:p>
          <a:p>
            <a:pPr marL="609600" indent="-609600">
              <a:buNone/>
            </a:pPr>
            <a:endParaRPr lang="ru-RU" b="1" dirty="0" smtClean="0"/>
          </a:p>
          <a:p>
            <a:pPr marL="609600" indent="-609600">
              <a:buNone/>
            </a:pPr>
            <a:r>
              <a:rPr lang="ru-RU" dirty="0" smtClean="0"/>
              <a:t>2. Измерьте  диаметр стакана линейкой. Данные занесите в табл.</a:t>
            </a:r>
          </a:p>
          <a:p>
            <a:pPr marL="609600" indent="-609600">
              <a:buNone/>
            </a:pPr>
            <a:r>
              <a:rPr lang="ru-RU" dirty="0" smtClean="0"/>
              <a:t>3. Найдите значение П, как неизвестного множителя.</a:t>
            </a:r>
          </a:p>
          <a:p>
            <a:pPr marL="609600" indent="-609600">
              <a:buNone/>
            </a:pPr>
            <a:r>
              <a:rPr lang="ru-RU" dirty="0" smtClean="0"/>
              <a:t>Исследование проведено. Проблема решена.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4143380"/>
          <a:ext cx="5715042" cy="928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7"/>
                <a:gridCol w="952507"/>
                <a:gridCol w="952507"/>
                <a:gridCol w="952507"/>
                <a:gridCol w="952507"/>
                <a:gridCol w="952507"/>
              </a:tblGrid>
              <a:tr h="560121">
                <a:tc>
                  <a:txBody>
                    <a:bodyPr/>
                    <a:lstStyle/>
                    <a:p>
                      <a:r>
                        <a:rPr lang="ru-RU" dirty="0" smtClean="0"/>
                        <a:t>С1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С2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С3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r>
                        <a:rPr lang="ru-RU" baseline="0" dirty="0" smtClean="0"/>
                        <a:t> сред.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6857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через выполнение небольших исследовательских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100" b="1" dirty="0" smtClean="0"/>
              <a:t>6 класс « Зоопарк » на  координатной плоскости</a:t>
            </a:r>
          </a:p>
          <a:p>
            <a:pPr lvl="0"/>
            <a:r>
              <a:rPr lang="ru-RU" b="1" dirty="0" smtClean="0"/>
              <a:t>Конь.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начале координат стоит конь. Он ходит, как шахматный ( только не по центрам клеток , а по узлам координатной сетки; покрасьте узлы координатной сетки в шахматном порядке.</a:t>
            </a:r>
          </a:p>
          <a:p>
            <a:pPr lvl="0">
              <a:buNone/>
            </a:pPr>
            <a:r>
              <a:rPr lang="ru-RU" dirty="0" smtClean="0"/>
              <a:t>Опишите , записывая координаты точек , один из маршрутов коня из точки с координатами (0;0) в точку (-1;1).</a:t>
            </a:r>
          </a:p>
          <a:p>
            <a:pPr lvl="0">
              <a:buNone/>
            </a:pPr>
            <a:r>
              <a:rPr lang="ru-RU" dirty="0" smtClean="0"/>
              <a:t>Придумайте какой-нибудь маршрут из 5 ходов, начинающийся в точке (0;0) и проходящий через точки (5;0) и (3;4) с остановками в этих точках.</a:t>
            </a:r>
          </a:p>
          <a:p>
            <a:pPr lvl="0">
              <a:buNone/>
            </a:pPr>
            <a:r>
              <a:rPr lang="ru-RU" dirty="0" smtClean="0"/>
              <a:t>Может ли конь когда-нибудь попасть в точку (4,5;3) ?</a:t>
            </a:r>
          </a:p>
          <a:p>
            <a:pPr lvl="0">
              <a:buNone/>
            </a:pPr>
            <a:r>
              <a:rPr lang="ru-RU" dirty="0" smtClean="0"/>
              <a:t>Может ли конь попасть из точки (0;0) в точку (1;1) ровно за 1995 ходов?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проблемной ситуации через выполнение небольших исследовательских заданий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/>
              <a:t>Слон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 начале координат стоит слон. Он может ходить, как шахматный слон ( только не по центрам клеток , а по узлам координатной сетки).</a:t>
            </a:r>
          </a:p>
          <a:p>
            <a:pPr lvl="0">
              <a:buNone/>
            </a:pPr>
            <a:r>
              <a:rPr lang="ru-RU" dirty="0" smtClean="0"/>
              <a:t>Опишите один из кратчайших ( по числу ходов) маршрут слона из точки (0;0) в точку (5;-3). Почему меньшего числа ходов слону не хватит? Сколько таких кратчайших маршрутов?</a:t>
            </a:r>
          </a:p>
          <a:p>
            <a:pPr lvl="0">
              <a:buNone/>
            </a:pPr>
            <a:r>
              <a:rPr lang="ru-RU" dirty="0" smtClean="0"/>
              <a:t>Опишите маршрут из четырех ходов , начинающийся в точке (0;0) и проходящий ( в любом порядке) через точки (4;-2); (10;4) и (-1;3).</a:t>
            </a:r>
          </a:p>
          <a:p>
            <a:pPr lvl="0">
              <a:buNone/>
            </a:pPr>
            <a:r>
              <a:rPr lang="ru-RU" dirty="0" smtClean="0"/>
              <a:t>Можно ли из точки (0;0) попасть слоном в точку (1;0)?</a:t>
            </a:r>
          </a:p>
          <a:p>
            <a:pPr lvl="0">
              <a:buNone/>
            </a:pPr>
            <a:r>
              <a:rPr lang="ru-RU" dirty="0" smtClean="0"/>
              <a:t>Покажите , в какие точки можно попасть слоном из начала координат , а в какие – нельзя ( покрасьте их в разные цвета).</a:t>
            </a:r>
          </a:p>
          <a:p>
            <a:pPr>
              <a:buNone/>
            </a:pPr>
            <a:r>
              <a:rPr lang="ru-RU" dirty="0" smtClean="0"/>
              <a:t>Если из (0;0) можно попасть в точку (</a:t>
            </a:r>
            <a:r>
              <a:rPr lang="ru-RU" dirty="0" err="1" smtClean="0"/>
              <a:t>x;y</a:t>
            </a:r>
            <a:r>
              <a:rPr lang="ru-RU" dirty="0" smtClean="0"/>
              <a:t>) , то за сколько ходов это наверняка удастся сделать?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Создание проблемных ситуаций , позволяющих делать обобщения , выводы ,сопоставлять факты , ставить конкретные вопросы.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/>
              <a:t>Пример 1. 8кл.Тема:«Теорема Пифагора»</a:t>
            </a:r>
          </a:p>
          <a:p>
            <a:pPr>
              <a:buNone/>
            </a:pPr>
            <a:r>
              <a:rPr lang="ru-RU" sz="2000" dirty="0" smtClean="0"/>
              <a:t>На охоте с двух отвесных скал два охотника заметили козла и </a:t>
            </a:r>
          </a:p>
          <a:p>
            <a:pPr>
              <a:buNone/>
            </a:pPr>
            <a:r>
              <a:rPr lang="ru-RU" sz="2000" dirty="0" smtClean="0"/>
              <a:t>одновременно в него выстрелили, причём стрелы достигли цели</a:t>
            </a:r>
          </a:p>
          <a:p>
            <a:pPr>
              <a:buNone/>
            </a:pPr>
            <a:r>
              <a:rPr lang="ru-RU" sz="2000" dirty="0" smtClean="0"/>
              <a:t>одновременно. Охотники одновременно начали спуск к добыче с</a:t>
            </a:r>
          </a:p>
          <a:p>
            <a:pPr>
              <a:buNone/>
            </a:pPr>
            <a:r>
              <a:rPr lang="ru-RU" sz="2000" dirty="0" smtClean="0"/>
              <a:t>одинаковой скоростью см. рис. 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4" name="Рисунок 3" descr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4071942"/>
            <a:ext cx="401384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Проблемная ситуация возникает при построении математической модели практической задачи. </a:t>
            </a:r>
            <a:r>
              <a:rPr lang="ru-RU" dirty="0" smtClean="0"/>
              <a:t>Она рассматривается с помощью вопросов. Как на чертеже изображаются:</a:t>
            </a:r>
          </a:p>
          <a:p>
            <a:r>
              <a:rPr lang="ru-RU" dirty="0" smtClean="0"/>
              <a:t>1) скалы?</a:t>
            </a:r>
            <a:br>
              <a:rPr lang="ru-RU" dirty="0" smtClean="0"/>
            </a:br>
            <a:r>
              <a:rPr lang="ru-RU" dirty="0" smtClean="0"/>
              <a:t>2) расстояние между ними?</a:t>
            </a:r>
            <a:br>
              <a:rPr lang="ru-RU" dirty="0" smtClean="0"/>
            </a:br>
            <a:r>
              <a:rPr lang="ru-RU" dirty="0" smtClean="0"/>
              <a:t>3) путь каждой стрелы?</a:t>
            </a:r>
            <a:br>
              <a:rPr lang="ru-RU" dirty="0" smtClean="0"/>
            </a:br>
            <a:r>
              <a:rPr lang="ru-RU" dirty="0" smtClean="0"/>
              <a:t>4) путь каждого охотника?</a:t>
            </a:r>
            <a:br>
              <a:rPr lang="ru-RU" dirty="0" smtClean="0"/>
            </a:br>
            <a:r>
              <a:rPr lang="ru-RU" dirty="0" smtClean="0"/>
              <a:t>5) что означает факт, что стрелы достигли цели одновременно?</a:t>
            </a:r>
          </a:p>
          <a:p>
            <a:r>
              <a:rPr lang="ru-RU" dirty="0" smtClean="0"/>
              <a:t>Анализ задачи позволяет заключить, что на данном этапе задачу решить нельзя, так как невозможно использовать равенство отрезков ДС и СЕ, которые являются гипотенузами прямоугольных треугольников. Если бы зависимость между катетами и гипотенузой в прямоугольном треугольнике была известной, то можно было бы в каждом треугольнике выразить гипотенузу через катеты и приравнять полученные выражения.</a:t>
            </a:r>
          </a:p>
          <a:p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2214554"/>
            <a:ext cx="1076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ВОЗНИКАЕТ ПРОБЛЕМА:</a:t>
            </a:r>
            <a:endParaRPr lang="ru-RU" dirty="0" smtClean="0"/>
          </a:p>
          <a:p>
            <a:r>
              <a:rPr lang="ru-RU" sz="2400" dirty="0" smtClean="0"/>
              <a:t>Существует ли зависимость между гипотенузой и катетами в прямоугольном треугольнике, и, если она существует, то как она формулируется?</a:t>
            </a:r>
            <a:br>
              <a:rPr lang="ru-RU" sz="2400" dirty="0" smtClean="0"/>
            </a:br>
            <a:r>
              <a:rPr lang="ru-RU" sz="2400" dirty="0" smtClean="0"/>
              <a:t>Для решения этой проблемы можно предложить  учащимся задание по группам: </a:t>
            </a:r>
            <a:br>
              <a:rPr lang="ru-RU" sz="2400" dirty="0" smtClean="0"/>
            </a:br>
            <a:r>
              <a:rPr lang="ru-RU" sz="2400" dirty="0" smtClean="0"/>
              <a:t>Построить прямоугольные треугольники с катетами3 и 4, 12 и 5, 6 и 8, 8 и 15 и измерить гипотенузу. Результаты заносятся в таблицу. Далее выдвигаются и обсуждаются различные гипотезы.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Немного теории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 smtClean="0"/>
              <a:t>              </a:t>
            </a:r>
            <a:r>
              <a:rPr lang="ru-RU" sz="1800" b="1" dirty="0" smtClean="0">
                <a:solidFill>
                  <a:srgbClr val="7030A0"/>
                </a:solidFill>
              </a:rPr>
              <a:t>Уровни проблемного обучения </a:t>
            </a:r>
            <a:r>
              <a:rPr lang="en-US" sz="1800" b="1" dirty="0" smtClean="0">
                <a:solidFill>
                  <a:srgbClr val="009999"/>
                </a:solidFill>
              </a:rPr>
              <a:t>: </a:t>
            </a:r>
            <a:endParaRPr lang="ru-RU" sz="1800" b="1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1 уровень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/>
              <a:t>– ученик усваивает приёмы логического мышления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репродуктивным методом, следуя образцу рассуждения учителя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u="sng" dirty="0" smtClean="0">
                <a:solidFill>
                  <a:srgbClr val="7030A0"/>
                </a:solidFill>
              </a:rPr>
              <a:t>2 уровень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/>
              <a:t>– учитель создаёт проблемную ситуацию, указывает на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проблему и вовлекает их в совместный поиск путей её решения и в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процесс самого решения</a:t>
            </a:r>
            <a:r>
              <a:rPr lang="en-US" sz="1800" b="1" dirty="0" smtClean="0"/>
              <a:t>;</a:t>
            </a:r>
            <a:r>
              <a:rPr lang="ru-RU" sz="1800" b="1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 </a:t>
            </a:r>
            <a:r>
              <a:rPr lang="ru-RU" sz="1800" b="1" u="sng" dirty="0" smtClean="0">
                <a:solidFill>
                  <a:srgbClr val="7030A0"/>
                </a:solidFill>
              </a:rPr>
              <a:t>3 уровень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/>
              <a:t>– учащиеся формулируют аналоговую неполнозначную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проблему и анализируют её вместе с учителем, совместно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выдвигают предположения и обосновывают гипотезу, а доказывают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и проверяют решения самостоятельно, решаются познавательные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задачи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u="sng" dirty="0" smtClean="0">
                <a:solidFill>
                  <a:srgbClr val="7030A0"/>
                </a:solidFill>
              </a:rPr>
              <a:t>4 уровень</a:t>
            </a:r>
            <a:r>
              <a:rPr lang="ru-RU" sz="1800" b="1" dirty="0" smtClean="0">
                <a:solidFill>
                  <a:srgbClr val="7030A0"/>
                </a:solidFill>
              </a:rPr>
              <a:t> </a:t>
            </a:r>
            <a:r>
              <a:rPr lang="ru-RU" sz="1800" b="1" dirty="0" smtClean="0"/>
              <a:t>– наличие любых типов проблем и полная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самостоятельность в их решении.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Древнеиндийская задача</a:t>
            </a:r>
            <a:r>
              <a:rPr lang="ru-RU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Над озером тихим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С полфута размером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Высился лотоса цвет.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Он рос одиноко,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ветер порывом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Отнёс его в сторону. Нет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Боле цветка над водой.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Нашёл же рыбак его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Ранней весною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В двух футах от места, где рос.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Итак, предложу я вопрос: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“Как озера вода здесь глубока?”</a:t>
            </a:r>
          </a:p>
          <a:p>
            <a:endParaRPr lang="ru-RU" dirty="0"/>
          </a:p>
        </p:txBody>
      </p:sp>
      <p:pic>
        <p:nvPicPr>
          <p:cNvPr id="4" name="Рисунок 1" descr="C:\Documents and Settings\Сергей.BA5D79E89859413\Рабочий стол\ур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031" y="2000240"/>
            <a:ext cx="43853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Какова глубина в современных единицах</a:t>
            </a:r>
            <a:br>
              <a:rPr lang="ru-RU" sz="2000" b="1" dirty="0" smtClean="0"/>
            </a:br>
            <a:r>
              <a:rPr lang="ru-RU" sz="2000" b="1" dirty="0" smtClean="0"/>
              <a:t> длины (1 фут приближённо</a:t>
            </a:r>
            <a:br>
              <a:rPr lang="ru-RU" sz="2000" b="1" dirty="0" smtClean="0"/>
            </a:br>
            <a:r>
              <a:rPr lang="ru-RU" sz="2000" b="1" dirty="0" smtClean="0"/>
              <a:t> равен 0,3 м) ? </a:t>
            </a:r>
          </a:p>
          <a:p>
            <a:pPr algn="ctr">
              <a:buNone/>
              <a:defRPr/>
            </a:pPr>
            <a:r>
              <a:rPr lang="ru-RU" sz="2400" dirty="0" smtClean="0"/>
              <a:t>Решение.</a:t>
            </a:r>
          </a:p>
          <a:p>
            <a:pPr>
              <a:buNone/>
              <a:defRPr/>
            </a:pP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1800" dirty="0" smtClean="0"/>
              <a:t>Выполним чертёж к задаче и обозначим глубину озера АС =Х, тогда AD = AB = Х + 0,5 .</a:t>
            </a:r>
          </a:p>
          <a:p>
            <a:pPr>
              <a:buNone/>
              <a:defRPr/>
            </a:pPr>
            <a:r>
              <a:rPr lang="ru-RU" sz="1800" dirty="0" smtClean="0"/>
              <a:t>Из треугольника ACB по теореме Пифагора имеем AB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– AC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= BC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,</a:t>
            </a:r>
          </a:p>
          <a:p>
            <a:pPr>
              <a:buNone/>
              <a:defRPr/>
            </a:pPr>
            <a:r>
              <a:rPr lang="ru-RU" sz="1800" dirty="0" smtClean="0"/>
              <a:t>(Х + 0,5)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– Х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= 2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,</a:t>
            </a:r>
          </a:p>
          <a:p>
            <a:pPr>
              <a:buNone/>
              <a:defRPr/>
            </a:pPr>
            <a:r>
              <a:rPr lang="ru-RU" sz="1800" dirty="0" smtClean="0"/>
              <a:t>Х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+ Х + 0,25 – Х</a:t>
            </a:r>
            <a:r>
              <a:rPr lang="ru-RU" sz="1800" baseline="30000" dirty="0" smtClean="0"/>
              <a:t>2</a:t>
            </a:r>
            <a:r>
              <a:rPr lang="ru-RU" sz="1800" dirty="0" smtClean="0"/>
              <a:t> = 4,</a:t>
            </a:r>
          </a:p>
          <a:p>
            <a:pPr>
              <a:buNone/>
              <a:defRPr/>
            </a:pPr>
            <a:r>
              <a:rPr lang="ru-RU" sz="1800" dirty="0" smtClean="0"/>
              <a:t>Х = 3,75.</a:t>
            </a:r>
          </a:p>
          <a:p>
            <a:pPr>
              <a:buNone/>
              <a:defRPr/>
            </a:pPr>
            <a:r>
              <a:rPr lang="ru-RU" sz="1800" dirty="0" smtClean="0"/>
              <a:t>Таким образом, глубина озера составляет 3,75 фута.</a:t>
            </a:r>
          </a:p>
          <a:p>
            <a:pPr>
              <a:buNone/>
              <a:defRPr/>
            </a:pPr>
            <a:r>
              <a:rPr lang="ru-RU" sz="1800" dirty="0" smtClean="0"/>
              <a:t>3, 75 • 0,3 = 1,125 (м)  </a:t>
            </a:r>
          </a:p>
          <a:p>
            <a:pPr>
              <a:buNone/>
              <a:defRPr/>
            </a:pPr>
            <a:r>
              <a:rPr lang="ru-RU" sz="1800" dirty="0" smtClean="0"/>
              <a:t>Ответ: 3,75 фута или 1, 125 м. </a:t>
            </a:r>
          </a:p>
          <a:p>
            <a:endParaRPr lang="ru-RU" sz="2000" dirty="0"/>
          </a:p>
        </p:txBody>
      </p:sp>
      <p:pic>
        <p:nvPicPr>
          <p:cNvPr id="4" name="Рисунок 1" descr="C:\Documents and Settings\Сергей.BA5D79E89859413\Рабочий стол\ур 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714884"/>
            <a:ext cx="3016500" cy="196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Задача арабского математика XI в</a:t>
            </a:r>
            <a:r>
              <a:rPr lang="ru-RU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b="1" dirty="0" smtClean="0">
                <a:ln w="1905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     </a:t>
            </a:r>
            <a:r>
              <a:rPr lang="ru-RU" sz="1800" dirty="0" smtClean="0"/>
              <a:t>На обоих берегах реки растет по пальме, одна против другой. Высота одной 30 локтей, другой – 20 локтей. Расстояние между их основаниями – 50 локтей. На верхушке каждой пальмы сидит птица. Внезапно обе птицы заметили рыбу, выплывшую к поверхности воды между пальмами. Они кинулись к ней разом и достигли её одновременно. На каком расстоянии от основания более высокой пальмы появилась рыба?</a:t>
            </a:r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Picture 2" descr="intere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334145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C:\Documents and Settings\Сергей.BA5D79E89859413\Рабочий стол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000504"/>
            <a:ext cx="3286148" cy="221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Сильные стороны проблемного обучения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Способствует развитию познавательной активности, осознанности знаний, предупреждает появление формализма, бездумности.</a:t>
            </a:r>
          </a:p>
          <a:p>
            <a:r>
              <a:rPr lang="ru-RU" dirty="0" smtClean="0"/>
              <a:t> Обеспечивает более прочное усвоение знаний;</a:t>
            </a:r>
          </a:p>
          <a:p>
            <a:r>
              <a:rPr lang="ru-RU" dirty="0" smtClean="0"/>
              <a:t> Развивает аналитическое мышление.</a:t>
            </a:r>
          </a:p>
          <a:p>
            <a:r>
              <a:rPr lang="ru-RU" dirty="0" smtClean="0"/>
              <a:t> Способствует сделать учебную деятельность для учащихся более привлекательной, основанной на постоянных трудностях.</a:t>
            </a:r>
          </a:p>
          <a:p>
            <a:r>
              <a:rPr lang="ru-RU" dirty="0" smtClean="0"/>
              <a:t>  Ориентирует на комплексное использование знаний. </a:t>
            </a:r>
          </a:p>
          <a:p>
            <a:r>
              <a:rPr lang="ru-RU" dirty="0" smtClean="0"/>
              <a:t>Приучает  учащихся сталкиваться с противоречиями, разбираться в них, искать решение.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Слабые стороны проблемного обучения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>
                <a:cs typeface="Aharoni" pitchFamily="2" charset="-79"/>
              </a:rPr>
              <a:t>Значительно большие расходы времени на изучение учебного материала;</a:t>
            </a:r>
          </a:p>
          <a:p>
            <a:r>
              <a:rPr lang="ru-RU" dirty="0" smtClean="0">
                <a:cs typeface="Aharoni" pitchFamily="2" charset="-79"/>
              </a:rPr>
              <a:t> Недостаточная эффективность их при решении задач формирования практических умений и навыков, особенно трудового характера, где показ и подражание имеют большое значение</a:t>
            </a:r>
          </a:p>
          <a:p>
            <a:r>
              <a:rPr lang="ru-RU" dirty="0" smtClean="0">
                <a:cs typeface="Aharoni" pitchFamily="2" charset="-79"/>
              </a:rPr>
              <a:t>Слабая эффективность их при усвоении принципиально новых разделов учебного материала, где не может быть применен принцип апперцепции (опоры на прежний опыт);</a:t>
            </a:r>
          </a:p>
          <a:p>
            <a:r>
              <a:rPr lang="ru-RU" dirty="0" smtClean="0">
                <a:cs typeface="Aharoni" pitchFamily="2" charset="-79"/>
              </a:rPr>
              <a:t> При изучении сложных тем, где крайне необходимо объяснение учителем, а самостоятельный поиск оказывается недоступным для большинства школьников. </a:t>
            </a:r>
            <a:endParaRPr lang="ru-RU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pic>
        <p:nvPicPr>
          <p:cNvPr id="28674" name="Picture 2" descr="C:\Users\Елена\Desktop\Рисунок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9" y="1935163"/>
            <a:ext cx="5852582" cy="4389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Немного теории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u="sng" dirty="0" smtClean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u="sng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Проблемное обучение основано на создании особого вида мотивации – проблемной, поэтому требует адекватного конструирования дидактического содержания материала, который должен быть представлен как цепь проблемных </a:t>
            </a: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ситуаций.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Технология проблемного обучения реализуется на основе следующих факторов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– оптимальный подбор проблемных ситуаций и средств их создания; </a:t>
            </a:r>
            <a:endParaRPr lang="ru-RU" sz="1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отбор ситуаций тесно связан с применением их в повседневной жизни; </a:t>
            </a:r>
            <a:endParaRPr lang="ru-RU" sz="1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учет особенностей проблемных ситуаций в различных видах учебной работы и в различных классах; </a:t>
            </a:r>
            <a:endParaRPr lang="ru-RU" sz="1600" b="1" dirty="0" smtClean="0"/>
          </a:p>
          <a:p>
            <a:pPr>
              <a:lnSpc>
                <a:spcPct val="90000"/>
              </a:lnSpc>
              <a:buNone/>
            </a:pPr>
            <a:r>
              <a:rPr lang="ru-RU" sz="1600" b="1" dirty="0" smtClean="0"/>
              <a:t/>
            </a:r>
            <a:br>
              <a:rPr lang="ru-RU" sz="1600" b="1" dirty="0" smtClean="0"/>
            </a:br>
            <a:r>
              <a:rPr lang="ru-RU" sz="1600" b="1" dirty="0" smtClean="0"/>
              <a:t>– личностный подход и мастерство учителя, способные вызвать активную познавательную деятельность ребенка</a:t>
            </a:r>
            <a:endParaRPr lang="ru-RU" sz="1800" b="1" u="sng" dirty="0" smtClean="0">
              <a:solidFill>
                <a:srgbClr val="009999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Создание проблемных ситуаций через умышленно допущенные учителем ошибки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Решаются задачи </a:t>
            </a:r>
            <a:r>
              <a:rPr lang="ru-RU" dirty="0"/>
              <a:t>недостаточными или избыточными исходными данными; с неопределенностью в постановке вопроса; с противоречивыми данными; с заведомо допущенными ошибками; с ограниченным временем </a:t>
            </a:r>
            <a:r>
              <a:rPr lang="ru-RU" dirty="0" smtClean="0"/>
              <a:t>решения.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429132"/>
            <a:ext cx="125730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«Обманные задачи»: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1. Постройте прямоугольник со сторонами 2, 3 и 5 см. </a:t>
            </a:r>
            <a:br>
              <a:rPr lang="ru-RU" dirty="0"/>
            </a:br>
            <a:r>
              <a:rPr lang="ru-RU" dirty="0"/>
              <a:t>2. Больший угол треугольника равен 50°. Найдите остальные углы. </a:t>
            </a:r>
            <a:br>
              <a:rPr lang="ru-RU" dirty="0"/>
            </a:br>
            <a:r>
              <a:rPr lang="ru-RU" dirty="0"/>
              <a:t>3. Две стороны треугольника перпендикулярны третьей. Определите вид треугольника. </a:t>
            </a:r>
            <a:br>
              <a:rPr lang="ru-RU" dirty="0"/>
            </a:br>
            <a:r>
              <a:rPr lang="ru-RU" dirty="0"/>
              <a:t>4. Внешний угол при основании равнобедренного треугольника равен 75°. Найдите углы треугольника. </a:t>
            </a:r>
            <a:br>
              <a:rPr lang="ru-RU" dirty="0"/>
            </a:br>
            <a:r>
              <a:rPr lang="ru-RU" dirty="0"/>
              <a:t>5. Диагональ ромба в два раза больше его стороны. Найдите углы ромба.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«Обманные задачи»: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Пример </a:t>
            </a:r>
            <a:r>
              <a:rPr lang="ru-RU" sz="2800" dirty="0" smtClean="0"/>
              <a:t>7 </a:t>
            </a:r>
            <a:r>
              <a:rPr lang="ru-RU" sz="2800" dirty="0" err="1"/>
              <a:t>кл</a:t>
            </a:r>
            <a:r>
              <a:rPr lang="ru-RU" sz="2800" dirty="0"/>
              <a:t>. Тема «Линейные уравнения с одной переменной». </a:t>
            </a:r>
          </a:p>
          <a:p>
            <a:r>
              <a:rPr lang="ru-RU" sz="2800" dirty="0"/>
              <a:t>Решаю быстро уравнение:</a:t>
            </a:r>
          </a:p>
          <a:p>
            <a:r>
              <a:rPr lang="ru-RU" sz="2800" dirty="0" smtClean="0"/>
              <a:t>(5Х+ 8) </a:t>
            </a:r>
            <a:r>
              <a:rPr lang="ru-RU" sz="2800" dirty="0" err="1"/>
              <a:t>х</a:t>
            </a:r>
            <a:r>
              <a:rPr lang="ru-RU" sz="2800" dirty="0"/>
              <a:t> 2 – 3 = </a:t>
            </a:r>
            <a:r>
              <a:rPr lang="ru-RU" sz="2800" dirty="0" smtClean="0"/>
              <a:t>19</a:t>
            </a:r>
            <a:endParaRPr lang="ru-RU" sz="2800" dirty="0"/>
          </a:p>
          <a:p>
            <a:r>
              <a:rPr lang="ru-RU" sz="2800" dirty="0" smtClean="0"/>
              <a:t>10Х </a:t>
            </a:r>
            <a:r>
              <a:rPr lang="ru-RU" sz="2800" dirty="0"/>
              <a:t>+ </a:t>
            </a:r>
            <a:r>
              <a:rPr lang="ru-RU" sz="2800" dirty="0" smtClean="0"/>
              <a:t>16 </a:t>
            </a:r>
            <a:r>
              <a:rPr lang="ru-RU" sz="2800" dirty="0"/>
              <a:t>– 3 = </a:t>
            </a:r>
            <a:r>
              <a:rPr lang="ru-RU" sz="2800" dirty="0" smtClean="0"/>
              <a:t>19</a:t>
            </a:r>
            <a:endParaRPr lang="ru-RU" sz="2800" dirty="0"/>
          </a:p>
          <a:p>
            <a:r>
              <a:rPr lang="ru-RU" sz="2800" dirty="0" smtClean="0"/>
              <a:t>10Х </a:t>
            </a:r>
            <a:r>
              <a:rPr lang="ru-RU" sz="2800" dirty="0"/>
              <a:t>= </a:t>
            </a:r>
            <a:r>
              <a:rPr lang="ru-RU" sz="2800" dirty="0" smtClean="0"/>
              <a:t>19 </a:t>
            </a:r>
            <a:r>
              <a:rPr lang="ru-RU" sz="2800" dirty="0"/>
              <a:t>– </a:t>
            </a:r>
            <a:r>
              <a:rPr lang="ru-RU" sz="2800" dirty="0" smtClean="0"/>
              <a:t>16 </a:t>
            </a:r>
            <a:r>
              <a:rPr lang="ru-RU" sz="2800" dirty="0"/>
              <a:t>– 3 </a:t>
            </a:r>
          </a:p>
          <a:p>
            <a:r>
              <a:rPr lang="ru-RU" sz="2800" dirty="0" smtClean="0"/>
              <a:t>10Х </a:t>
            </a:r>
            <a:r>
              <a:rPr lang="ru-RU" sz="2800" dirty="0"/>
              <a:t>= 0</a:t>
            </a:r>
          </a:p>
          <a:p>
            <a:r>
              <a:rPr lang="ru-RU" sz="2800" dirty="0"/>
              <a:t>Х = 0 </a:t>
            </a:r>
            <a:endParaRPr lang="ru-RU" sz="2800" dirty="0" smtClean="0"/>
          </a:p>
          <a:p>
            <a:r>
              <a:rPr lang="ru-RU" sz="2800" dirty="0" smtClean="0"/>
              <a:t>Естественно </a:t>
            </a:r>
            <a:r>
              <a:rPr lang="ru-RU" sz="2800" dirty="0"/>
              <a:t>при проверке ответ не сходится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«Обманные задачи»: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800" i="1" dirty="0"/>
              <a:t>Проблемная ситуация. Ищут ошибку. Дети решают проблему. </a:t>
            </a:r>
            <a:r>
              <a:rPr lang="ru-RU" sz="2800" i="1" dirty="0" smtClean="0"/>
              <a:t> </a:t>
            </a:r>
            <a:r>
              <a:rPr lang="ru-RU" sz="2800" i="1" dirty="0"/>
              <a:t>Результат - внимательность и заинтересованность на уроке</a:t>
            </a:r>
            <a:r>
              <a:rPr lang="ru-RU" sz="2800" dirty="0" smtClean="0"/>
              <a:t>.</a:t>
            </a:r>
          </a:p>
          <a:p>
            <a:r>
              <a:rPr lang="ru-RU" sz="2800" b="1" dirty="0" smtClean="0"/>
              <a:t>Пример 8кл. Тема:</a:t>
            </a:r>
            <a:r>
              <a:rPr lang="ru-RU" sz="2800" b="1" dirty="0"/>
              <a:t>«Квадратный корень</a:t>
            </a:r>
            <a:r>
              <a:rPr lang="ru-RU" sz="2800" b="1" dirty="0" smtClean="0"/>
              <a:t>»(Я.Перельман)</a:t>
            </a:r>
          </a:p>
          <a:p>
            <a:pPr>
              <a:buNone/>
            </a:pPr>
            <a:r>
              <a:rPr lang="ru-RU" sz="2800" dirty="0" smtClean="0"/>
              <a:t>Докажем </a:t>
            </a:r>
            <a:r>
              <a:rPr lang="ru-RU" sz="2800" dirty="0"/>
              <a:t>, что 2•2 =5.</a:t>
            </a:r>
          </a:p>
          <a:p>
            <a:pPr>
              <a:buNone/>
            </a:pPr>
            <a:r>
              <a:rPr lang="ru-RU" sz="2800" dirty="0"/>
              <a:t>К обеим частям тождества 16-36=25-25 добавим равные числа:</a:t>
            </a:r>
          </a:p>
          <a:p>
            <a:pPr>
              <a:buNone/>
            </a:pPr>
            <a:r>
              <a:rPr lang="ru-RU" sz="2800" dirty="0"/>
              <a:t>16-36+20,25=25-45+20,25,</a:t>
            </a:r>
          </a:p>
          <a:p>
            <a:pPr>
              <a:buNone/>
            </a:pPr>
            <a:r>
              <a:rPr lang="ru-RU" sz="2800" dirty="0"/>
              <a:t>Откуда </a:t>
            </a:r>
            <a:r>
              <a:rPr lang="ru-RU" sz="2800" dirty="0" smtClean="0"/>
              <a:t>(4-2,25)² = (5- 2,25)²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Извлекая корень из обеих частей </a:t>
            </a:r>
            <a:r>
              <a:rPr lang="ru-RU" sz="2800" dirty="0" err="1" smtClean="0"/>
              <a:t>равенства,получим</a:t>
            </a:r>
            <a:r>
              <a:rPr lang="ru-RU" sz="2800" dirty="0" smtClean="0"/>
              <a:t>:</a:t>
            </a:r>
          </a:p>
          <a:p>
            <a:pPr>
              <a:buNone/>
            </a:pPr>
            <a:r>
              <a:rPr lang="ru-RU" sz="2800" dirty="0" smtClean="0"/>
              <a:t>4-2,25 </a:t>
            </a:r>
            <a:r>
              <a:rPr lang="ru-RU" sz="2800" dirty="0"/>
              <a:t>= </a:t>
            </a:r>
            <a:r>
              <a:rPr lang="ru-RU" sz="2800" dirty="0" smtClean="0"/>
              <a:t>5-2,25</a:t>
            </a:r>
            <a:endParaRPr lang="ru-RU" sz="2800" dirty="0"/>
          </a:p>
          <a:p>
            <a:pPr>
              <a:buNone/>
            </a:pPr>
            <a:r>
              <a:rPr lang="ru-RU" sz="2800" dirty="0"/>
              <a:t>Откуда 4=5, или 2•2 =5. Где ошибка?</a:t>
            </a:r>
          </a:p>
          <a:p>
            <a:endParaRPr lang="ru-RU" sz="2800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786322"/>
            <a:ext cx="207170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723</TotalTime>
  <Words>2615</Words>
  <Application>Microsoft Office PowerPoint</Application>
  <PresentationFormat>Экран (4:3)</PresentationFormat>
  <Paragraphs>351</Paragraphs>
  <Slides>45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Поток</vt:lpstr>
      <vt:lpstr>Формула</vt:lpstr>
      <vt:lpstr>Создание проблемных ситуаций на уроках математики</vt:lpstr>
      <vt:lpstr>Слайд 2</vt:lpstr>
      <vt:lpstr>Немного истории</vt:lpstr>
      <vt:lpstr>Немного теории</vt:lpstr>
      <vt:lpstr>Немного теории</vt:lpstr>
      <vt:lpstr>Создание проблемных ситуаций через умышленно допущенные учителем ошибки</vt:lpstr>
      <vt:lpstr>«Обманные задачи»:</vt:lpstr>
      <vt:lpstr>«Обманные задачи»:</vt:lpstr>
      <vt:lpstr>«Обманные задачи»:</vt:lpstr>
      <vt:lpstr>Создание проблемных ситуаций через использование занимательных заданий</vt:lpstr>
      <vt:lpstr>Создание проблемных ситуаций через использование занимательных заданий</vt:lpstr>
      <vt:lpstr>Создание проблемных ситуаций через использование занимательных заданий</vt:lpstr>
      <vt:lpstr>Создание проблемных ситуаций через использование занимательных заданий</vt:lpstr>
      <vt:lpstr>Создание проблемных ситуаций через решение задач , связанных с жизнью</vt:lpstr>
      <vt:lpstr>9 класс. Тема «Решение задач на смеси и сплавы» </vt:lpstr>
      <vt:lpstr>Слайд 16</vt:lpstr>
      <vt:lpstr>Создание проблемных ситуаций через решение задач , связанных с жизнью</vt:lpstr>
      <vt:lpstr>Создание проблемных ситуаций через выполнение практических заданий</vt:lpstr>
      <vt:lpstr>Создание проблемных ситуаций через решение задач на сравнение и внимание</vt:lpstr>
      <vt:lpstr>Создание проблемных ситуаций через решение задач на сравнение и внимание</vt:lpstr>
      <vt:lpstr>Создание проблемных ситуаций через решение задач на сравнение и внимание</vt:lpstr>
      <vt:lpstr>Создание проблемных ситуаций через решение задач на сравнение и внимание</vt:lpstr>
      <vt:lpstr>Создание проблемных ситуаций через решение задач на сравнение и внимание</vt:lpstr>
      <vt:lpstr>Создание проблемных ситуаций через противоречие нового материала старому, уже известному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различные способы решения одной задачи</vt:lpstr>
      <vt:lpstr>Создание проблемных ситуаций через выполнение небольших исследовательских заданий</vt:lpstr>
      <vt:lpstr>Создание проблемных ситуаций через выполнение небольших исследовательских заданий</vt:lpstr>
      <vt:lpstr>Создание проблемной ситуации через выполнение небольших исследовательских заданий</vt:lpstr>
      <vt:lpstr>Создание проблемных ситуаций , позволяющих делать обобщения , выводы ,сопоставлять факты , ставить конкретные вопросы.</vt:lpstr>
      <vt:lpstr>Слайд 38</vt:lpstr>
      <vt:lpstr>Слайд 39</vt:lpstr>
      <vt:lpstr>Древнеиндийская задача </vt:lpstr>
      <vt:lpstr>Слайд 41</vt:lpstr>
      <vt:lpstr>Задача арабского математика XI в </vt:lpstr>
      <vt:lpstr>Сильные стороны проблемного обучения</vt:lpstr>
      <vt:lpstr>Слабые стороны проблемного обучения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проблемных ситуаций на уроках математики</dc:title>
  <dc:creator>Елена</dc:creator>
  <cp:lastModifiedBy>Елена</cp:lastModifiedBy>
  <cp:revision>67</cp:revision>
  <dcterms:created xsi:type="dcterms:W3CDTF">2013-01-20T05:57:11Z</dcterms:created>
  <dcterms:modified xsi:type="dcterms:W3CDTF">2013-06-12T18:58:18Z</dcterms:modified>
</cp:coreProperties>
</file>