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90" y="-3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06.06.2013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06.06.2013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06.06.2013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06.06.2013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06.06.2013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06.06.2013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06.06.2013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9144000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extBox 2"/>
          <p:cNvSpPr txBox="1"/>
          <p:nvPr/>
        </p:nvSpPr>
        <p:spPr>
          <a:xfrm>
            <a:off x="2071670" y="1571612"/>
            <a:ext cx="529388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i="1" dirty="0" smtClean="0">
                <a:solidFill>
                  <a:schemeClr val="accent2">
                    <a:lumMod val="50000"/>
                  </a:schemeClr>
                </a:solidFill>
              </a:rPr>
              <a:t>ПРОТИВОПОЛОЖНЫЕ ЧИСЛА</a:t>
            </a:r>
            <a:endParaRPr lang="ru-RU" sz="3200" i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000628" y="4714884"/>
            <a:ext cx="2557560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 smtClean="0"/>
              <a:t>ГБОУ СОШ № 79</a:t>
            </a:r>
          </a:p>
          <a:p>
            <a:r>
              <a:rPr lang="ru-RU" sz="2000" dirty="0" smtClean="0"/>
              <a:t>Калининского района</a:t>
            </a:r>
          </a:p>
          <a:p>
            <a:r>
              <a:rPr lang="ru-RU" sz="2000" dirty="0" smtClean="0"/>
              <a:t>Г. Санкт-Петербурга</a:t>
            </a:r>
          </a:p>
          <a:p>
            <a:r>
              <a:rPr lang="ru-RU" sz="2000" dirty="0" smtClean="0"/>
              <a:t>Учитель</a:t>
            </a:r>
          </a:p>
          <a:p>
            <a:r>
              <a:rPr lang="ru-RU" sz="2000" dirty="0" err="1" smtClean="0"/>
              <a:t>Сандецкая</a:t>
            </a:r>
            <a:r>
              <a:rPr lang="ru-RU" sz="2000" dirty="0" smtClean="0"/>
              <a:t> Л. Е.</a:t>
            </a:r>
            <a:endParaRPr lang="ru-RU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3929058" y="2714620"/>
            <a:ext cx="142802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i="1" dirty="0" smtClean="0">
                <a:solidFill>
                  <a:schemeClr val="accent2">
                    <a:lumMod val="50000"/>
                  </a:schemeClr>
                </a:solidFill>
              </a:rPr>
              <a:t>6 класс</a:t>
            </a:r>
            <a:endParaRPr lang="ru-RU" sz="3200" i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000496" y="3429000"/>
            <a:ext cx="12955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i="1" dirty="0" smtClean="0">
                <a:solidFill>
                  <a:schemeClr val="accent2">
                    <a:lumMod val="50000"/>
                  </a:schemeClr>
                </a:solidFill>
              </a:rPr>
              <a:t>2 урок</a:t>
            </a:r>
            <a:endParaRPr lang="ru-RU" sz="3200" i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488" y="214290"/>
            <a:ext cx="20291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u="sng" dirty="0" smtClean="0">
                <a:solidFill>
                  <a:srgbClr val="C00000"/>
                </a:solidFill>
              </a:rPr>
              <a:t>Устный счет</a:t>
            </a:r>
            <a:endParaRPr lang="ru-RU" sz="2800" b="1" u="sng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28596" y="857232"/>
            <a:ext cx="82709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u="sng" dirty="0" smtClean="0">
                <a:solidFill>
                  <a:srgbClr val="C00000"/>
                </a:solidFill>
              </a:rPr>
              <a:t>1)</a:t>
            </a:r>
            <a:r>
              <a:rPr lang="ru-RU" sz="2800" dirty="0" smtClean="0"/>
              <a:t> </a:t>
            </a:r>
            <a:r>
              <a:rPr lang="ru-RU" sz="2800" dirty="0" smtClean="0">
                <a:solidFill>
                  <a:srgbClr val="002060"/>
                </a:solidFill>
              </a:rPr>
              <a:t>Посмотрите 15 секунд и запомните данные числа:</a:t>
            </a:r>
            <a:endParaRPr lang="ru-RU" sz="2800" dirty="0">
              <a:solidFill>
                <a:srgbClr val="00206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42910" y="1357298"/>
            <a:ext cx="772358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rgbClr val="002060"/>
                </a:solidFill>
              </a:rPr>
              <a:t>-9; 1,45; -2; -4,7; -7/16; 94; 6,02; -3/5; 0,001; 127; 0</a:t>
            </a:r>
            <a:endParaRPr lang="ru-RU" sz="2800" b="1" dirty="0">
              <a:solidFill>
                <a:srgbClr val="00206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42910" y="2071678"/>
            <a:ext cx="808772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</a:rPr>
              <a:t>Назовите числа, противоположные данным числам</a:t>
            </a:r>
            <a:endParaRPr lang="ru-RU" sz="2800" dirty="0">
              <a:solidFill>
                <a:srgbClr val="00206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14348" y="2714620"/>
            <a:ext cx="785818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</a:rPr>
              <a:t>9; -1,45; 2; 4,7; 7/</a:t>
            </a:r>
            <a:r>
              <a:rPr lang="ru-RU" sz="2800" dirty="0" smtClean="0">
                <a:solidFill>
                  <a:srgbClr val="C00000"/>
                </a:solidFill>
              </a:rPr>
              <a:t>1</a:t>
            </a:r>
            <a:r>
              <a:rPr lang="ru-RU" sz="2800" b="1" dirty="0" smtClean="0">
                <a:solidFill>
                  <a:srgbClr val="C00000"/>
                </a:solidFill>
              </a:rPr>
              <a:t>6; -94; -6,02; 3/5; -0,001; -127; 0</a:t>
            </a:r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42910" y="3500438"/>
            <a:ext cx="34850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u="sng" dirty="0" smtClean="0">
                <a:solidFill>
                  <a:srgbClr val="C00000"/>
                </a:solidFill>
              </a:rPr>
              <a:t>2) </a:t>
            </a:r>
            <a:r>
              <a:rPr lang="ru-RU" sz="2800" dirty="0" smtClean="0">
                <a:solidFill>
                  <a:srgbClr val="002060"/>
                </a:solidFill>
              </a:rPr>
              <a:t>Решите уравнения:</a:t>
            </a:r>
            <a:endParaRPr lang="ru-RU" sz="2800" dirty="0">
              <a:solidFill>
                <a:srgbClr val="00206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28662" y="3929066"/>
            <a:ext cx="1590500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</a:rPr>
              <a:t>-</a:t>
            </a:r>
            <a:r>
              <a:rPr lang="ru-RU" sz="2800" dirty="0" err="1" smtClean="0">
                <a:solidFill>
                  <a:srgbClr val="002060"/>
                </a:solidFill>
              </a:rPr>
              <a:t>х</a:t>
            </a:r>
            <a:r>
              <a:rPr lang="ru-RU" sz="2800" dirty="0" smtClean="0">
                <a:solidFill>
                  <a:srgbClr val="002060"/>
                </a:solidFill>
              </a:rPr>
              <a:t> =-6</a:t>
            </a:r>
          </a:p>
          <a:p>
            <a:r>
              <a:rPr lang="ru-RU" sz="2800" dirty="0" smtClean="0">
                <a:solidFill>
                  <a:srgbClr val="002060"/>
                </a:solidFill>
              </a:rPr>
              <a:t>-у=5</a:t>
            </a:r>
          </a:p>
          <a:p>
            <a:r>
              <a:rPr lang="ru-RU" sz="2800" dirty="0" smtClean="0">
                <a:solidFill>
                  <a:srgbClr val="002060"/>
                </a:solidFill>
              </a:rPr>
              <a:t>-(-</a:t>
            </a:r>
            <a:r>
              <a:rPr lang="ru-RU" sz="2800" dirty="0" err="1" smtClean="0">
                <a:solidFill>
                  <a:srgbClr val="002060"/>
                </a:solidFill>
              </a:rPr>
              <a:t>х</a:t>
            </a:r>
            <a:r>
              <a:rPr lang="ru-RU" sz="2800" dirty="0" smtClean="0">
                <a:solidFill>
                  <a:srgbClr val="002060"/>
                </a:solidFill>
              </a:rPr>
              <a:t>)=7,2</a:t>
            </a:r>
          </a:p>
          <a:p>
            <a:r>
              <a:rPr lang="ru-RU" sz="2800" dirty="0" err="1" smtClean="0">
                <a:solidFill>
                  <a:srgbClr val="002060"/>
                </a:solidFill>
              </a:rPr>
              <a:t>х=</a:t>
            </a:r>
            <a:r>
              <a:rPr lang="ru-RU" sz="2800" dirty="0" smtClean="0">
                <a:solidFill>
                  <a:srgbClr val="002060"/>
                </a:solidFill>
              </a:rPr>
              <a:t>-(-9)</a:t>
            </a:r>
          </a:p>
          <a:p>
            <a:r>
              <a:rPr lang="ru-RU" sz="2800" dirty="0" smtClean="0">
                <a:solidFill>
                  <a:srgbClr val="002060"/>
                </a:solidFill>
              </a:rPr>
              <a:t>-(-а)=-2/7</a:t>
            </a:r>
            <a:endParaRPr lang="ru-RU" sz="2800" dirty="0">
              <a:solidFill>
                <a:srgbClr val="00206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000760" y="4000504"/>
            <a:ext cx="197201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</a:rPr>
              <a:t>-(-(-</a:t>
            </a:r>
            <a:r>
              <a:rPr lang="ru-RU" sz="2800" dirty="0" err="1" smtClean="0">
                <a:solidFill>
                  <a:srgbClr val="002060"/>
                </a:solidFill>
              </a:rPr>
              <a:t>х</a:t>
            </a:r>
            <a:r>
              <a:rPr lang="ru-RU" sz="2800" dirty="0" smtClean="0">
                <a:solidFill>
                  <a:srgbClr val="002060"/>
                </a:solidFill>
              </a:rPr>
              <a:t>))=-1</a:t>
            </a:r>
          </a:p>
          <a:p>
            <a:r>
              <a:rPr lang="ru-RU" sz="2800" dirty="0" smtClean="0">
                <a:solidFill>
                  <a:srgbClr val="002060"/>
                </a:solidFill>
              </a:rPr>
              <a:t>-х=0</a:t>
            </a:r>
          </a:p>
          <a:p>
            <a:r>
              <a:rPr lang="ru-RU" sz="2800" dirty="0" err="1" smtClean="0">
                <a:solidFill>
                  <a:srgbClr val="002060"/>
                </a:solidFill>
              </a:rPr>
              <a:t>у=</a:t>
            </a:r>
            <a:r>
              <a:rPr lang="ru-RU" sz="2800" dirty="0" smtClean="0">
                <a:solidFill>
                  <a:srgbClr val="002060"/>
                </a:solidFill>
              </a:rPr>
              <a:t>-(-(-8))</a:t>
            </a:r>
          </a:p>
          <a:p>
            <a:r>
              <a:rPr lang="ru-RU" sz="2800" dirty="0" smtClean="0">
                <a:solidFill>
                  <a:srgbClr val="002060"/>
                </a:solidFill>
              </a:rPr>
              <a:t>-(-(-с))=7/25</a:t>
            </a:r>
            <a:endParaRPr lang="ru-RU" sz="2800" dirty="0">
              <a:solidFill>
                <a:srgbClr val="00206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500298" y="3929066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rgbClr val="00B050"/>
                </a:solidFill>
              </a:rPr>
              <a:t>6</a:t>
            </a:r>
            <a:endParaRPr lang="ru-RU" sz="2800" b="1" dirty="0">
              <a:solidFill>
                <a:srgbClr val="00B05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86182" y="4000504"/>
            <a:ext cx="1916920" cy="2214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3" name="TextBox 12"/>
          <p:cNvSpPr txBox="1"/>
          <p:nvPr/>
        </p:nvSpPr>
        <p:spPr>
          <a:xfrm>
            <a:off x="2500298" y="4286256"/>
            <a:ext cx="47801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rgbClr val="00B050"/>
                </a:solidFill>
              </a:rPr>
              <a:t>-5</a:t>
            </a:r>
            <a:endParaRPr lang="ru-RU" sz="2800" b="1" dirty="0">
              <a:solidFill>
                <a:srgbClr val="00B05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500298" y="4786322"/>
            <a:ext cx="6431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rgbClr val="00B050"/>
                </a:solidFill>
              </a:rPr>
              <a:t>7,2</a:t>
            </a:r>
            <a:endParaRPr lang="ru-RU" sz="2800" b="1" dirty="0">
              <a:solidFill>
                <a:srgbClr val="00B05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571736" y="5214950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rgbClr val="00B050"/>
                </a:solidFill>
              </a:rPr>
              <a:t>9</a:t>
            </a:r>
            <a:endParaRPr lang="ru-RU" sz="2800" b="1" dirty="0">
              <a:solidFill>
                <a:srgbClr val="00B05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500298" y="5643578"/>
            <a:ext cx="7537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rgbClr val="00B050"/>
                </a:solidFill>
              </a:rPr>
              <a:t>-2,7</a:t>
            </a:r>
            <a:endParaRPr lang="ru-RU" sz="2800" b="1" dirty="0">
              <a:solidFill>
                <a:srgbClr val="00B05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929586" y="4000504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00B050"/>
                </a:solidFill>
              </a:rPr>
              <a:t>1</a:t>
            </a:r>
            <a:endParaRPr lang="ru-RU" sz="2400" b="1" dirty="0">
              <a:solidFill>
                <a:srgbClr val="00B05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929586" y="4429132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rgbClr val="00B050"/>
                </a:solidFill>
              </a:rPr>
              <a:t>0</a:t>
            </a:r>
            <a:endParaRPr lang="ru-RU" sz="2800" b="1" dirty="0">
              <a:solidFill>
                <a:srgbClr val="00B05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929586" y="4786322"/>
            <a:ext cx="47801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rgbClr val="00B050"/>
                </a:solidFill>
              </a:rPr>
              <a:t>-8</a:t>
            </a:r>
            <a:endParaRPr lang="ru-RU" sz="2800" b="1" dirty="0">
              <a:solidFill>
                <a:srgbClr val="00B05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929586" y="5286388"/>
            <a:ext cx="99738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rgbClr val="00B050"/>
                </a:solidFill>
              </a:rPr>
              <a:t>-7/25</a:t>
            </a:r>
            <a:endParaRPr lang="ru-RU" sz="2800" b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  <p:bldP spid="10" grpId="0"/>
      <p:bldP spid="11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14348" y="285728"/>
            <a:ext cx="753558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</a:rPr>
              <a:t>Тема урока: </a:t>
            </a:r>
            <a:r>
              <a:rPr lang="ru-RU" sz="3200" b="1" i="1" u="sng" dirty="0" smtClean="0">
                <a:solidFill>
                  <a:srgbClr val="C00000"/>
                </a:solidFill>
              </a:rPr>
              <a:t>«Противоположные числа»</a:t>
            </a:r>
            <a:endParaRPr lang="ru-RU" sz="3200" b="1" i="1" u="sng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85786" y="1071546"/>
            <a:ext cx="233910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u="sng" dirty="0" smtClean="0">
                <a:solidFill>
                  <a:srgbClr val="C00000"/>
                </a:solidFill>
              </a:rPr>
              <a:t>Цели урока:</a:t>
            </a:r>
            <a:endParaRPr lang="ru-RU" sz="3200" b="1" u="sng" dirty="0">
              <a:solidFill>
                <a:srgbClr val="C00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28662" y="1857364"/>
            <a:ext cx="71438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buAutoNum type="arabicPeriod"/>
            </a:pPr>
            <a:r>
              <a:rPr lang="ru-RU" sz="3200" b="1" i="1" dirty="0" smtClean="0">
                <a:solidFill>
                  <a:srgbClr val="002060"/>
                </a:solidFill>
              </a:rPr>
              <a:t>Ввести понятие целых чисел;</a:t>
            </a:r>
          </a:p>
          <a:p>
            <a:pPr marL="342900" lvl="0" indent="-342900">
              <a:buAutoNum type="arabicPeriod"/>
            </a:pPr>
            <a:r>
              <a:rPr lang="ru-RU" sz="3200" b="1" i="1" dirty="0" smtClean="0">
                <a:solidFill>
                  <a:srgbClr val="002060"/>
                </a:solidFill>
              </a:rPr>
              <a:t>Продолжать отрабатывать понятие противоположных чисел;</a:t>
            </a:r>
          </a:p>
          <a:p>
            <a:pPr marL="342900" indent="-342900">
              <a:buFontTx/>
              <a:buAutoNum type="arabicPeriod"/>
            </a:pPr>
            <a:r>
              <a:rPr lang="ru-RU" sz="3200" b="1" i="1" dirty="0" smtClean="0">
                <a:solidFill>
                  <a:srgbClr val="002060"/>
                </a:solidFill>
              </a:rPr>
              <a:t>Отрабатывать понятие взаимно обратных чисел;</a:t>
            </a:r>
          </a:p>
          <a:p>
            <a:pPr marL="342900" lvl="0" indent="-342900">
              <a:buFontTx/>
              <a:buAutoNum type="arabicPeriod"/>
            </a:pPr>
            <a:r>
              <a:rPr lang="ru-RU" sz="3200" b="1" i="1" dirty="0" smtClean="0">
                <a:solidFill>
                  <a:srgbClr val="002060"/>
                </a:solidFill>
              </a:rPr>
              <a:t>Отрабатывать умение решать уравнения нового вида.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57224" y="500042"/>
            <a:ext cx="50638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u="sng" dirty="0" smtClean="0">
                <a:solidFill>
                  <a:srgbClr val="C00000"/>
                </a:solidFill>
              </a:rPr>
              <a:t>Определение целых чисел:</a:t>
            </a:r>
            <a:endParaRPr lang="ru-RU" sz="3200" b="1" u="sng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28596" y="1643050"/>
            <a:ext cx="835821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</a:rPr>
              <a:t>Натуральные числа, противоположные им числа и нуль называют </a:t>
            </a:r>
            <a:r>
              <a:rPr lang="ru-RU" sz="3600" b="1" i="1" dirty="0" smtClean="0">
                <a:solidFill>
                  <a:srgbClr val="C00000"/>
                </a:solidFill>
              </a:rPr>
              <a:t>целыми числами</a:t>
            </a:r>
            <a:r>
              <a:rPr lang="ru-RU" sz="3600" b="1" dirty="0" smtClean="0">
                <a:solidFill>
                  <a:srgbClr val="002060"/>
                </a:solidFill>
              </a:rPr>
              <a:t>.</a:t>
            </a:r>
            <a:endParaRPr lang="ru-RU" sz="3600" b="1" dirty="0">
              <a:solidFill>
                <a:srgbClr val="00206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85720" y="4000504"/>
            <a:ext cx="530087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rgbClr val="002060"/>
                </a:solidFill>
              </a:rPr>
              <a:t>Обозначение целых чисел: </a:t>
            </a:r>
            <a:r>
              <a:rPr lang="en-US" sz="3200" b="1" dirty="0" smtClean="0">
                <a:solidFill>
                  <a:srgbClr val="C00000"/>
                </a:solidFill>
              </a:rPr>
              <a:t>Z</a:t>
            </a: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14414" y="5143512"/>
            <a:ext cx="546175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</a:rPr>
              <a:t>…; -5;-4;-3;-2;-1;0;1; 2; 3; 4; 5;…</a:t>
            </a:r>
            <a:endParaRPr lang="ru-RU" sz="3200" dirty="0">
              <a:solidFill>
                <a:srgbClr val="00206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72330" y="4643446"/>
            <a:ext cx="1578527" cy="16732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71670" y="214290"/>
            <a:ext cx="370146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u="sng" dirty="0" smtClean="0">
                <a:solidFill>
                  <a:srgbClr val="C00000"/>
                </a:solidFill>
              </a:rPr>
              <a:t>Работа по учебнику</a:t>
            </a:r>
            <a:endParaRPr lang="ru-RU" sz="3200" b="1" u="sng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71472" y="1571612"/>
            <a:ext cx="133241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rgbClr val="002060"/>
                </a:solidFill>
              </a:rPr>
              <a:t>№ 913</a:t>
            </a:r>
            <a:endParaRPr lang="ru-RU" sz="3200" b="1" dirty="0">
              <a:solidFill>
                <a:srgbClr val="00206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71472" y="928670"/>
            <a:ext cx="160172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rgbClr val="002060"/>
                </a:solidFill>
              </a:rPr>
              <a:t>Стр. 163</a:t>
            </a:r>
            <a:endParaRPr lang="ru-RU" sz="3200" b="1" dirty="0">
              <a:solidFill>
                <a:srgbClr val="00206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42910" y="2285992"/>
            <a:ext cx="239418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rgbClr val="002060"/>
                </a:solidFill>
              </a:rPr>
              <a:t>№ 914 устно</a:t>
            </a:r>
            <a:endParaRPr lang="ru-RU" sz="3200" b="1" dirty="0">
              <a:solidFill>
                <a:srgbClr val="00206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14348" y="3000372"/>
            <a:ext cx="133241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rgbClr val="002060"/>
                </a:solidFill>
              </a:rPr>
              <a:t>№ 916</a:t>
            </a:r>
            <a:endParaRPr lang="ru-RU" sz="3200" b="1" dirty="0">
              <a:solidFill>
                <a:srgbClr val="00206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14348" y="3714752"/>
            <a:ext cx="133241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rgbClr val="002060"/>
                </a:solidFill>
              </a:rPr>
              <a:t>№ 921</a:t>
            </a:r>
            <a:endParaRPr lang="ru-RU" sz="3200" b="1" dirty="0">
              <a:solidFill>
                <a:srgbClr val="002060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86182" y="1571612"/>
            <a:ext cx="2857500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357422" y="428604"/>
            <a:ext cx="369601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u="sng" dirty="0" smtClean="0">
                <a:solidFill>
                  <a:srgbClr val="C00000"/>
                </a:solidFill>
              </a:rPr>
              <a:t>Домашнее задание</a:t>
            </a:r>
            <a:endParaRPr lang="ru-RU" sz="3200" b="1" u="sng" dirty="0">
              <a:solidFill>
                <a:srgbClr val="C00000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2928934"/>
            <a:ext cx="2428892" cy="21776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3071802" y="2143116"/>
            <a:ext cx="556274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</a:rPr>
              <a:t>Стр. 165 № 928, 930, 933(б)</a:t>
            </a:r>
            <a:endParaRPr lang="ru-RU" sz="36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14414" y="357166"/>
            <a:ext cx="536204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solidFill>
                  <a:srgbClr val="C00000"/>
                </a:solidFill>
              </a:rPr>
              <a:t>Подведение итогов урока</a:t>
            </a:r>
            <a:endParaRPr lang="ru-RU" sz="3600" b="1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00034" y="1214422"/>
            <a:ext cx="717113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rgbClr val="002060"/>
                </a:solidFill>
              </a:rPr>
              <a:t>Какие числа называют натуральными?</a:t>
            </a:r>
            <a:endParaRPr lang="ru-RU" sz="3200" b="1" dirty="0">
              <a:solidFill>
                <a:srgbClr val="00206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51693" y="2428868"/>
            <a:ext cx="819230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rgbClr val="002060"/>
                </a:solidFill>
              </a:rPr>
              <a:t>Какие числа называют противоположными?</a:t>
            </a:r>
            <a:endParaRPr lang="ru-RU" sz="3200" b="1" dirty="0">
              <a:solidFill>
                <a:srgbClr val="00206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786050" y="3714752"/>
            <a:ext cx="596990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rgbClr val="002060"/>
                </a:solidFill>
              </a:rPr>
              <a:t>Какие числа называют целыми?</a:t>
            </a:r>
            <a:endParaRPr lang="ru-RU" sz="3200" b="1" dirty="0">
              <a:solidFill>
                <a:srgbClr val="002060"/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3571876"/>
            <a:ext cx="2143140" cy="26458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</TotalTime>
  <Words>261</Words>
  <PresentationFormat>Экран (4:3)</PresentationFormat>
  <Paragraphs>54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Сандецкая ЛЕ</cp:lastModifiedBy>
  <cp:revision>15</cp:revision>
  <dcterms:modified xsi:type="dcterms:W3CDTF">2013-06-06T10:44:06Z</dcterms:modified>
</cp:coreProperties>
</file>