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57" r:id="rId4"/>
    <p:sldId id="258" r:id="rId5"/>
    <p:sldId id="261" r:id="rId6"/>
    <p:sldId id="298" r:id="rId7"/>
    <p:sldId id="270" r:id="rId8"/>
    <p:sldId id="267" r:id="rId9"/>
    <p:sldId id="269" r:id="rId10"/>
    <p:sldId id="268" r:id="rId11"/>
    <p:sldId id="271" r:id="rId12"/>
    <p:sldId id="272" r:id="rId13"/>
    <p:sldId id="283" r:id="rId14"/>
    <p:sldId id="304" r:id="rId15"/>
    <p:sldId id="301" r:id="rId16"/>
    <p:sldId id="306" r:id="rId17"/>
    <p:sldId id="307" r:id="rId18"/>
    <p:sldId id="308" r:id="rId19"/>
    <p:sldId id="305" r:id="rId20"/>
    <p:sldId id="273" r:id="rId21"/>
    <p:sldId id="291" r:id="rId22"/>
    <p:sldId id="292" r:id="rId23"/>
    <p:sldId id="287" r:id="rId24"/>
    <p:sldId id="288" r:id="rId25"/>
    <p:sldId id="289" r:id="rId26"/>
    <p:sldId id="290" r:id="rId27"/>
    <p:sldId id="293" r:id="rId28"/>
    <p:sldId id="294" r:id="rId29"/>
    <p:sldId id="295" r:id="rId30"/>
    <p:sldId id="296" r:id="rId31"/>
    <p:sldId id="297" r:id="rId32"/>
    <p:sldId id="303" r:id="rId33"/>
    <p:sldId id="277" r:id="rId34"/>
    <p:sldId id="274" r:id="rId35"/>
    <p:sldId id="302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63" autoAdjust="0"/>
    <p:restoredTop sz="94660"/>
  </p:normalViewPr>
  <p:slideViewPr>
    <p:cSldViewPr>
      <p:cViewPr varScale="1">
        <p:scale>
          <a:sx n="103" d="100"/>
          <a:sy n="103" d="100"/>
        </p:scale>
        <p:origin x="-21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071546"/>
            <a:ext cx="8474372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357166"/>
            <a:ext cx="9074369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000240"/>
            <a:ext cx="8773546" cy="4643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000108"/>
            <a:ext cx="8213066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7" y="0"/>
            <a:ext cx="7496979" cy="242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2500306"/>
            <a:ext cx="6786610" cy="3592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285784" y="1785926"/>
            <a:ext cx="9200282" cy="158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5664" y="1285860"/>
            <a:ext cx="9159664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071546"/>
            <a:ext cx="8490132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1071546"/>
            <a:ext cx="8028403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285860"/>
            <a:ext cx="8325058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22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214346" y="1214422"/>
            <a:ext cx="8942739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                </a:t>
            </a:r>
            <a:r>
              <a:rPr lang="ru-RU" b="1" dirty="0" smtClean="0"/>
              <a:t>С1</a:t>
            </a:r>
            <a:endParaRPr lang="ru-RU" dirty="0" smtClean="0"/>
          </a:p>
          <a:p>
            <a:pPr>
              <a:buNone/>
            </a:pPr>
            <a:r>
              <a:rPr lang="en-US" dirty="0" smtClean="0"/>
              <a:t> 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а)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ru-RU" dirty="0" smtClean="0"/>
              <a:t>б) </a:t>
            </a:r>
          </a:p>
          <a:p>
            <a:pPr>
              <a:buNone/>
            </a:pPr>
            <a:r>
              <a:rPr lang="en-US" dirty="0" smtClean="0"/>
              <a:t> </a:t>
            </a:r>
            <a:endParaRPr lang="ru-RU" dirty="0" smtClean="0"/>
          </a:p>
          <a:p>
            <a:endParaRPr lang="ru-RU" dirty="0"/>
          </a:p>
        </p:txBody>
      </p:sp>
      <p:graphicFrame>
        <p:nvGraphicFramePr>
          <p:cNvPr id="5124" name="Object 4"/>
          <p:cNvGraphicFramePr>
            <a:graphicFrameLocks noChangeAspect="1"/>
          </p:cNvGraphicFramePr>
          <p:nvPr/>
        </p:nvGraphicFramePr>
        <p:xfrm>
          <a:off x="1400850" y="2571744"/>
          <a:ext cx="5171414" cy="1000132"/>
        </p:xfrm>
        <a:graphic>
          <a:graphicData uri="http://schemas.openxmlformats.org/presentationml/2006/ole">
            <p:oleObj spid="_x0000_s5124" r:id="rId3" imgW="2019300" imgH="393700" progId="">
              <p:embed/>
            </p:oleObj>
          </a:graphicData>
        </a:graphic>
      </p:graphicFrame>
      <p:graphicFrame>
        <p:nvGraphicFramePr>
          <p:cNvPr id="5123" name="Object 3"/>
          <p:cNvGraphicFramePr>
            <a:graphicFrameLocks noChangeAspect="1"/>
          </p:cNvGraphicFramePr>
          <p:nvPr/>
        </p:nvGraphicFramePr>
        <p:xfrm>
          <a:off x="1142976" y="3929066"/>
          <a:ext cx="6962591" cy="857256"/>
        </p:xfrm>
        <a:graphic>
          <a:graphicData uri="http://schemas.openxmlformats.org/presentationml/2006/ole">
            <p:oleObj spid="_x0000_s5123" r:id="rId4" imgW="3175000" imgH="393700" progId="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26055"/>
          </a:xfrm>
        </p:spPr>
        <p:txBody>
          <a:bodyPr>
            <a:normAutofit/>
          </a:bodyPr>
          <a:lstStyle/>
          <a:p>
            <a:r>
              <a:rPr lang="ru-RU" dirty="0" smtClean="0"/>
              <a:t>В сравнении с 2011 г., для каждого из заданий С1–С6 число участников ЕГЭ, получивших положительные результаты за выполнение этих заданий, несколько уменьшилось. </a:t>
            </a:r>
          </a:p>
          <a:p>
            <a:pPr algn="ctr">
              <a:buNone/>
            </a:pPr>
            <a:r>
              <a:rPr lang="ru-RU" dirty="0" smtClean="0"/>
              <a:t>Задание  С1</a:t>
            </a:r>
            <a:endParaRPr lang="en-US" dirty="0" smtClean="0"/>
          </a:p>
          <a:p>
            <a:r>
              <a:rPr lang="ru-RU" dirty="0" smtClean="0"/>
              <a:t>32,3%     в 2010</a:t>
            </a:r>
            <a:r>
              <a:rPr lang="en-US" dirty="0" smtClean="0"/>
              <a:t> </a:t>
            </a:r>
            <a:r>
              <a:rPr lang="ru-RU" dirty="0" smtClean="0"/>
              <a:t>г.</a:t>
            </a:r>
            <a:endParaRPr lang="en-US" dirty="0" smtClean="0"/>
          </a:p>
          <a:p>
            <a:r>
              <a:rPr lang="ru-RU" dirty="0" smtClean="0"/>
              <a:t>41,8%     в 2011 г.</a:t>
            </a:r>
            <a:endParaRPr lang="en-US" dirty="0" smtClean="0"/>
          </a:p>
          <a:p>
            <a:r>
              <a:rPr lang="ru-RU" dirty="0" smtClean="0"/>
              <a:t>31,10%   в 2012 г.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651267"/>
          <a:ext cx="8115328" cy="307717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143187"/>
                <a:gridCol w="972141"/>
              </a:tblGrid>
              <a:tr h="4918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Содержание критерия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Баллы</a:t>
                      </a:r>
                      <a:endParaRPr lang="ru-RU" sz="16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184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Обоснованно получены верные ответы в п. а) и в п. б)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1444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Обоснованно получен верный ответ в п. </a:t>
                      </a:r>
                      <a:r>
                        <a:rPr lang="ru-RU" sz="1600" i="1" dirty="0">
                          <a:latin typeface="Times New Roman"/>
                          <a:ea typeface="Times New Roman"/>
                          <a:cs typeface="Times New Roman"/>
                        </a:rPr>
                        <a:t>а),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но обоснование отбора корней в п. б) не приведено, 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или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задача в п. </a:t>
                      </a:r>
                      <a:r>
                        <a:rPr lang="ru-RU" sz="1600" i="1" dirty="0">
                          <a:latin typeface="Times New Roman"/>
                          <a:ea typeface="Times New Roman"/>
                          <a:cs typeface="Times New Roman"/>
                        </a:rPr>
                        <a:t>а)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обоснованно сведена к исследованию простейших   тригонометрических   уравнений   без   предъявления   верного ответа, а в п. б) приведен обоснованный отбор корней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468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Решение не соответствует ни одному из критериев, перечисленных выше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468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>
                          <a:latin typeface="Times New Roman"/>
                          <a:ea typeface="Times New Roman"/>
                          <a:cs typeface="Times New Roman"/>
                        </a:rPr>
                        <a:t>Максимальный балл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40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357166"/>
            <a:ext cx="7929618" cy="5788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071546"/>
            <a:ext cx="9041625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gh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7" y="292646"/>
            <a:ext cx="6286545" cy="6134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714356"/>
            <a:ext cx="8854038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642918"/>
            <a:ext cx="8313276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000108"/>
            <a:ext cx="8797380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98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0"/>
            <a:ext cx="7358114" cy="6436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2925" y="2234406"/>
            <a:ext cx="8058150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301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285728"/>
            <a:ext cx="7835513" cy="6311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9001156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857232"/>
            <a:ext cx="8755082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642918"/>
            <a:ext cx="8384284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000108"/>
            <a:ext cx="9160076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714488"/>
            <a:ext cx="8229600" cy="114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3413621"/>
            <a:ext cx="8229600" cy="899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285860"/>
            <a:ext cx="7755783" cy="2353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-142900"/>
            <a:ext cx="7500990" cy="67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00108"/>
            <a:ext cx="8686800" cy="504351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. При этом </a:t>
            </a:r>
            <a:r>
              <a:rPr lang="ru-RU" u="sng" dirty="0" smtClean="0"/>
              <a:t>проблемы</a:t>
            </a:r>
            <a:r>
              <a:rPr lang="ru-RU" dirty="0" smtClean="0"/>
              <a:t> в математическом образовании </a:t>
            </a:r>
            <a:r>
              <a:rPr lang="ru-RU" u="sng" dirty="0" smtClean="0"/>
              <a:t>выпускников, не набравших минимального балла, во многом связаны с плохим освоением курса основной и даже начальной школы. </a:t>
            </a:r>
            <a:r>
              <a:rPr lang="ru-RU" dirty="0" smtClean="0"/>
              <a:t>На уровне образовательных учреждений следует уделять больше внимания своевременному выявлению учащихся, имеющих слабую математическую подготовку, диагностике доминирующих факторов их </a:t>
            </a:r>
            <a:r>
              <a:rPr lang="ru-RU" dirty="0" err="1" smtClean="0"/>
              <a:t>неуспешности</a:t>
            </a:r>
            <a:r>
              <a:rPr lang="ru-RU" dirty="0" smtClean="0"/>
              <a:t>, а для учащихся, имеющих мотивацию к ликвидации пробелов в своих знаниях, нужно организовывать специальные профильные группы. Отметим, что </a:t>
            </a:r>
            <a:r>
              <a:rPr lang="ru-RU" u="sng" dirty="0" smtClean="0"/>
              <a:t>полное решение проблем</a:t>
            </a:r>
            <a:r>
              <a:rPr lang="ru-RU" dirty="0" smtClean="0"/>
              <a:t>, порождающих </a:t>
            </a:r>
            <a:r>
              <a:rPr lang="ru-RU" dirty="0" err="1" smtClean="0"/>
              <a:t>неуспешность</a:t>
            </a:r>
            <a:r>
              <a:rPr lang="ru-RU" dirty="0" smtClean="0"/>
              <a:t> при обучении математике, </a:t>
            </a:r>
            <a:r>
              <a:rPr lang="ru-RU" u="sng" dirty="0" smtClean="0"/>
              <a:t>только силами образовательных учреждений невозможно – во многих случаях проблемы имеют социальный характер.</a:t>
            </a:r>
            <a:endParaRPr lang="ru-RU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651267"/>
          <a:ext cx="8115328" cy="307717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143187"/>
                <a:gridCol w="972141"/>
              </a:tblGrid>
              <a:tr h="4918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Содержание критерия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Баллы</a:t>
                      </a:r>
                      <a:endParaRPr lang="ru-RU" sz="16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184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Обоснованно получены верные ответы в п. а) и в п. б)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1444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Обоснованно получен верный ответ в п. </a:t>
                      </a:r>
                      <a:r>
                        <a:rPr lang="ru-RU" sz="1600" i="1" dirty="0">
                          <a:latin typeface="Times New Roman"/>
                          <a:ea typeface="Times New Roman"/>
                          <a:cs typeface="Times New Roman"/>
                        </a:rPr>
                        <a:t>а),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но обоснование отбора корней в п. б) не приведено, 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или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задача в п. </a:t>
                      </a:r>
                      <a:r>
                        <a:rPr lang="ru-RU" sz="1600" i="1" dirty="0">
                          <a:latin typeface="Times New Roman"/>
                          <a:ea typeface="Times New Roman"/>
                          <a:cs typeface="Times New Roman"/>
                        </a:rPr>
                        <a:t>а)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обоснованно сведена к исследованию простейших   тригонометрических   уравнений   без   предъявления   верного ответа, а в п. б) приведен обоснованный отбор корней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468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Решение не соответствует ни одному из критериев, перечисленных выше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468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>
                          <a:latin typeface="Times New Roman"/>
                          <a:ea typeface="Times New Roman"/>
                          <a:cs typeface="Times New Roman"/>
                        </a:rPr>
                        <a:t>Максимальный балл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u="sng" dirty="0" smtClean="0"/>
              <a:t>Четыре различных подхода к отбору корней </a:t>
            </a:r>
            <a:endParaRPr lang="ru-RU" dirty="0" smtClean="0"/>
          </a:p>
          <a:p>
            <a:r>
              <a:rPr lang="ru-RU" dirty="0" smtClean="0"/>
              <a:t>по числовой окружности,</a:t>
            </a:r>
          </a:p>
          <a:p>
            <a:r>
              <a:rPr lang="ru-RU" dirty="0" smtClean="0"/>
              <a:t> по графику,</a:t>
            </a:r>
          </a:p>
          <a:p>
            <a:r>
              <a:rPr lang="ru-RU" dirty="0" smtClean="0"/>
              <a:t> перебор подстановкой,</a:t>
            </a:r>
          </a:p>
          <a:p>
            <a:r>
              <a:rPr lang="ru-RU" dirty="0" smtClean="0"/>
              <a:t> решение неравенств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42908" y="785794"/>
            <a:ext cx="9090089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714356"/>
            <a:ext cx="7715304" cy="5150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439</TotalTime>
  <Words>334</Words>
  <PresentationFormat>Экран (4:3)</PresentationFormat>
  <Paragraphs>38</Paragraphs>
  <Slides>35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gh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User</cp:lastModifiedBy>
  <cp:revision>82</cp:revision>
  <dcterms:created xsi:type="dcterms:W3CDTF">2013-02-09T05:54:57Z</dcterms:created>
  <dcterms:modified xsi:type="dcterms:W3CDTF">2013-02-10T16:42:54Z</dcterms:modified>
</cp:coreProperties>
</file>