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78" r:id="rId2"/>
    <p:sldId id="299" r:id="rId3"/>
    <p:sldId id="256" r:id="rId4"/>
    <p:sldId id="280" r:id="rId5"/>
    <p:sldId id="279" r:id="rId6"/>
    <p:sldId id="281" r:id="rId7"/>
    <p:sldId id="270" r:id="rId8"/>
    <p:sldId id="298" r:id="rId9"/>
    <p:sldId id="282" r:id="rId10"/>
    <p:sldId id="271" r:id="rId11"/>
    <p:sldId id="273" r:id="rId12"/>
    <p:sldId id="287" r:id="rId13"/>
    <p:sldId id="288" r:id="rId14"/>
    <p:sldId id="289" r:id="rId15"/>
    <p:sldId id="290" r:id="rId16"/>
    <p:sldId id="291" r:id="rId17"/>
    <p:sldId id="292" r:id="rId18"/>
    <p:sldId id="276" r:id="rId19"/>
    <p:sldId id="293" r:id="rId20"/>
    <p:sldId id="283" r:id="rId21"/>
    <p:sldId id="295" r:id="rId22"/>
    <p:sldId id="274" r:id="rId23"/>
    <p:sldId id="296" r:id="rId24"/>
    <p:sldId id="294" r:id="rId25"/>
    <p:sldId id="285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E49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4839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1500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211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120</c:v>
                </c:pt>
              </c:numCache>
            </c:numRef>
          </c:val>
        </c:ser>
        <c:dLbls/>
        <c:axId val="60349440"/>
        <c:axId val="60532608"/>
      </c:barChart>
      <c:catAx>
        <c:axId val="60349440"/>
        <c:scaling>
          <c:orientation val="minMax"/>
        </c:scaling>
        <c:delete val="1"/>
        <c:axPos val="b"/>
        <c:tickLblPos val="none"/>
        <c:crossAx val="60532608"/>
        <c:crosses val="autoZero"/>
        <c:auto val="1"/>
        <c:lblAlgn val="ctr"/>
        <c:lblOffset val="100"/>
      </c:catAx>
      <c:valAx>
        <c:axId val="60532608"/>
        <c:scaling>
          <c:orientation val="minMax"/>
        </c:scaling>
        <c:delete val="1"/>
        <c:axPos val="l"/>
        <c:numFmt formatCode="General" sourceLinked="1"/>
        <c:tickLblPos val="none"/>
        <c:crossAx val="603494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0.17593</cdr:x>
      <cdr:y>0.22222</cdr:y>
    </cdr:from>
    <cdr:to>
      <cdr:x>0.29444</cdr:x>
      <cdr:y>0.38025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57322" y="12858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000" dirty="0" smtClean="0">
              <a:solidFill>
                <a:schemeClr val="bg1"/>
              </a:solidFill>
            </a:rPr>
            <a:t>4839</a:t>
          </a:r>
          <a:endParaRPr lang="ru-RU" sz="20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0.35185</cdr:x>
      <cdr:y>0.76543</cdr:y>
    </cdr:from>
    <cdr:to>
      <cdr:x>0.47037</cdr:x>
      <cdr:y>0.92346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14644" y="44291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000" dirty="0" smtClean="0">
              <a:solidFill>
                <a:schemeClr val="bg1"/>
              </a:solidFill>
            </a:rPr>
            <a:t>1500</a:t>
          </a:r>
          <a:endParaRPr lang="ru-RU" sz="20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0.53704</cdr:x>
      <cdr:y>0.81481</cdr:y>
    </cdr:from>
    <cdr:to>
      <cdr:x>0.62963</cdr:x>
      <cdr:y>0.87654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143404" y="4714908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 smtClean="0"/>
        </a:p>
        <a:p xmlns:a="http://schemas.openxmlformats.org/drawingml/2006/main">
          <a:r>
            <a:rPr lang="ru-RU" sz="2000" dirty="0" smtClean="0"/>
            <a:t>211</a:t>
          </a:r>
          <a:endParaRPr lang="ru-RU" sz="2000" dirty="0"/>
        </a:p>
      </cdr:txBody>
    </cdr:sp>
  </cdr:relSizeAnchor>
  <cdr:relSizeAnchor xmlns:cdr="http://schemas.openxmlformats.org/drawingml/2006/chartDrawing">
    <cdr:from>
      <cdr:x>0.71296</cdr:x>
      <cdr:y>0.84198</cdr:y>
    </cdr:from>
    <cdr:to>
      <cdr:x>0.83148</cdr:x>
      <cdr:y>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500726" y="53578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000" dirty="0" smtClean="0">
            <a:solidFill>
              <a:schemeClr val="tx1"/>
            </a:solidFill>
          </a:endParaRPr>
        </a:p>
        <a:p xmlns:a="http://schemas.openxmlformats.org/drawingml/2006/main">
          <a:r>
            <a:rPr lang="ru-RU" sz="2000" dirty="0" smtClean="0">
              <a:solidFill>
                <a:schemeClr val="tx1"/>
              </a:solidFill>
            </a:rPr>
            <a:t>120</a:t>
          </a:r>
          <a:endParaRPr lang="ru-RU" sz="20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0.33333</cdr:x>
      <cdr:y>0.20988</cdr:y>
    </cdr:from>
    <cdr:to>
      <cdr:x>0.53704</cdr:x>
      <cdr:y>0.42716</cdr:y>
    </cdr:to>
    <cdr:pic>
      <cdr:nvPicPr>
        <cdr:cNvPr id="6" name="Рисунок 5" descr="5473734687686.jp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571768" y="1214446"/>
          <a:ext cx="1571636" cy="1257308"/>
        </a:xfrm>
        <a:prstGeom xmlns:a="http://schemas.openxmlformats.org/drawingml/2006/main" prst="rect">
          <a:avLst/>
        </a:prstGeom>
        <a:effectLst xmlns:a="http://schemas.openxmlformats.org/drawingml/2006/main">
          <a:glow rad="228600">
            <a:schemeClr val="accent4">
              <a:satMod val="175000"/>
              <a:alpha val="40000"/>
            </a:schemeClr>
          </a:glow>
        </a:effec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D7095-B85A-4C91-A446-FFB556455D2C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CAD08-F070-46DE-902E-24B86A0E9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922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CAD08-F070-46DE-902E-24B86A0E9B8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CAD08-F070-46DE-902E-24B86A0E9B8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x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5248FCF-BF4C-47BA-A3AC-A3A2A4CD4EF8}" type="datetimeFigureOut">
              <a:rPr lang="ru-RU" smtClean="0"/>
              <a:pPr/>
              <a:t>28.02.2012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134237-B640-4237-B595-E089103FFA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4;&#1072;&#1089;&#1090;&#1077;&#1088;%20&#1082;&#1083;&#1072;&#1089;&#1089;%20&#1076;&#1086;&#1083;&#1075;&#1086;&#1083;&#1077;&#1090;&#1080;&#1077;\&#1063;&#1077;&#1088;&#1085;&#1099;&#1081;%20&#1103;&#1097;&#1080;&#1082;.mp3" TargetMode="Externa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4;&#1072;&#1089;&#1090;&#1077;&#1088;%20&#1082;&#1083;&#1072;&#1089;&#1089;%20&#1076;&#1086;&#1083;&#1075;&#1086;&#1083;&#1077;&#1090;&#1080;&#1077;\&#1042;&#1077;&#1089;&#1085;&#1072;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18678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Мастер-класс</a:t>
            </a:r>
            <a:br>
              <a:rPr lang="ru-RU" sz="3100" dirty="0" smtClean="0"/>
            </a:b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Познание начинается </a:t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удивления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658296"/>
            <a:ext cx="7772400" cy="11997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Подготовила учитель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МБОУ СОШ № 3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Исрафилова С.Х.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86116" y="2357430"/>
            <a:ext cx="2928958" cy="22860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Долголетие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143636" y="1071546"/>
            <a:ext cx="2714644" cy="24288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?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071802" y="0"/>
            <a:ext cx="3143272" cy="22145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?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14282" y="1357298"/>
            <a:ext cx="2714644" cy="25717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?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 rot="1256251">
            <a:off x="1237751" y="4036251"/>
            <a:ext cx="2714644" cy="26694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?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 rot="21199892">
            <a:off x="5427080" y="4156855"/>
            <a:ext cx="2714644" cy="263243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?</a:t>
            </a:r>
            <a:endParaRPr lang="ru-RU" sz="6000" b="1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>
            <a:stCxn id="15" idx="6"/>
          </p:cNvCxnSpPr>
          <p:nvPr/>
        </p:nvCxnSpPr>
        <p:spPr>
          <a:xfrm>
            <a:off x="2928926" y="2643182"/>
            <a:ext cx="571504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5357818" y="2071678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4" idx="6"/>
          </p:cNvCxnSpPr>
          <p:nvPr/>
        </p:nvCxnSpPr>
        <p:spPr>
          <a:xfrm rot="10800000" flipV="1">
            <a:off x="6215074" y="3429000"/>
            <a:ext cx="71438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3929058" y="4786322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V="1">
            <a:off x="4964909" y="4822041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86116" y="2357430"/>
            <a:ext cx="2928958" cy="22860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Факторы долголетия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143636" y="1071546"/>
            <a:ext cx="2714644" cy="24288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генетиче</a:t>
            </a:r>
            <a:r>
              <a:rPr lang="ru-RU" sz="2400" b="1" dirty="0" smtClean="0">
                <a:solidFill>
                  <a:srgbClr val="FF0000"/>
                </a:solidFill>
              </a:rPr>
              <a:t>-</a:t>
            </a:r>
          </a:p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ский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071802" y="0"/>
            <a:ext cx="3143272" cy="22145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психологи-ческий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14282" y="1285860"/>
            <a:ext cx="2714644" cy="25717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диетиче-ский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 rot="2408828">
            <a:off x="1112240" y="4061103"/>
            <a:ext cx="2714644" cy="26694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климати-ческий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 rot="20458094">
            <a:off x="5427080" y="4156855"/>
            <a:ext cx="2714644" cy="263243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экологиче-ский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62" y="785794"/>
            <a:ext cx="7358114" cy="1643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Женщины живут дольше мужчин – закономерность, характерная для всего мира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785794"/>
            <a:ext cx="7358114" cy="16430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Женщины живут дольше мужчин – закономерность, характерная для всего мира</a:t>
            </a:r>
            <a:endParaRPr lang="ru-RU" sz="2800" dirty="0"/>
          </a:p>
        </p:txBody>
      </p:sp>
      <p:pic>
        <p:nvPicPr>
          <p:cNvPr id="6" name="Рисунок 5" descr="20110413-110343.jpg"/>
          <p:cNvPicPr>
            <a:picLocks noChangeAspect="1"/>
          </p:cNvPicPr>
          <p:nvPr/>
        </p:nvPicPr>
        <p:blipFill>
          <a:blip r:embed="rId2" cstate="print"/>
          <a:srcRect t="14894" b="5795"/>
          <a:stretch>
            <a:fillRect/>
          </a:stretch>
        </p:blipFill>
        <p:spPr>
          <a:xfrm>
            <a:off x="2500298" y="3071810"/>
            <a:ext cx="4143404" cy="3286148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85786" y="714356"/>
            <a:ext cx="7715304" cy="1643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Замужние женщины живут дольше незамужних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714356"/>
            <a:ext cx="7715304" cy="16430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Замужние женщины живут дольше незамужних</a:t>
            </a:r>
            <a:endParaRPr lang="ru-RU" sz="2800" dirty="0"/>
          </a:p>
        </p:txBody>
      </p:sp>
      <p:pic>
        <p:nvPicPr>
          <p:cNvPr id="4" name="Рисунок 3" descr="63.0.zhenih_i_nevesta.jpg"/>
          <p:cNvPicPr>
            <a:picLocks noChangeAspect="1"/>
          </p:cNvPicPr>
          <p:nvPr/>
        </p:nvPicPr>
        <p:blipFill>
          <a:blip r:embed="rId3" cstate="print"/>
          <a:srcRect t="6250" b="9375"/>
          <a:stretch>
            <a:fillRect/>
          </a:stretch>
        </p:blipFill>
        <p:spPr>
          <a:xfrm>
            <a:off x="3071802" y="2714620"/>
            <a:ext cx="3429006" cy="385765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57224" y="857232"/>
            <a:ext cx="7500990" cy="1643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Женщины, имеющие детей, живут дольше  бездетных женщин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7224" y="857232"/>
            <a:ext cx="7500990" cy="164307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Женщины, имеющие детей, живут дольше  бездетных женщин</a:t>
            </a:r>
            <a:endParaRPr lang="ru-RU" sz="2800" dirty="0"/>
          </a:p>
        </p:txBody>
      </p:sp>
      <p:pic>
        <p:nvPicPr>
          <p:cNvPr id="5" name="Рисунок 4" descr="101-580x505.jpg"/>
          <p:cNvPicPr>
            <a:picLocks noChangeAspect="1"/>
          </p:cNvPicPr>
          <p:nvPr/>
        </p:nvPicPr>
        <p:blipFill>
          <a:blip r:embed="rId2" cstate="print"/>
          <a:srcRect r="5970" b="17141"/>
          <a:stretch>
            <a:fillRect/>
          </a:stretch>
        </p:blipFill>
        <p:spPr>
          <a:xfrm>
            <a:off x="2714612" y="3071810"/>
            <a:ext cx="4214842" cy="323382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85786" y="928670"/>
            <a:ext cx="7643866" cy="1643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Люди, имеющие братьев и сестёр, живут дольше 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928670"/>
            <a:ext cx="7643866" cy="164307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Люди, имеющие братьев и сестёр, живут дольше </a:t>
            </a:r>
            <a:endParaRPr lang="ru-RU" sz="2800" dirty="0"/>
          </a:p>
        </p:txBody>
      </p:sp>
      <p:pic>
        <p:nvPicPr>
          <p:cNvPr id="6" name="Рисунок 5" descr="93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3143248"/>
            <a:ext cx="4357686" cy="290512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14348" y="500042"/>
            <a:ext cx="7643866" cy="164307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       Высокие люди живут дольше людей с низким ростом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348" y="500042"/>
            <a:ext cx="7643866" cy="16430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       Высокие люди живут дольше людей с низким ростом</a:t>
            </a:r>
            <a:endParaRPr lang="ru-RU" sz="2800" dirty="0"/>
          </a:p>
        </p:txBody>
      </p:sp>
      <p:pic>
        <p:nvPicPr>
          <p:cNvPr id="4" name="Рисунок 3" descr="manute-bol-muggsy-bogu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714620"/>
            <a:ext cx="2847295" cy="3517247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85786" y="642918"/>
            <a:ext cx="7572428" cy="20717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Продлению жизни способствует физический труд, в отличие от интеллектуального, который её сокращает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642918"/>
            <a:ext cx="7572428" cy="207170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Продлению жизни способствует физический труд, в отличие от интеллектуального, который её сокращает</a:t>
            </a:r>
            <a:endParaRPr lang="ru-RU" sz="2800" dirty="0"/>
          </a:p>
        </p:txBody>
      </p:sp>
      <p:pic>
        <p:nvPicPr>
          <p:cNvPr id="4" name="Рисунок 3" descr="7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3214686"/>
            <a:ext cx="1572768" cy="3151632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1305547093_utomlen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500438"/>
            <a:ext cx="3929090" cy="261710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Аксиомы долголетия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947804"/>
          </a:xfrm>
        </p:spPr>
        <p:txBody>
          <a:bodyPr/>
          <a:lstStyle/>
          <a:p>
            <a:r>
              <a:rPr lang="ru-RU" sz="2800" dirty="0" smtClean="0"/>
              <a:t>Активная трудовая жизнь (физическая и интеллектуальная)</a:t>
            </a:r>
          </a:p>
          <a:p>
            <a:endParaRPr lang="ru-RU" sz="2800" dirty="0" smtClean="0"/>
          </a:p>
          <a:p>
            <a:r>
              <a:rPr lang="ru-RU" sz="2800" dirty="0" smtClean="0"/>
              <a:t>Быть аскетом в разумных пределах</a:t>
            </a:r>
          </a:p>
          <a:p>
            <a:endParaRPr lang="ru-RU" sz="2800" dirty="0" smtClean="0"/>
          </a:p>
          <a:p>
            <a:r>
              <a:rPr lang="ru-RU" sz="2800" dirty="0" smtClean="0"/>
              <a:t>Оптимизм, доброжелательност</a:t>
            </a:r>
            <a:r>
              <a:rPr lang="ru-RU" dirty="0" smtClean="0"/>
              <a:t>ь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071942"/>
            <a:ext cx="1857388" cy="246555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mall_black_box.jpg"/>
          <p:cNvPicPr>
            <a:picLocks noChangeAspect="1"/>
          </p:cNvPicPr>
          <p:nvPr/>
        </p:nvPicPr>
        <p:blipFill>
          <a:blip r:embed="rId3" cstate="print"/>
          <a:srcRect l="6875" t="3125" r="10625" b="5000"/>
          <a:stretch>
            <a:fillRect/>
          </a:stretch>
        </p:blipFill>
        <p:spPr>
          <a:xfrm>
            <a:off x="2928926" y="1643050"/>
            <a:ext cx="3143272" cy="3500462"/>
          </a:xfrm>
          <a:prstGeom prst="rect">
            <a:avLst/>
          </a:prstGeom>
        </p:spPr>
      </p:pic>
      <p:pic>
        <p:nvPicPr>
          <p:cNvPr id="4" name="Черный ящ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1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706" y="476672"/>
            <a:ext cx="7725718" cy="5904656"/>
          </a:xfrm>
          <a:prstGeom prst="rect">
            <a:avLst/>
          </a:prstGeom>
        </p:spPr>
      </p:pic>
      <p:pic>
        <p:nvPicPr>
          <p:cNvPr id="4" name="Вес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2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1 м  - 20 лет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60 см  - 35 лет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40 см  -  50 лет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Сила лёгких</a:t>
            </a:r>
            <a:endParaRPr lang="ru-RU" dirty="0"/>
          </a:p>
        </p:txBody>
      </p:sp>
      <p:pic>
        <p:nvPicPr>
          <p:cNvPr id="4" name="Рисунок 3" descr="4790640-.jpg"/>
          <p:cNvPicPr>
            <a:picLocks noChangeAspect="1"/>
          </p:cNvPicPr>
          <p:nvPr/>
        </p:nvPicPr>
        <p:blipFill>
          <a:blip r:embed="rId2" cstate="print"/>
          <a:srcRect l="54182" r="3044"/>
          <a:stretch>
            <a:fillRect/>
          </a:stretch>
        </p:blipFill>
        <p:spPr>
          <a:xfrm>
            <a:off x="5429256" y="4143380"/>
            <a:ext cx="1857388" cy="2214578"/>
          </a:xfrm>
          <a:prstGeom prst="rect">
            <a:avLst/>
          </a:prstGeom>
        </p:spPr>
      </p:pic>
      <p:pic>
        <p:nvPicPr>
          <p:cNvPr id="5" name="Рисунок 4" descr="ogon-20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4929198"/>
            <a:ext cx="1071570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20 см  -  20 лет</a:t>
            </a:r>
          </a:p>
          <a:p>
            <a:r>
              <a:rPr lang="ru-RU" dirty="0" smtClean="0"/>
              <a:t>25 см  -  30 лет</a:t>
            </a:r>
          </a:p>
          <a:p>
            <a:r>
              <a:rPr lang="ru-RU" dirty="0" smtClean="0"/>
              <a:t>39 см  - 40 лет</a:t>
            </a:r>
          </a:p>
          <a:p>
            <a:r>
              <a:rPr lang="ru-RU" dirty="0" smtClean="0"/>
              <a:t>45 см  -  60 лет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Скорость реакции</a:t>
            </a:r>
            <a:endParaRPr lang="ru-RU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8215338" y="6000768"/>
            <a:ext cx="714380" cy="50006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Альбина\Desktop\imag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0841"/>
          <a:stretch/>
        </p:blipFill>
        <p:spPr bwMode="auto">
          <a:xfrm>
            <a:off x="5508104" y="2831323"/>
            <a:ext cx="2454462" cy="2322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с вырезом 5"/>
          <p:cNvSpPr/>
          <p:nvPr/>
        </p:nvSpPr>
        <p:spPr>
          <a:xfrm rot="5568434" flipV="1">
            <a:off x="6217776" y="2676176"/>
            <a:ext cx="867829" cy="22312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00781 0.439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2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428868"/>
            <a:ext cx="61430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долголетие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0132" y="219975"/>
            <a:ext cx="872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Д-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744404" y="389252"/>
            <a:ext cx="6256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доброжелательность, дружелюбие, доброта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7407" y="850812"/>
            <a:ext cx="8803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О-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750499" y="1500754"/>
            <a:ext cx="1003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 -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12188" y="2187482"/>
            <a:ext cx="742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Г-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7407" y="2759968"/>
            <a:ext cx="8803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О-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86335" y="3356992"/>
            <a:ext cx="841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Л-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12188" y="3933056"/>
            <a:ext cx="9344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 -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03967" y="4518814"/>
            <a:ext cx="8066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Т-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8678" y="5085184"/>
            <a:ext cx="8611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И-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55446" y="5792418"/>
            <a:ext cx="9220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 -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698323" y="984164"/>
            <a:ext cx="2965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остроумие, оптимизм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44404" y="1646739"/>
            <a:ext cx="1117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любовь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784211" y="2297324"/>
            <a:ext cx="4102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генная  предрасположенность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38553" y="2877311"/>
            <a:ext cx="25523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одухотворённость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744404" y="3467854"/>
            <a:ext cx="2533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любознательность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726186" y="4110346"/>
            <a:ext cx="44887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еда ( сбалансированное питание)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698323" y="4640942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трудолюбие</a:t>
            </a:r>
            <a:endParaRPr lang="ru-RU" sz="4000" b="1" dirty="0">
              <a:ln w="11430"/>
              <a:gradFill>
                <a:gsLst>
                  <a:gs pos="0">
                    <a:srgbClr val="DA1F28">
                      <a:tint val="70000"/>
                      <a:satMod val="245000"/>
                    </a:srgbClr>
                  </a:gs>
                  <a:gs pos="75000">
                    <a:srgbClr val="DA1F28">
                      <a:tint val="90000"/>
                      <a:shade val="60000"/>
                      <a:satMod val="240000"/>
                    </a:srgbClr>
                  </a:gs>
                  <a:gs pos="100000">
                    <a:srgbClr val="DA1F28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84211" y="5268829"/>
            <a:ext cx="1483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интеллект</a:t>
            </a:r>
            <a:endParaRPr lang="ru-RU" sz="2000" b="1" dirty="0">
              <a:ln w="11430"/>
              <a:gradFill>
                <a:gsLst>
                  <a:gs pos="0">
                    <a:srgbClr val="DA1F28">
                      <a:tint val="70000"/>
                      <a:satMod val="245000"/>
                    </a:srgbClr>
                  </a:gs>
                  <a:gs pos="75000">
                    <a:srgbClr val="DA1F28">
                      <a:tint val="90000"/>
                      <a:shade val="60000"/>
                      <a:satMod val="240000"/>
                    </a:srgbClr>
                  </a:gs>
                  <a:gs pos="100000">
                    <a:srgbClr val="DA1F28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880391" y="5946306"/>
            <a:ext cx="14269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ln w="11430"/>
                <a:gradFill>
                  <a:gsLst>
                    <a:gs pos="0">
                      <a:srgbClr val="DA1F28">
                        <a:tint val="70000"/>
                        <a:satMod val="245000"/>
                      </a:srgbClr>
                    </a:gs>
                    <a:gs pos="75000">
                      <a:srgbClr val="DA1F28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DA1F28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единение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9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9725" y="1462087"/>
            <a:ext cx="5924550" cy="3933825"/>
          </a:xfrm>
          <a:prstGeom prst="rect">
            <a:avLst/>
          </a:prstGeom>
        </p:spPr>
      </p:pic>
      <p:pic>
        <p:nvPicPr>
          <p:cNvPr id="5" name="Рисунок 4" descr="schastlivayasemya-400x2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1428736"/>
            <a:ext cx="6000792" cy="3960523"/>
          </a:xfrm>
          <a:prstGeom prst="rect">
            <a:avLst/>
          </a:prstGeom>
        </p:spPr>
      </p:pic>
      <p:pic>
        <p:nvPicPr>
          <p:cNvPr id="6" name="Рисунок 5" descr="spring2011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1071546"/>
            <a:ext cx="5976960" cy="4762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Равновесие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более 30 с  - 20 – 30 лет</a:t>
            </a:r>
          </a:p>
          <a:p>
            <a:r>
              <a:rPr lang="ru-RU" dirty="0" smtClean="0"/>
              <a:t>28 с  - 40 лет</a:t>
            </a:r>
          </a:p>
          <a:p>
            <a:r>
              <a:rPr lang="ru-RU" dirty="0" smtClean="0"/>
              <a:t>18 с  - 50 лет</a:t>
            </a:r>
          </a:p>
          <a:p>
            <a:r>
              <a:rPr lang="ru-RU" dirty="0" smtClean="0"/>
              <a:t>10 с  -  60 лет</a:t>
            </a:r>
          </a:p>
          <a:p>
            <a:endParaRPr lang="ru-RU" dirty="0"/>
          </a:p>
        </p:txBody>
      </p:sp>
      <p:pic>
        <p:nvPicPr>
          <p:cNvPr id="4" name="Рисунок 3" descr="sporta-89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3214686"/>
            <a:ext cx="2714644" cy="334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 с  - 30 лет</a:t>
            </a:r>
          </a:p>
          <a:p>
            <a:r>
              <a:rPr lang="ru-RU" dirty="0" smtClean="0"/>
              <a:t>8 с  - 49 лет</a:t>
            </a:r>
          </a:p>
          <a:p>
            <a:r>
              <a:rPr lang="ru-RU" dirty="0" smtClean="0"/>
              <a:t>10 с – 50 лет</a:t>
            </a:r>
          </a:p>
          <a:p>
            <a:r>
              <a:rPr lang="ru-RU" dirty="0" smtClean="0"/>
              <a:t>15 с  - 60 лет</a:t>
            </a:r>
          </a:p>
          <a:p>
            <a:r>
              <a:rPr lang="ru-RU" dirty="0" smtClean="0"/>
              <a:t>35 50 с – 70 лет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Кровоснабжение (возраст кожи)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000100" y="1785926"/>
            <a:ext cx="7772400" cy="18303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2000240"/>
            <a:ext cx="4814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долголетие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642918"/>
            <a:ext cx="2572512" cy="171602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6357377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285992"/>
            <a:ext cx="2714644" cy="180795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Рисунок 3" descr="54737346876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2428868"/>
            <a:ext cx="2232438" cy="178595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sosna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9058" y="3357562"/>
            <a:ext cx="1710226" cy="2571768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1428728" y="4357694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кит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6248" y="2500306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86578" y="4429132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морская губка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86" y="6072206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857224" y="357166"/>
          <a:ext cx="7715304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2" descr="300px-Bristlecone_Pines_USA_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214290"/>
            <a:ext cx="1643074" cy="1232305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Рисунок 3" descr="6357377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143248"/>
            <a:ext cx="1716228" cy="1143008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5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4357694"/>
            <a:ext cx="1643074" cy="109603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85728"/>
            <a:ext cx="800105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Предел продолжительности человеческой жизни составляет 122 года</a:t>
            </a:r>
          </a:p>
          <a:p>
            <a:pPr algn="ctr"/>
            <a:r>
              <a:rPr lang="ru-RU" sz="2800" dirty="0" smtClean="0"/>
              <a:t>(книга рекордов Гиннеса)</a:t>
            </a:r>
          </a:p>
          <a:p>
            <a:endParaRPr lang="ru-RU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rcRect r="44231"/>
          <a:stretch>
            <a:fillRect/>
          </a:stretch>
        </p:blipFill>
        <p:spPr>
          <a:xfrm>
            <a:off x="3571868" y="1857364"/>
            <a:ext cx="2071698" cy="2823226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488" y="5143512"/>
            <a:ext cx="4947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Жанна Луиза </a:t>
            </a:r>
            <a:r>
              <a:rPr lang="ru-RU" sz="2400" dirty="0" err="1" smtClean="0"/>
              <a:t>Кальма</a:t>
            </a:r>
            <a:r>
              <a:rPr lang="ru-RU" sz="2400" dirty="0" smtClean="0"/>
              <a:t> (Франция)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914400" y="142875"/>
            <a:ext cx="8229600" cy="85725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Люди - долгожители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928670"/>
            <a:ext cx="835824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dirty="0" err="1" smtClean="0"/>
              <a:t>Ли-Чгунг-ян</a:t>
            </a:r>
            <a:r>
              <a:rPr lang="ru-RU" sz="2400" dirty="0" smtClean="0"/>
              <a:t> (Китай) – 253 года</a:t>
            </a:r>
          </a:p>
          <a:p>
            <a:r>
              <a:rPr lang="ru-RU" sz="2400" dirty="0" smtClean="0"/>
              <a:t>Хавьер Перейр (</a:t>
            </a:r>
            <a:r>
              <a:rPr lang="ru-RU" sz="2400" dirty="0"/>
              <a:t>Колумбии</a:t>
            </a:r>
            <a:r>
              <a:rPr lang="ru-RU" sz="2400" dirty="0" smtClean="0"/>
              <a:t>) - </a:t>
            </a:r>
            <a:r>
              <a:rPr lang="ru-RU" sz="2400" dirty="0"/>
              <a:t>169 </a:t>
            </a:r>
            <a:r>
              <a:rPr lang="ru-RU" sz="2400" dirty="0" smtClean="0"/>
              <a:t>лет</a:t>
            </a:r>
          </a:p>
          <a:p>
            <a:r>
              <a:rPr lang="ru-RU" sz="2400" dirty="0" err="1" smtClean="0"/>
              <a:t>Золтан</a:t>
            </a:r>
            <a:r>
              <a:rPr lang="ru-RU" sz="2400" dirty="0" smtClean="0"/>
              <a:t> </a:t>
            </a:r>
            <a:r>
              <a:rPr lang="ru-RU" sz="2400" dirty="0" err="1"/>
              <a:t>Петридж</a:t>
            </a:r>
            <a:r>
              <a:rPr lang="ru-RU" sz="2400" dirty="0"/>
              <a:t> (Венгрия) – 186 лет.</a:t>
            </a:r>
          </a:p>
          <a:p>
            <a:r>
              <a:rPr lang="ru-RU" sz="2400" dirty="0"/>
              <a:t>Петр </a:t>
            </a:r>
            <a:r>
              <a:rPr lang="ru-RU" sz="2400" dirty="0" err="1"/>
              <a:t>Зортай</a:t>
            </a:r>
            <a:r>
              <a:rPr lang="ru-RU" sz="2400" dirty="0"/>
              <a:t> (Венгрия) – 185 лет (1539–1724).</a:t>
            </a:r>
          </a:p>
          <a:p>
            <a:r>
              <a:rPr lang="ru-RU" sz="2400" dirty="0" err="1"/>
              <a:t>Кэнтигерн</a:t>
            </a:r>
            <a:r>
              <a:rPr lang="ru-RU" sz="2400" dirty="0"/>
              <a:t> – основатель аббатства в Глазго. Известен под именем святого </a:t>
            </a:r>
            <a:r>
              <a:rPr lang="ru-RU" sz="2400" dirty="0" err="1"/>
              <a:t>Мунго</a:t>
            </a:r>
            <a:r>
              <a:rPr lang="ru-RU" sz="2400" dirty="0"/>
              <a:t>. Прожил 185 лет.</a:t>
            </a:r>
          </a:p>
          <a:p>
            <a:r>
              <a:rPr lang="ru-RU" sz="2400" dirty="0" err="1"/>
              <a:t>Тэнсе</a:t>
            </a:r>
            <a:r>
              <a:rPr lang="ru-RU" sz="2400" dirty="0"/>
              <a:t> </a:t>
            </a:r>
            <a:r>
              <a:rPr lang="ru-RU" sz="2400" dirty="0" err="1"/>
              <a:t>Абзиве</a:t>
            </a:r>
            <a:r>
              <a:rPr lang="ru-RU" sz="2400" dirty="0"/>
              <a:t> (Осетия) – 180 лет.</a:t>
            </a:r>
          </a:p>
          <a:p>
            <a:r>
              <a:rPr lang="ru-RU" sz="2400" dirty="0" err="1"/>
              <a:t>Худдие</a:t>
            </a:r>
            <a:r>
              <a:rPr lang="ru-RU" sz="2400" dirty="0"/>
              <a:t> (Албания) – 170 лет. </a:t>
            </a:r>
          </a:p>
          <a:p>
            <a:r>
              <a:rPr lang="ru-RU" sz="2400" dirty="0" err="1"/>
              <a:t>Ханджер</a:t>
            </a:r>
            <a:r>
              <a:rPr lang="ru-RU" sz="2400" dirty="0"/>
              <a:t> Нине (Турция). Прожил 169 лет. </a:t>
            </a:r>
          </a:p>
          <a:p>
            <a:r>
              <a:rPr lang="ru-RU" sz="2400" dirty="0" err="1"/>
              <a:t>Сайяд</a:t>
            </a:r>
            <a:r>
              <a:rPr lang="ru-RU" sz="2400" dirty="0"/>
              <a:t> Абдул </a:t>
            </a:r>
            <a:r>
              <a:rPr lang="ru-RU" sz="2400" dirty="0" err="1"/>
              <a:t>Мабуд</a:t>
            </a:r>
            <a:r>
              <a:rPr lang="ru-RU" sz="2400" dirty="0"/>
              <a:t> (Пакистан) – 159 лет.</a:t>
            </a:r>
          </a:p>
          <a:p>
            <a:endParaRPr lang="ru-RU" dirty="0"/>
          </a:p>
        </p:txBody>
      </p:sp>
      <p:pic>
        <p:nvPicPr>
          <p:cNvPr id="12" name="Рисунок 11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4643446"/>
            <a:ext cx="1928826" cy="1915967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071546"/>
            <a:ext cx="2281250" cy="2875525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857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Люди - долгожители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4357694"/>
            <a:ext cx="2357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Мухамед</a:t>
            </a:r>
            <a:r>
              <a:rPr lang="ru-RU" dirty="0" smtClean="0"/>
              <a:t> </a:t>
            </a:r>
            <a:r>
              <a:rPr lang="ru-RU" dirty="0" err="1" smtClean="0"/>
              <a:t>Эйвазов</a:t>
            </a:r>
            <a:r>
              <a:rPr lang="ru-RU" dirty="0" smtClean="0"/>
              <a:t> (Россия) 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151 год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4214818"/>
            <a:ext cx="21431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Фархизиган</a:t>
            </a:r>
            <a:r>
              <a:rPr lang="ru-RU" dirty="0" smtClean="0"/>
              <a:t> </a:t>
            </a:r>
            <a:r>
              <a:rPr lang="ru-RU" dirty="0" err="1" smtClean="0"/>
              <a:t>Зиннатулловна</a:t>
            </a:r>
            <a:r>
              <a:rPr lang="ru-RU" dirty="0" smtClean="0"/>
              <a:t> </a:t>
            </a:r>
            <a:r>
              <a:rPr lang="ru-RU" dirty="0" err="1" smtClean="0"/>
              <a:t>Идиятуллина</a:t>
            </a:r>
            <a:endParaRPr lang="ru-RU" dirty="0" smtClean="0"/>
          </a:p>
          <a:p>
            <a:r>
              <a:rPr lang="ru-RU" dirty="0" smtClean="0"/>
              <a:t>(г.Набережные Челны)</a:t>
            </a:r>
          </a:p>
          <a:p>
            <a:endParaRPr lang="ru-RU" dirty="0" smtClean="0"/>
          </a:p>
          <a:p>
            <a:r>
              <a:rPr lang="ru-RU" dirty="0" smtClean="0"/>
              <a:t>     105 лет</a:t>
            </a:r>
            <a:endParaRPr lang="ru-RU" dirty="0"/>
          </a:p>
        </p:txBody>
      </p:sp>
      <p:pic>
        <p:nvPicPr>
          <p:cNvPr id="10" name="Рисунок 9" descr="7.jpg"/>
          <p:cNvPicPr>
            <a:picLocks noChangeAspect="1"/>
          </p:cNvPicPr>
          <p:nvPr/>
        </p:nvPicPr>
        <p:blipFill>
          <a:blip r:embed="rId3" cstate="print"/>
          <a:srcRect l="7550" t="6164" r="6879" b="21917"/>
          <a:stretch>
            <a:fillRect/>
          </a:stretch>
        </p:blipFill>
        <p:spPr>
          <a:xfrm>
            <a:off x="5143504" y="1214422"/>
            <a:ext cx="2428892" cy="250033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142976" y="4214818"/>
            <a:ext cx="6929486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571480"/>
            <a:ext cx="6929486" cy="121444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642918"/>
            <a:ext cx="69294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chemeClr val="bg1"/>
                </a:solidFill>
              </a:rPr>
              <a:t>Средний биологический возраст  120 лет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00232" y="4286256"/>
            <a:ext cx="52790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Средний возраст жизни в России</a:t>
            </a:r>
          </a:p>
          <a:p>
            <a:endParaRPr lang="ru-RU" sz="2400" dirty="0" smtClean="0"/>
          </a:p>
          <a:p>
            <a:r>
              <a:rPr lang="ru-RU" sz="2400" dirty="0" smtClean="0"/>
              <a:t>Мужчины – 58 лет</a:t>
            </a:r>
          </a:p>
          <a:p>
            <a:r>
              <a:rPr lang="ru-RU" sz="2400" dirty="0" smtClean="0"/>
              <a:t>Женщины – 72 года</a:t>
            </a:r>
            <a:endParaRPr lang="ru-RU" sz="2400" dirty="0"/>
          </a:p>
        </p:txBody>
      </p:sp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2357430"/>
            <a:ext cx="1143000" cy="142875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1239</TotalTime>
  <Words>445</Words>
  <Application>Microsoft Office PowerPoint</Application>
  <PresentationFormat>Экран (4:3)</PresentationFormat>
  <Paragraphs>119</Paragraphs>
  <Slides>26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Мастер-класс Познание начинается  с удивления</vt:lpstr>
      <vt:lpstr>Слайд 2</vt:lpstr>
      <vt:lpstr>Слайд 3</vt:lpstr>
      <vt:lpstr>Слайд 4</vt:lpstr>
      <vt:lpstr>Слайд 5</vt:lpstr>
      <vt:lpstr>Слайд 6</vt:lpstr>
      <vt:lpstr>Люди - долгожители</vt:lpstr>
      <vt:lpstr>Люди - долгожители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Аксиомы долголетия</vt:lpstr>
      <vt:lpstr>Слайд 19</vt:lpstr>
      <vt:lpstr>Сила лёгких</vt:lpstr>
      <vt:lpstr>Скорость реакции</vt:lpstr>
      <vt:lpstr>Слайд 22</vt:lpstr>
      <vt:lpstr>Слайд 23</vt:lpstr>
      <vt:lpstr>Слайд 24</vt:lpstr>
      <vt:lpstr>Равновесие</vt:lpstr>
      <vt:lpstr>Кровоснабжение (возраст кожи)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Долголетие</dc:title>
  <dc:creator>Admin</dc:creator>
  <cp:lastModifiedBy>Ильсияр</cp:lastModifiedBy>
  <cp:revision>101</cp:revision>
  <dcterms:created xsi:type="dcterms:W3CDTF">2012-01-29T16:18:49Z</dcterms:created>
  <dcterms:modified xsi:type="dcterms:W3CDTF">2012-02-28T06:46:04Z</dcterms:modified>
</cp:coreProperties>
</file>