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67AB-976F-47AF-9BF3-CC1573734525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BBBF-294D-48C9-9F46-9911974A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51450d6614f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755650" y="4508500"/>
            <a:ext cx="12239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1835150" y="4724400"/>
            <a:ext cx="12239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900113" y="4941888"/>
            <a:ext cx="1223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2627313" y="4868863"/>
            <a:ext cx="1223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3132138" y="4868863"/>
            <a:ext cx="1223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1908175" y="5445125"/>
            <a:ext cx="12239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2843213" y="5516563"/>
            <a:ext cx="1223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3779838" y="5516563"/>
            <a:ext cx="1223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3995738" y="5300663"/>
            <a:ext cx="1223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4500563" y="5516563"/>
            <a:ext cx="1223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3"/>
          <a:srcRect l="8122" t="51172" r="79329" b="34050"/>
          <a:stretch>
            <a:fillRect/>
          </a:stretch>
        </p:blipFill>
        <p:spPr bwMode="auto">
          <a:xfrm>
            <a:off x="5292725" y="5516563"/>
            <a:ext cx="12239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6" name="Picture 16" descr="CRTN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84538"/>
            <a:ext cx="244792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84213" y="5734050"/>
            <a:ext cx="619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73050">
              <a:spcBef>
                <a:spcPct val="50000"/>
              </a:spcBef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Приглашаю 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всех </a:t>
            </a: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</a:rPr>
              <a:t>на урок 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22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581525"/>
            <a:ext cx="1219200" cy="1219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581" name="Picture 5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  <p:pic>
        <p:nvPicPr>
          <p:cNvPr id="24582" name="Picture 6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0"/>
            <a:ext cx="1428750" cy="1428750"/>
          </a:xfrm>
          <a:prstGeom prst="rect">
            <a:avLst/>
          </a:prstGeom>
          <a:noFill/>
        </p:spPr>
      </p:pic>
      <p:pic>
        <p:nvPicPr>
          <p:cNvPr id="24583" name="Picture 7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25" y="0"/>
            <a:ext cx="1428750" cy="1428750"/>
          </a:xfrm>
          <a:prstGeom prst="rect">
            <a:avLst/>
          </a:prstGeom>
          <a:noFill/>
        </p:spPr>
      </p:pic>
      <p:pic>
        <p:nvPicPr>
          <p:cNvPr id="24584" name="Picture 8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0"/>
            <a:ext cx="1428750" cy="1428750"/>
          </a:xfrm>
          <a:prstGeom prst="rect">
            <a:avLst/>
          </a:prstGeom>
          <a:noFill/>
        </p:spPr>
      </p:pic>
      <p:pic>
        <p:nvPicPr>
          <p:cNvPr id="24585" name="Picture 9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0"/>
            <a:ext cx="1428750" cy="1428750"/>
          </a:xfrm>
          <a:prstGeom prst="rect">
            <a:avLst/>
          </a:prstGeom>
          <a:noFill/>
        </p:spPr>
      </p:pic>
      <p:pic>
        <p:nvPicPr>
          <p:cNvPr id="24586" name="Picture 10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0"/>
            <a:ext cx="1428750" cy="1428750"/>
          </a:xfrm>
          <a:prstGeom prst="rect">
            <a:avLst/>
          </a:prstGeom>
          <a:noFill/>
        </p:spPr>
      </p:pic>
      <p:pic>
        <p:nvPicPr>
          <p:cNvPr id="24587" name="Picture 11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2475" y="0"/>
            <a:ext cx="1428750" cy="1428750"/>
          </a:xfrm>
          <a:prstGeom prst="rect">
            <a:avLst/>
          </a:prstGeom>
          <a:noFill/>
        </p:spPr>
      </p:pic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525713" y="34766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1116013" y="346075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3956050" y="354013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5337175" y="346075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6707188" y="358775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8074025" y="346075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423863" y="952500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1822450" y="95408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3251200" y="95408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4632325" y="95408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6011863" y="95408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7383463" y="95408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8794750" y="95408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603" name="Picture 27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425575"/>
            <a:ext cx="1428750" cy="1428750"/>
          </a:xfrm>
          <a:prstGeom prst="rect">
            <a:avLst/>
          </a:prstGeom>
          <a:noFill/>
        </p:spPr>
      </p:pic>
      <p:pic>
        <p:nvPicPr>
          <p:cNvPr id="24604" name="Picture 28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425575"/>
            <a:ext cx="1428750" cy="1428750"/>
          </a:xfrm>
          <a:prstGeom prst="rect">
            <a:avLst/>
          </a:prstGeom>
          <a:noFill/>
        </p:spPr>
      </p:pic>
      <p:pic>
        <p:nvPicPr>
          <p:cNvPr id="24605" name="Picture 29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3" y="1425575"/>
            <a:ext cx="1428750" cy="1428750"/>
          </a:xfrm>
          <a:prstGeom prst="rect">
            <a:avLst/>
          </a:prstGeom>
          <a:noFill/>
        </p:spPr>
      </p:pic>
      <p:pic>
        <p:nvPicPr>
          <p:cNvPr id="24606" name="Picture 30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225" y="1425575"/>
            <a:ext cx="1428750" cy="1428750"/>
          </a:xfrm>
          <a:prstGeom prst="rect">
            <a:avLst/>
          </a:prstGeom>
          <a:noFill/>
        </p:spPr>
      </p:pic>
      <p:pic>
        <p:nvPicPr>
          <p:cNvPr id="24607" name="Picture 31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1425575"/>
            <a:ext cx="1428750" cy="1428750"/>
          </a:xfrm>
          <a:prstGeom prst="rect">
            <a:avLst/>
          </a:prstGeom>
          <a:noFill/>
        </p:spPr>
      </p:pic>
      <p:pic>
        <p:nvPicPr>
          <p:cNvPr id="24608" name="Picture 32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075" y="1425575"/>
            <a:ext cx="1428750" cy="1428750"/>
          </a:xfrm>
          <a:prstGeom prst="rect">
            <a:avLst/>
          </a:prstGeom>
          <a:noFill/>
        </p:spPr>
      </p:pic>
      <p:pic>
        <p:nvPicPr>
          <p:cNvPr id="24609" name="Picture 33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4063" y="1425575"/>
            <a:ext cx="1428750" cy="1428750"/>
          </a:xfrm>
          <a:prstGeom prst="rect">
            <a:avLst/>
          </a:prstGeom>
          <a:noFill/>
        </p:spPr>
      </p:pic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2527300" y="177323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1117600" y="1771650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3957638" y="177958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5338763" y="1771650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6708775" y="1784350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075613" y="1771650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425450" y="2378075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824038" y="237966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3252788" y="237966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4633913" y="237966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6013450" y="2379663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7385050" y="2379663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8796338" y="237966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623" name="Picture 47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2851150"/>
            <a:ext cx="1428750" cy="1428750"/>
          </a:xfrm>
          <a:prstGeom prst="rect">
            <a:avLst/>
          </a:prstGeom>
          <a:noFill/>
        </p:spPr>
      </p:pic>
      <p:pic>
        <p:nvPicPr>
          <p:cNvPr id="24624" name="Picture 48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2851150"/>
            <a:ext cx="1428750" cy="1428750"/>
          </a:xfrm>
          <a:prstGeom prst="rect">
            <a:avLst/>
          </a:prstGeom>
          <a:noFill/>
        </p:spPr>
      </p:pic>
      <p:pic>
        <p:nvPicPr>
          <p:cNvPr id="24625" name="Picture 49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3" y="2851150"/>
            <a:ext cx="1428750" cy="1428750"/>
          </a:xfrm>
          <a:prstGeom prst="rect">
            <a:avLst/>
          </a:prstGeom>
          <a:noFill/>
        </p:spPr>
      </p:pic>
      <p:pic>
        <p:nvPicPr>
          <p:cNvPr id="24626" name="Picture 50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225" y="2851150"/>
            <a:ext cx="1428750" cy="1428750"/>
          </a:xfrm>
          <a:prstGeom prst="rect">
            <a:avLst/>
          </a:prstGeom>
          <a:noFill/>
        </p:spPr>
      </p:pic>
      <p:pic>
        <p:nvPicPr>
          <p:cNvPr id="24627" name="Picture 51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1150"/>
            <a:ext cx="1428750" cy="1428750"/>
          </a:xfrm>
          <a:prstGeom prst="rect">
            <a:avLst/>
          </a:prstGeom>
          <a:noFill/>
        </p:spPr>
      </p:pic>
      <p:pic>
        <p:nvPicPr>
          <p:cNvPr id="24628" name="Picture 52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075" y="2851150"/>
            <a:ext cx="1428750" cy="1428750"/>
          </a:xfrm>
          <a:prstGeom prst="rect">
            <a:avLst/>
          </a:prstGeom>
          <a:noFill/>
        </p:spPr>
      </p:pic>
      <p:pic>
        <p:nvPicPr>
          <p:cNvPr id="24629" name="Picture 53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4063" y="2851150"/>
            <a:ext cx="1428750" cy="1428750"/>
          </a:xfrm>
          <a:prstGeom prst="rect">
            <a:avLst/>
          </a:prstGeom>
          <a:noFill/>
        </p:spPr>
      </p:pic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2527300" y="3198813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1117600" y="3197225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3957638" y="320516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5338763" y="3197225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6708775" y="3209925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8075613" y="3197225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425450" y="3803650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1824038" y="380523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3252788" y="380523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4633913" y="380523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6013450" y="380523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7385050" y="380523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8796338" y="380523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643" name="Picture 67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4279900"/>
            <a:ext cx="1428750" cy="1428750"/>
          </a:xfrm>
          <a:prstGeom prst="rect">
            <a:avLst/>
          </a:prstGeom>
          <a:noFill/>
        </p:spPr>
      </p:pic>
      <p:pic>
        <p:nvPicPr>
          <p:cNvPr id="24644" name="Picture 68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4279900"/>
            <a:ext cx="1428750" cy="1428750"/>
          </a:xfrm>
          <a:prstGeom prst="rect">
            <a:avLst/>
          </a:prstGeom>
          <a:noFill/>
        </p:spPr>
      </p:pic>
      <p:pic>
        <p:nvPicPr>
          <p:cNvPr id="24645" name="Picture 69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3" y="4279900"/>
            <a:ext cx="1428750" cy="1428750"/>
          </a:xfrm>
          <a:prstGeom prst="rect">
            <a:avLst/>
          </a:prstGeom>
          <a:noFill/>
        </p:spPr>
      </p:pic>
      <p:pic>
        <p:nvPicPr>
          <p:cNvPr id="24646" name="Picture 70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225" y="4279900"/>
            <a:ext cx="1428750" cy="1428750"/>
          </a:xfrm>
          <a:prstGeom prst="rect">
            <a:avLst/>
          </a:prstGeom>
          <a:noFill/>
        </p:spPr>
      </p:pic>
      <p:pic>
        <p:nvPicPr>
          <p:cNvPr id="24647" name="Picture 71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4279900"/>
            <a:ext cx="1428750" cy="1428750"/>
          </a:xfrm>
          <a:prstGeom prst="rect">
            <a:avLst/>
          </a:prstGeom>
          <a:noFill/>
        </p:spPr>
      </p:pic>
      <p:pic>
        <p:nvPicPr>
          <p:cNvPr id="24648" name="Picture 72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075" y="4279900"/>
            <a:ext cx="1428750" cy="1428750"/>
          </a:xfrm>
          <a:prstGeom prst="rect">
            <a:avLst/>
          </a:prstGeom>
          <a:noFill/>
        </p:spPr>
      </p:pic>
      <p:pic>
        <p:nvPicPr>
          <p:cNvPr id="24649" name="Picture 73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4063" y="4279900"/>
            <a:ext cx="1428750" cy="1428750"/>
          </a:xfrm>
          <a:prstGeom prst="rect">
            <a:avLst/>
          </a:prstGeom>
          <a:noFill/>
        </p:spPr>
      </p:pic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2527300" y="4627563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1117600" y="4625975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2" name="Oval 76"/>
          <p:cNvSpPr>
            <a:spLocks noChangeArrowheads="1"/>
          </p:cNvSpPr>
          <p:nvPr/>
        </p:nvSpPr>
        <p:spPr bwMode="auto">
          <a:xfrm>
            <a:off x="3957638" y="463391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3" name="Oval 77"/>
          <p:cNvSpPr>
            <a:spLocks noChangeArrowheads="1"/>
          </p:cNvSpPr>
          <p:nvPr/>
        </p:nvSpPr>
        <p:spPr bwMode="auto">
          <a:xfrm>
            <a:off x="5338763" y="4625975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4" name="Oval 78"/>
          <p:cNvSpPr>
            <a:spLocks noChangeArrowheads="1"/>
          </p:cNvSpPr>
          <p:nvPr/>
        </p:nvSpPr>
        <p:spPr bwMode="auto">
          <a:xfrm>
            <a:off x="6708775" y="4638675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5" name="Oval 79"/>
          <p:cNvSpPr>
            <a:spLocks noChangeArrowheads="1"/>
          </p:cNvSpPr>
          <p:nvPr/>
        </p:nvSpPr>
        <p:spPr bwMode="auto">
          <a:xfrm>
            <a:off x="8075613" y="4625975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6" name="Oval 80"/>
          <p:cNvSpPr>
            <a:spLocks noChangeArrowheads="1"/>
          </p:cNvSpPr>
          <p:nvPr/>
        </p:nvSpPr>
        <p:spPr bwMode="auto">
          <a:xfrm>
            <a:off x="425450" y="5232400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7" name="Oval 81"/>
          <p:cNvSpPr>
            <a:spLocks noChangeArrowheads="1"/>
          </p:cNvSpPr>
          <p:nvPr/>
        </p:nvSpPr>
        <p:spPr bwMode="auto">
          <a:xfrm>
            <a:off x="1824038" y="523398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8" name="Oval 82"/>
          <p:cNvSpPr>
            <a:spLocks noChangeArrowheads="1"/>
          </p:cNvSpPr>
          <p:nvPr/>
        </p:nvSpPr>
        <p:spPr bwMode="auto">
          <a:xfrm>
            <a:off x="3252788" y="523398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9" name="Oval 83"/>
          <p:cNvSpPr>
            <a:spLocks noChangeArrowheads="1"/>
          </p:cNvSpPr>
          <p:nvPr/>
        </p:nvSpPr>
        <p:spPr bwMode="auto">
          <a:xfrm>
            <a:off x="4633913" y="523398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60" name="Oval 84"/>
          <p:cNvSpPr>
            <a:spLocks noChangeArrowheads="1"/>
          </p:cNvSpPr>
          <p:nvPr/>
        </p:nvSpPr>
        <p:spPr bwMode="auto">
          <a:xfrm>
            <a:off x="6013450" y="523398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61" name="Oval 85"/>
          <p:cNvSpPr>
            <a:spLocks noChangeArrowheads="1"/>
          </p:cNvSpPr>
          <p:nvPr/>
        </p:nvSpPr>
        <p:spPr bwMode="auto">
          <a:xfrm>
            <a:off x="7385050" y="523398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62" name="Oval 86"/>
          <p:cNvSpPr>
            <a:spLocks noChangeArrowheads="1"/>
          </p:cNvSpPr>
          <p:nvPr/>
        </p:nvSpPr>
        <p:spPr bwMode="auto">
          <a:xfrm>
            <a:off x="8796338" y="523398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663" name="Picture 87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5699125"/>
            <a:ext cx="1428750" cy="1428750"/>
          </a:xfrm>
          <a:prstGeom prst="rect">
            <a:avLst/>
          </a:prstGeom>
          <a:noFill/>
        </p:spPr>
      </p:pic>
      <p:pic>
        <p:nvPicPr>
          <p:cNvPr id="24664" name="Picture 88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5699125"/>
            <a:ext cx="1428750" cy="1428750"/>
          </a:xfrm>
          <a:prstGeom prst="rect">
            <a:avLst/>
          </a:prstGeom>
          <a:noFill/>
        </p:spPr>
      </p:pic>
      <p:pic>
        <p:nvPicPr>
          <p:cNvPr id="24665" name="Picture 89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3" y="5699125"/>
            <a:ext cx="1428750" cy="1428750"/>
          </a:xfrm>
          <a:prstGeom prst="rect">
            <a:avLst/>
          </a:prstGeom>
          <a:noFill/>
        </p:spPr>
      </p:pic>
      <p:pic>
        <p:nvPicPr>
          <p:cNvPr id="24666" name="Picture 90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225" y="5699125"/>
            <a:ext cx="1428750" cy="1428750"/>
          </a:xfrm>
          <a:prstGeom prst="rect">
            <a:avLst/>
          </a:prstGeom>
          <a:noFill/>
        </p:spPr>
      </p:pic>
      <p:pic>
        <p:nvPicPr>
          <p:cNvPr id="24667" name="Picture 91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5699125"/>
            <a:ext cx="1428750" cy="1428750"/>
          </a:xfrm>
          <a:prstGeom prst="rect">
            <a:avLst/>
          </a:prstGeom>
          <a:noFill/>
        </p:spPr>
      </p:pic>
      <p:pic>
        <p:nvPicPr>
          <p:cNvPr id="24668" name="Picture 92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075" y="5699125"/>
            <a:ext cx="1428750" cy="1428750"/>
          </a:xfrm>
          <a:prstGeom prst="rect">
            <a:avLst/>
          </a:prstGeom>
          <a:noFill/>
        </p:spPr>
      </p:pic>
      <p:pic>
        <p:nvPicPr>
          <p:cNvPr id="24669" name="Picture 93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4063" y="5699125"/>
            <a:ext cx="1428750" cy="1428750"/>
          </a:xfrm>
          <a:prstGeom prst="rect">
            <a:avLst/>
          </a:prstGeom>
          <a:noFill/>
        </p:spPr>
      </p:pic>
      <p:sp>
        <p:nvSpPr>
          <p:cNvPr id="24670" name="Oval 94"/>
          <p:cNvSpPr>
            <a:spLocks noChangeArrowheads="1"/>
          </p:cNvSpPr>
          <p:nvPr/>
        </p:nvSpPr>
        <p:spPr bwMode="auto">
          <a:xfrm>
            <a:off x="2527300" y="6046788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1" name="Oval 95"/>
          <p:cNvSpPr>
            <a:spLocks noChangeArrowheads="1"/>
          </p:cNvSpPr>
          <p:nvPr/>
        </p:nvSpPr>
        <p:spPr bwMode="auto">
          <a:xfrm>
            <a:off x="1117600" y="6045200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2" name="Oval 96"/>
          <p:cNvSpPr>
            <a:spLocks noChangeArrowheads="1"/>
          </p:cNvSpPr>
          <p:nvPr/>
        </p:nvSpPr>
        <p:spPr bwMode="auto">
          <a:xfrm>
            <a:off x="3957638" y="6053138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3" name="Oval 97"/>
          <p:cNvSpPr>
            <a:spLocks noChangeArrowheads="1"/>
          </p:cNvSpPr>
          <p:nvPr/>
        </p:nvSpPr>
        <p:spPr bwMode="auto">
          <a:xfrm>
            <a:off x="5338763" y="6045200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4" name="Oval 98"/>
          <p:cNvSpPr>
            <a:spLocks noChangeArrowheads="1"/>
          </p:cNvSpPr>
          <p:nvPr/>
        </p:nvSpPr>
        <p:spPr bwMode="auto">
          <a:xfrm>
            <a:off x="6708775" y="6057900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5" name="Oval 99"/>
          <p:cNvSpPr>
            <a:spLocks noChangeArrowheads="1"/>
          </p:cNvSpPr>
          <p:nvPr/>
        </p:nvSpPr>
        <p:spPr bwMode="auto">
          <a:xfrm>
            <a:off x="8075613" y="6045200"/>
            <a:ext cx="39687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6" name="Oval 100"/>
          <p:cNvSpPr>
            <a:spLocks noChangeArrowheads="1"/>
          </p:cNvSpPr>
          <p:nvPr/>
        </p:nvSpPr>
        <p:spPr bwMode="auto">
          <a:xfrm>
            <a:off x="425450" y="6651625"/>
            <a:ext cx="39688" cy="396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7" name="Oval 101"/>
          <p:cNvSpPr>
            <a:spLocks noChangeArrowheads="1"/>
          </p:cNvSpPr>
          <p:nvPr/>
        </p:nvSpPr>
        <p:spPr bwMode="auto">
          <a:xfrm>
            <a:off x="1824038" y="665321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8" name="Oval 102"/>
          <p:cNvSpPr>
            <a:spLocks noChangeArrowheads="1"/>
          </p:cNvSpPr>
          <p:nvPr/>
        </p:nvSpPr>
        <p:spPr bwMode="auto">
          <a:xfrm>
            <a:off x="3252788" y="665321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9" name="Oval 103"/>
          <p:cNvSpPr>
            <a:spLocks noChangeArrowheads="1"/>
          </p:cNvSpPr>
          <p:nvPr/>
        </p:nvSpPr>
        <p:spPr bwMode="auto">
          <a:xfrm>
            <a:off x="4633913" y="665321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0" name="Oval 104"/>
          <p:cNvSpPr>
            <a:spLocks noChangeArrowheads="1"/>
          </p:cNvSpPr>
          <p:nvPr/>
        </p:nvSpPr>
        <p:spPr bwMode="auto">
          <a:xfrm>
            <a:off x="6013450" y="6653213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1" name="Oval 105"/>
          <p:cNvSpPr>
            <a:spLocks noChangeArrowheads="1"/>
          </p:cNvSpPr>
          <p:nvPr/>
        </p:nvSpPr>
        <p:spPr bwMode="auto">
          <a:xfrm>
            <a:off x="7385050" y="6653213"/>
            <a:ext cx="39688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2" name="Oval 106"/>
          <p:cNvSpPr>
            <a:spLocks noChangeArrowheads="1"/>
          </p:cNvSpPr>
          <p:nvPr/>
        </p:nvSpPr>
        <p:spPr bwMode="auto">
          <a:xfrm>
            <a:off x="8796338" y="6653213"/>
            <a:ext cx="39687" cy="39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3" name="Rectangle 107"/>
          <p:cNvSpPr>
            <a:spLocks noChangeArrowheads="1"/>
          </p:cNvSpPr>
          <p:nvPr/>
        </p:nvSpPr>
        <p:spPr bwMode="auto">
          <a:xfrm>
            <a:off x="971550" y="115888"/>
            <a:ext cx="780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000" b="1" i="1">
                <a:solidFill>
                  <a:srgbClr val="2B2B81"/>
                </a:solidFill>
                <a:latin typeface="Bookman Old Style" pitchFamily="18" charset="0"/>
              </a:rPr>
              <a:t>Смотр знаний:</a:t>
            </a:r>
          </a:p>
          <a:p>
            <a:pPr algn="ctr"/>
            <a:r>
              <a:rPr lang="ru-RU" sz="4000" b="1" i="1">
                <a:solidFill>
                  <a:srgbClr val="2B2B81"/>
                </a:solidFill>
                <a:latin typeface="Bookman Old Style" pitchFamily="18" charset="0"/>
              </a:rPr>
              <a:t>«Экскурс по формулам </a:t>
            </a:r>
          </a:p>
          <a:p>
            <a:pPr algn="ctr"/>
            <a:r>
              <a:rPr lang="ru-RU" sz="4000" b="1" i="1">
                <a:solidFill>
                  <a:srgbClr val="2B2B81"/>
                </a:solidFill>
                <a:latin typeface="Bookman Old Style" pitchFamily="18" charset="0"/>
              </a:rPr>
              <a:t>сокращенного умножения»</a:t>
            </a:r>
            <a:r>
              <a:rPr lang="ru-RU">
                <a:solidFill>
                  <a:srgbClr val="2B2B81"/>
                </a:solidFill>
              </a:rPr>
              <a:t> </a:t>
            </a:r>
          </a:p>
        </p:txBody>
      </p:sp>
      <p:sp>
        <p:nvSpPr>
          <p:cNvPr id="24684" name="WordArt 108"/>
          <p:cNvSpPr>
            <a:spLocks noChangeArrowheads="1" noChangeShapeType="1" noTextEdit="1"/>
          </p:cNvSpPr>
          <p:nvPr/>
        </p:nvSpPr>
        <p:spPr bwMode="auto">
          <a:xfrm>
            <a:off x="1619250" y="2573338"/>
            <a:ext cx="72580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2B2B81"/>
                  </a:outerShdw>
                </a:effectLst>
                <a:latin typeface="Impact"/>
              </a:rPr>
              <a:t>Считать  несчастным  тот  день  или </a:t>
            </a:r>
          </a:p>
          <a:p>
            <a:pPr algn="ctr"/>
            <a:r>
              <a:rPr lang="ru-RU" sz="3600" i="1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2B2B81"/>
                  </a:outerShdw>
                </a:effectLst>
                <a:latin typeface="Impact"/>
              </a:rPr>
              <a:t>тот  час,  в  который  ты  не усвоил</a:t>
            </a:r>
          </a:p>
        </p:txBody>
      </p:sp>
      <p:sp>
        <p:nvSpPr>
          <p:cNvPr id="24685" name="WordArt 109"/>
          <p:cNvSpPr>
            <a:spLocks noChangeArrowheads="1" noChangeShapeType="1" noTextEdit="1"/>
          </p:cNvSpPr>
          <p:nvPr/>
        </p:nvSpPr>
        <p:spPr bwMode="auto">
          <a:xfrm>
            <a:off x="1042988" y="3932238"/>
            <a:ext cx="772477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2B2B81"/>
                  </a:outerShdw>
                </a:effectLst>
                <a:latin typeface="Impact"/>
              </a:rPr>
              <a:t>ничего  нового,  ничего  не  прибавил  к </a:t>
            </a:r>
          </a:p>
          <a:p>
            <a:pPr algn="ctr"/>
            <a:r>
              <a:rPr lang="ru-RU" sz="3600" i="1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2B2B81"/>
                  </a:outerShdw>
                </a:effectLst>
                <a:latin typeface="Impact"/>
              </a:rPr>
              <a:t>своему образованию. </a:t>
            </a:r>
          </a:p>
        </p:txBody>
      </p:sp>
      <p:sp>
        <p:nvSpPr>
          <p:cNvPr id="24686" name="WordArt 110"/>
          <p:cNvSpPr>
            <a:spLocks noChangeArrowheads="1" noChangeShapeType="1" noTextEdit="1"/>
          </p:cNvSpPr>
          <p:nvPr/>
        </p:nvSpPr>
        <p:spPr bwMode="auto">
          <a:xfrm>
            <a:off x="5940425" y="5589588"/>
            <a:ext cx="3009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Impact"/>
              </a:rPr>
              <a:t>Ян  Амос  Коменский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nimBg="1"/>
      <p:bldP spid="24601" grpId="0" animBg="1"/>
      <p:bldP spid="24602" grpId="0" animBg="1"/>
      <p:bldP spid="24610" grpId="0" animBg="1"/>
      <p:bldP spid="24611" grpId="0" animBg="1"/>
      <p:bldP spid="24612" grpId="0" animBg="1"/>
      <p:bldP spid="24613" grpId="0" animBg="1"/>
      <p:bldP spid="24614" grpId="0" animBg="1"/>
      <p:bldP spid="24615" grpId="0" animBg="1"/>
      <p:bldP spid="24616" grpId="0" animBg="1"/>
      <p:bldP spid="24617" grpId="0" animBg="1"/>
      <p:bldP spid="24618" grpId="0" animBg="1"/>
      <p:bldP spid="24619" grpId="0" animBg="1"/>
      <p:bldP spid="24620" grpId="0" animBg="1"/>
      <p:bldP spid="24621" grpId="0" animBg="1"/>
      <p:bldP spid="24622" grpId="0" animBg="1"/>
      <p:bldP spid="24630" grpId="0" animBg="1"/>
      <p:bldP spid="24631" grpId="0" animBg="1"/>
      <p:bldP spid="24632" grpId="0" animBg="1"/>
      <p:bldP spid="24633" grpId="0" animBg="1"/>
      <p:bldP spid="24634" grpId="0" animBg="1"/>
      <p:bldP spid="24635" grpId="0" animBg="1"/>
      <p:bldP spid="24636" grpId="0" animBg="1"/>
      <p:bldP spid="24637" grpId="0" animBg="1"/>
      <p:bldP spid="24638" grpId="0" animBg="1"/>
      <p:bldP spid="24639" grpId="0" animBg="1"/>
      <p:bldP spid="24640" grpId="0" animBg="1"/>
      <p:bldP spid="24641" grpId="0" animBg="1"/>
      <p:bldP spid="24642" grpId="0" animBg="1"/>
      <p:bldP spid="24650" grpId="0" animBg="1"/>
      <p:bldP spid="24651" grpId="0" animBg="1"/>
      <p:bldP spid="24652" grpId="0" animBg="1"/>
      <p:bldP spid="24653" grpId="0" animBg="1"/>
      <p:bldP spid="24654" grpId="0" animBg="1"/>
      <p:bldP spid="24655" grpId="0" animBg="1"/>
      <p:bldP spid="24656" grpId="0" animBg="1"/>
      <p:bldP spid="24657" grpId="0" animBg="1"/>
      <p:bldP spid="24658" grpId="0" animBg="1"/>
      <p:bldP spid="24659" grpId="0" animBg="1"/>
      <p:bldP spid="24660" grpId="0" animBg="1"/>
      <p:bldP spid="24661" grpId="0" animBg="1"/>
      <p:bldP spid="24662" grpId="0" animBg="1"/>
      <p:bldP spid="24670" grpId="0" animBg="1"/>
      <p:bldP spid="24671" grpId="0" animBg="1"/>
      <p:bldP spid="24672" grpId="0" animBg="1"/>
      <p:bldP spid="24673" grpId="0" animBg="1"/>
      <p:bldP spid="24674" grpId="0" animBg="1"/>
      <p:bldP spid="24675" grpId="0" animBg="1"/>
      <p:bldP spid="24676" grpId="0" animBg="1"/>
      <p:bldP spid="24677" grpId="0" animBg="1"/>
      <p:bldP spid="24678" grpId="0" animBg="1"/>
      <p:bldP spid="24679" grpId="0" animBg="1"/>
      <p:bldP spid="24680" grpId="0" animBg="1"/>
      <p:bldP spid="24681" grpId="0" animBg="1"/>
      <p:bldP spid="24682" grpId="0" animBg="1"/>
      <p:bldP spid="24683" grpId="0"/>
      <p:bldP spid="24684" grpId="0" animBg="1"/>
      <p:bldP spid="24685" grpId="0" animBg="1"/>
      <p:bldP spid="246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747" name="Picture 3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48" name="Picture 4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49" name="Picture 5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4" y="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0" name="Picture 6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1" name="Picture 7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2" name="Picture 8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3" name="Picture 9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77" y="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4" name="Picture 10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2" y="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5" name="Picture 11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54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6" name="Picture 12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754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7" name="Picture 13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4" y="754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8" name="Picture 14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754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59" name="Picture 15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754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0" name="Picture 16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754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1" name="Picture 17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77" y="754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2" name="Picture 18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2" y="754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3" name="Picture 19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8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4" name="Picture 20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148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5" name="Picture 21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4" y="148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6" name="Picture 22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148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7" name="Picture 23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148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8" name="Picture 24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148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69" name="Picture 25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77" y="148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0" name="Picture 26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2" y="148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1" name="Picture 27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205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2" name="Picture 28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2205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3" name="Picture 29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4" y="2205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4" name="Picture 30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2205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5" name="Picture 31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2205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6" name="Picture 32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2205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7" name="Picture 33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77" y="2205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8" name="Picture 34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2" y="2205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79" name="Picture 35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84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0" name="Picture 36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284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1" name="Picture 37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4" y="284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2" name="Picture 38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284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3" name="Picture 39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284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4" name="Picture 40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284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5" name="Picture 41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77" y="284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6" name="Picture 42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2" y="2840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7" name="Picture 43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8" name="Picture 44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89" name="Picture 45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4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90" name="Picture 46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91" name="Picture 47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92" name="Picture 48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93" name="Picture 49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77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31794" name="Picture 50" descr="2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2" y="3552"/>
              <a:ext cx="768" cy="768"/>
            </a:xfrm>
            <a:prstGeom prst="rect">
              <a:avLst/>
            </a:prstGeom>
            <a:noFill/>
          </p:spPr>
        </p:pic>
      </p:grp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827088" y="1131888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(а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2а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(1)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809" name="Rectangle 65"/>
          <p:cNvSpPr>
            <a:spLocks noChangeArrowheads="1"/>
          </p:cNvSpPr>
          <p:nvPr/>
        </p:nvSpPr>
        <p:spPr bwMode="auto">
          <a:xfrm>
            <a:off x="827088" y="2139950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(а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2а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827088" y="3148013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(а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– b)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(3)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811" name="Rectangle 67"/>
          <p:cNvSpPr>
            <a:spLocks noChangeArrowheads="1"/>
          </p:cNvSpPr>
          <p:nvPr/>
        </p:nvSpPr>
        <p:spPr bwMode="auto">
          <a:xfrm>
            <a:off x="827088" y="4162425"/>
            <a:ext cx="7885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(a + b) (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(4)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827088" y="5235575"/>
            <a:ext cx="7885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b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(a - b) (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ru-RU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4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(5)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-252413" y="188913"/>
            <a:ext cx="9612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rgbClr val="2B2B81"/>
                </a:solidFill>
                <a:latin typeface="Arial" charset="0"/>
              </a:rPr>
              <a:t>Формулы </a:t>
            </a:r>
            <a:r>
              <a:rPr lang="en-US" sz="3200" i="1" dirty="0">
                <a:solidFill>
                  <a:srgbClr val="2B2B81"/>
                </a:solidFill>
                <a:latin typeface="Arial" charset="0"/>
              </a:rPr>
              <a:t> </a:t>
            </a:r>
            <a:r>
              <a:rPr lang="ru-RU" sz="3200" i="1" dirty="0">
                <a:solidFill>
                  <a:srgbClr val="2B2B81"/>
                </a:solidFill>
                <a:latin typeface="Arial" charset="0"/>
              </a:rPr>
              <a:t>сокращенного умножения</a:t>
            </a:r>
          </a:p>
        </p:txBody>
      </p:sp>
      <p:sp>
        <p:nvSpPr>
          <p:cNvPr id="57" name="Rectangle 71"/>
          <p:cNvSpPr>
            <a:spLocks noChangeArrowheads="1"/>
          </p:cNvSpPr>
          <p:nvPr/>
        </p:nvSpPr>
        <p:spPr bwMode="auto">
          <a:xfrm>
            <a:off x="-468313" y="5809015"/>
            <a:ext cx="9612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solidFill>
                  <a:srgbClr val="2B2B81"/>
                </a:solidFill>
                <a:latin typeface="Arial" charset="0"/>
              </a:rPr>
              <a:t>Полную презентацию </a:t>
            </a:r>
          </a:p>
          <a:p>
            <a:pPr algn="ctr"/>
            <a:r>
              <a:rPr lang="ru-RU" sz="3200" i="1" dirty="0" smtClean="0">
                <a:solidFill>
                  <a:srgbClr val="2B2B81"/>
                </a:solidFill>
                <a:latin typeface="Arial" charset="0"/>
              </a:rPr>
              <a:t>можно скачать по ссылке, см. выше.</a:t>
            </a:r>
            <a:endParaRPr lang="ru-RU" sz="3200" i="1" dirty="0">
              <a:solidFill>
                <a:srgbClr val="2B2B8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5" grpId="0"/>
      <p:bldP spid="31809" grpId="0"/>
      <p:bldP spid="31810" grpId="0"/>
      <p:bldP spid="31811" grpId="0"/>
      <p:bldP spid="31814" grpId="0"/>
      <p:bldP spid="31815" grpId="0"/>
      <p:bldP spid="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148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2</cp:revision>
  <dcterms:created xsi:type="dcterms:W3CDTF">2013-06-19T15:51:22Z</dcterms:created>
  <dcterms:modified xsi:type="dcterms:W3CDTF">2013-06-19T16:07:21Z</dcterms:modified>
</cp:coreProperties>
</file>