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8" r:id="rId4"/>
    <p:sldId id="283" r:id="rId5"/>
    <p:sldId id="259" r:id="rId6"/>
    <p:sldId id="284" r:id="rId7"/>
    <p:sldId id="285" r:id="rId8"/>
    <p:sldId id="287" r:id="rId9"/>
    <p:sldId id="288" r:id="rId10"/>
    <p:sldId id="286" r:id="rId11"/>
    <p:sldId id="260" r:id="rId12"/>
    <p:sldId id="289" r:id="rId13"/>
    <p:sldId id="290" r:id="rId14"/>
    <p:sldId id="270" r:id="rId15"/>
    <p:sldId id="282" r:id="rId16"/>
    <p:sldId id="272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FFFF00"/>
    <a:srgbClr val="CCFFCC"/>
    <a:srgbClr val="3333FF"/>
    <a:srgbClr val="008000"/>
    <a:srgbClr val="9933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63" autoAdjust="0"/>
    <p:restoredTop sz="94719" autoAdjust="0"/>
  </p:normalViewPr>
  <p:slideViewPr>
    <p:cSldViewPr>
      <p:cViewPr>
        <p:scale>
          <a:sx n="66" d="100"/>
          <a:sy n="66" d="100"/>
        </p:scale>
        <p:origin x="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24.wmf"/><Relationship Id="rId7" Type="http://schemas.openxmlformats.org/officeDocument/2006/relationships/image" Target="../media/image35.wmf"/><Relationship Id="rId2" Type="http://schemas.openxmlformats.org/officeDocument/2006/relationships/image" Target="../media/image23.wmf"/><Relationship Id="rId1" Type="http://schemas.openxmlformats.org/officeDocument/2006/relationships/image" Target="../media/image41.wmf"/><Relationship Id="rId6" Type="http://schemas.openxmlformats.org/officeDocument/2006/relationships/image" Target="../media/image39.wmf"/><Relationship Id="rId5" Type="http://schemas.openxmlformats.org/officeDocument/2006/relationships/image" Target="../media/image37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AF604-ADFC-440B-827E-D0E82DAB7DAB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04E0F-775E-4BD5-882E-6CEDB590F5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04E0F-775E-4BD5-882E-6CEDB590F57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E23C-5FDE-4E8C-873D-0C8DFDFA5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9722A-4002-4CE9-95DE-3200895552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36C56-D564-46CE-B865-9FD291E0AC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80039-37EE-4EEE-A1A6-7F1911FEE2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B274E-6CCC-46DA-8B90-80CF89268A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E03C0-B588-4DE1-B1E6-0FFEF78348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10311-7CFA-471A-8C38-42C6E48C2F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62612-9EC1-4F9B-A089-9670B16F0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27E6C-D485-440F-8B4A-149A1DE809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D973C-C699-4D6C-BC7F-FC53D31766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BF363-74E2-472C-9449-773D4DB953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403E3EB-DB5A-48B2-AC4E-43D13A6939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39.bin"/><Relationship Id="rId3" Type="http://schemas.openxmlformats.org/officeDocument/2006/relationships/image" Target="../media/image21.png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4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4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5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21.png"/><Relationship Id="rId5" Type="http://schemas.openxmlformats.org/officeDocument/2006/relationships/image" Target="../media/image22.png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40.png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50.jpeg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52.jpe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522288" y="693738"/>
            <a:ext cx="81819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100000">
                      <a:srgbClr val="CC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ЛИНЕЙНАЯ И КВАДРАТИЧНАЯ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100000">
                      <a:srgbClr val="CC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ФУНКЦИИ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6600">
                      <a:alpha val="89000"/>
                    </a:srgbClr>
                  </a:gs>
                  <a:gs pos="100000">
                    <a:srgbClr val="CC6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962150" y="1809750"/>
            <a:ext cx="5138738" cy="989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ИХ СВОЙСТВА И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ГРАФИКИ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CC6600">
                      <a:gamma/>
                      <a:shade val="46275"/>
                      <a:invGamma/>
                    </a:srgbClr>
                  </a:gs>
                  <a:gs pos="100000">
                    <a:srgbClr val="CC6600">
                      <a:alpha val="89000"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058" name="WordArt 7"/>
          <p:cNvSpPr>
            <a:spLocks noChangeArrowheads="1" noChangeShapeType="1" noTextEdit="1"/>
          </p:cNvSpPr>
          <p:nvPr/>
        </p:nvSpPr>
        <p:spPr bwMode="auto">
          <a:xfrm>
            <a:off x="971550" y="3608388"/>
            <a:ext cx="7200900" cy="720725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68819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(ИССЛЕДОВАНИЕ СВОЙСТВ  ФУНКЦИЙ)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431800" y="2393950"/>
            <a:ext cx="4095750" cy="3779838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3176588" y="2438400"/>
            <a:ext cx="0" cy="3735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V="1">
            <a:off x="476250" y="4329113"/>
            <a:ext cx="409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566738" y="323850"/>
            <a:ext cx="382587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ТЕОРИЯ ПО ТЕМЕ</a:t>
            </a:r>
          </a:p>
        </p:txBody>
      </p:sp>
      <p:sp>
        <p:nvSpPr>
          <p:cNvPr id="40964" name="Cloud"/>
          <p:cNvSpPr>
            <a:spLocks noChangeAspect="1" noEditPoints="1" noChangeArrowheads="1"/>
          </p:cNvSpPr>
          <p:nvPr/>
        </p:nvSpPr>
        <p:spPr bwMode="auto">
          <a:xfrm>
            <a:off x="792163" y="1358900"/>
            <a:ext cx="7470775" cy="674688"/>
          </a:xfrm>
          <a:prstGeom prst="flowChartProcess">
            <a:avLst/>
          </a:pr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  <a:latin typeface="Arial" charset="0"/>
              </a:rPr>
              <a:t>функция вида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y = ax</a:t>
            </a:r>
            <a:r>
              <a:rPr lang="en-US" b="1" i="1" baseline="3000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+ bx + c</a:t>
            </a:r>
            <a:r>
              <a:rPr lang="ru-RU" b="1" i="1">
                <a:solidFill>
                  <a:srgbClr val="003366"/>
                </a:solidFill>
                <a:latin typeface="Arial" charset="0"/>
              </a:rPr>
              <a:t>, где а ≠ 0,              </a:t>
            </a:r>
            <a:r>
              <a:rPr lang="en-US" b="1" i="1">
                <a:solidFill>
                  <a:srgbClr val="003366"/>
                </a:solidFill>
                <a:latin typeface="Arial" charset="0"/>
              </a:rPr>
              <a:t>b </a:t>
            </a:r>
            <a:r>
              <a:rPr lang="ru-RU" b="1" i="1">
                <a:solidFill>
                  <a:srgbClr val="003366"/>
                </a:solidFill>
                <a:latin typeface="Arial" charset="0"/>
              </a:rPr>
              <a:t>и с – любые числа.</a:t>
            </a:r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2457450" y="954088"/>
            <a:ext cx="7605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b="1" i="1">
                <a:latin typeface="Arial" charset="0"/>
              </a:rPr>
              <a:t>Квадратичная функция -</a:t>
            </a:r>
          </a:p>
        </p:txBody>
      </p:sp>
      <p:pic>
        <p:nvPicPr>
          <p:cNvPr id="40982" name="Picture 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93" t="35851" r="35237" b="31554"/>
          <a:stretch>
            <a:fillRect/>
          </a:stretch>
        </p:blipFill>
        <p:spPr bwMode="auto">
          <a:xfrm>
            <a:off x="1150938" y="2124075"/>
            <a:ext cx="2565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4751388" y="2393950"/>
            <a:ext cx="4095750" cy="3779838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V="1">
            <a:off x="5786438" y="2393950"/>
            <a:ext cx="0" cy="3735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V="1">
            <a:off x="4795838" y="4329113"/>
            <a:ext cx="409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90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37" t="31554" r="27393" b="35851"/>
          <a:stretch>
            <a:fillRect/>
          </a:stretch>
        </p:blipFill>
        <p:spPr bwMode="auto">
          <a:xfrm>
            <a:off x="5337175" y="3249613"/>
            <a:ext cx="25654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4167188" y="3994150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2817813" y="2303463"/>
            <a:ext cx="449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8532813" y="3994150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5472113" y="2303463"/>
            <a:ext cx="449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0995" name="Text Box 15"/>
          <p:cNvSpPr txBox="1">
            <a:spLocks noChangeArrowheads="1"/>
          </p:cNvSpPr>
          <p:nvPr/>
        </p:nvSpPr>
        <p:spPr bwMode="auto">
          <a:xfrm>
            <a:off x="206375" y="2349500"/>
            <a:ext cx="69040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n-US" sz="4000" i="1">
                <a:solidFill>
                  <a:srgbClr val="FF0000"/>
                </a:solidFill>
              </a:rPr>
              <a:t>  </a:t>
            </a:r>
            <a:r>
              <a:rPr lang="ru-RU" b="1" i="1">
                <a:solidFill>
                  <a:srgbClr val="003366"/>
                </a:solidFill>
              </a:rPr>
              <a:t> </a:t>
            </a:r>
            <a:r>
              <a:rPr lang="en-US" b="1" i="1">
                <a:solidFill>
                  <a:srgbClr val="003366"/>
                </a:solidFill>
              </a:rPr>
              <a:t>a&gt;0</a:t>
            </a:r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40996" name="Text Box 15"/>
          <p:cNvSpPr txBox="1">
            <a:spLocks noChangeArrowheads="1"/>
          </p:cNvSpPr>
          <p:nvPr/>
        </p:nvSpPr>
        <p:spPr bwMode="auto">
          <a:xfrm>
            <a:off x="7875588" y="2349500"/>
            <a:ext cx="22764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n-US" sz="4000" i="1">
                <a:solidFill>
                  <a:srgbClr val="FF0000"/>
                </a:solidFill>
              </a:rPr>
              <a:t>  </a:t>
            </a:r>
            <a:r>
              <a:rPr lang="ru-RU" b="1" i="1">
                <a:solidFill>
                  <a:srgbClr val="003366"/>
                </a:solidFill>
              </a:rPr>
              <a:t> </a:t>
            </a:r>
            <a:r>
              <a:rPr lang="en-US" b="1" i="1">
                <a:solidFill>
                  <a:srgbClr val="003366"/>
                </a:solidFill>
              </a:rPr>
              <a:t>a&lt;0</a:t>
            </a:r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3132138" y="3563938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5741988" y="545465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9" name="Text Box 15"/>
          <p:cNvSpPr txBox="1">
            <a:spLocks noChangeArrowheads="1"/>
          </p:cNvSpPr>
          <p:nvPr/>
        </p:nvSpPr>
        <p:spPr bwMode="auto">
          <a:xfrm>
            <a:off x="2638425" y="3249613"/>
            <a:ext cx="628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n-US" sz="4000" i="1">
                <a:solidFill>
                  <a:srgbClr val="FF0000"/>
                </a:solidFill>
              </a:rPr>
              <a:t>  </a:t>
            </a:r>
            <a:r>
              <a:rPr lang="en-US" b="1" i="1">
                <a:solidFill>
                  <a:srgbClr val="003366"/>
                </a:solidFill>
              </a:rPr>
              <a:t>c</a:t>
            </a:r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41000" name="Text Box 15"/>
          <p:cNvSpPr txBox="1">
            <a:spLocks noChangeArrowheads="1"/>
          </p:cNvSpPr>
          <p:nvPr/>
        </p:nvSpPr>
        <p:spPr bwMode="auto">
          <a:xfrm>
            <a:off x="5246688" y="5281613"/>
            <a:ext cx="628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n-US" sz="4000" i="1">
                <a:solidFill>
                  <a:srgbClr val="FF0000"/>
                </a:solidFill>
              </a:rPr>
              <a:t>  </a:t>
            </a:r>
            <a:r>
              <a:rPr lang="en-US" b="1" i="1">
                <a:solidFill>
                  <a:srgbClr val="003366"/>
                </a:solidFill>
              </a:rPr>
              <a:t>c</a:t>
            </a:r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 flipH="1">
            <a:off x="2322513" y="4329113"/>
            <a:ext cx="0" cy="99060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>
            <a:off x="2322513" y="5318125"/>
            <a:ext cx="809625" cy="1588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 flipH="1">
            <a:off x="6732588" y="3338513"/>
            <a:ext cx="0" cy="99060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>
            <a:off x="5832475" y="3338513"/>
            <a:ext cx="809625" cy="1587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5" name="Oval 45"/>
          <p:cNvSpPr>
            <a:spLocks noChangeArrowheads="1"/>
          </p:cNvSpPr>
          <p:nvPr/>
        </p:nvSpPr>
        <p:spPr bwMode="auto">
          <a:xfrm>
            <a:off x="2276475" y="428307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3132138" y="527367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2276475" y="527367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8" name="Oval 48"/>
          <p:cNvSpPr>
            <a:spLocks noChangeArrowheads="1"/>
          </p:cNvSpPr>
          <p:nvPr/>
        </p:nvSpPr>
        <p:spPr bwMode="auto">
          <a:xfrm>
            <a:off x="5741988" y="329406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9" name="Oval 49"/>
          <p:cNvSpPr>
            <a:spLocks noChangeArrowheads="1"/>
          </p:cNvSpPr>
          <p:nvPr/>
        </p:nvSpPr>
        <p:spPr bwMode="auto">
          <a:xfrm>
            <a:off x="6686550" y="329406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0" name="Oval 50"/>
          <p:cNvSpPr>
            <a:spLocks noChangeArrowheads="1"/>
          </p:cNvSpPr>
          <p:nvPr/>
        </p:nvSpPr>
        <p:spPr bwMode="auto">
          <a:xfrm>
            <a:off x="6686550" y="428307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1012" name="Object 52"/>
          <p:cNvGraphicFramePr>
            <a:graphicFrameLocks noChangeAspect="1"/>
          </p:cNvGraphicFramePr>
          <p:nvPr/>
        </p:nvGraphicFramePr>
        <p:xfrm>
          <a:off x="1916113" y="3698875"/>
          <a:ext cx="863600" cy="609600"/>
        </p:xfrm>
        <a:graphic>
          <a:graphicData uri="http://schemas.openxmlformats.org/presentationml/2006/ole">
            <p:oleObj spid="_x0000_s41012" name="Формула" r:id="rId5" imgW="545760" imgH="393480" progId="Equation.3">
              <p:embed/>
            </p:oleObj>
          </a:graphicData>
        </a:graphic>
      </p:graphicFrame>
      <p:graphicFrame>
        <p:nvGraphicFramePr>
          <p:cNvPr id="41013" name="Object 53"/>
          <p:cNvGraphicFramePr>
            <a:graphicFrameLocks noChangeAspect="1"/>
          </p:cNvGraphicFramePr>
          <p:nvPr/>
        </p:nvGraphicFramePr>
        <p:xfrm>
          <a:off x="6281738" y="4329113"/>
          <a:ext cx="900112" cy="635000"/>
        </p:xfrm>
        <a:graphic>
          <a:graphicData uri="http://schemas.openxmlformats.org/presentationml/2006/ole">
            <p:oleObj spid="_x0000_s41013" name="Формула" r:id="rId6" imgW="545760" imgH="393480" progId="Equation.3">
              <p:embed/>
            </p:oleObj>
          </a:graphicData>
        </a:graphic>
      </p:graphicFrame>
      <p:graphicFrame>
        <p:nvGraphicFramePr>
          <p:cNvPr id="41014" name="Object 54"/>
          <p:cNvGraphicFramePr>
            <a:graphicFrameLocks noChangeAspect="1"/>
          </p:cNvGraphicFramePr>
          <p:nvPr/>
        </p:nvGraphicFramePr>
        <p:xfrm>
          <a:off x="3289300" y="4959350"/>
          <a:ext cx="1103313" cy="354013"/>
        </p:xfrm>
        <a:graphic>
          <a:graphicData uri="http://schemas.openxmlformats.org/presentationml/2006/ole">
            <p:oleObj spid="_x0000_s41014" name="Формула" r:id="rId7" imgW="698400" imgH="228600" progId="Equation.3">
              <p:embed/>
            </p:oleObj>
          </a:graphicData>
        </a:graphic>
      </p:graphicFrame>
      <p:graphicFrame>
        <p:nvGraphicFramePr>
          <p:cNvPr id="41015" name="Object 55"/>
          <p:cNvGraphicFramePr>
            <a:graphicFrameLocks noChangeAspect="1"/>
          </p:cNvGraphicFramePr>
          <p:nvPr/>
        </p:nvGraphicFramePr>
        <p:xfrm>
          <a:off x="4797425" y="3254375"/>
          <a:ext cx="968375" cy="354013"/>
        </p:xfrm>
        <a:graphic>
          <a:graphicData uri="http://schemas.openxmlformats.org/presentationml/2006/ole">
            <p:oleObj spid="_x0000_s41015" name="Формула" r:id="rId8" imgW="698400" imgH="228600" progId="Equation.3">
              <p:embed/>
            </p:oleObj>
          </a:graphicData>
        </a:graphic>
      </p:graphicFrame>
      <p:sp>
        <p:nvSpPr>
          <p:cNvPr id="41016" name="Line 56"/>
          <p:cNvSpPr>
            <a:spLocks noChangeShapeType="1"/>
          </p:cNvSpPr>
          <p:nvPr/>
        </p:nvSpPr>
        <p:spPr bwMode="auto">
          <a:xfrm>
            <a:off x="476250" y="5319713"/>
            <a:ext cx="3960813" cy="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>
            <a:off x="4797425" y="3338513"/>
            <a:ext cx="3960813" cy="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1422400" y="2573338"/>
            <a:ext cx="854075" cy="261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 flipV="1">
            <a:off x="2322513" y="2619375"/>
            <a:ext cx="944562" cy="265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476250" y="4329113"/>
            <a:ext cx="1800225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>
            <a:off x="6777038" y="4329113"/>
            <a:ext cx="2025650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4841875" y="4329113"/>
            <a:ext cx="1800225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>
            <a:off x="6783388" y="3378200"/>
            <a:ext cx="900112" cy="2746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5" name="Line 65"/>
          <p:cNvSpPr>
            <a:spLocks noChangeShapeType="1"/>
          </p:cNvSpPr>
          <p:nvPr/>
        </p:nvSpPr>
        <p:spPr bwMode="auto">
          <a:xfrm flipV="1">
            <a:off x="5741988" y="3473450"/>
            <a:ext cx="900112" cy="2520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auto">
          <a:xfrm>
            <a:off x="2366963" y="4329113"/>
            <a:ext cx="2160587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repeatCount="indefinit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10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10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10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10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10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/>
      <p:bldP spid="40983" grpId="0" animBg="1"/>
      <p:bldP spid="40984" grpId="0" animBg="1"/>
      <p:bldP spid="40964" grpId="0" animBg="1"/>
      <p:bldP spid="40973" grpId="0"/>
      <p:bldP spid="40987" grpId="0" animBg="1"/>
      <p:bldP spid="40988" grpId="0" animBg="1"/>
      <p:bldP spid="40989" grpId="0" animBg="1"/>
      <p:bldP spid="40991" grpId="0"/>
      <p:bldP spid="40992" grpId="0"/>
      <p:bldP spid="40993" grpId="0"/>
      <p:bldP spid="40994" grpId="0"/>
      <p:bldP spid="40995" grpId="0"/>
      <p:bldP spid="40995" grpId="1"/>
      <p:bldP spid="40996" grpId="0"/>
      <p:bldP spid="40996" grpId="1"/>
      <p:bldP spid="40997" grpId="0" animBg="1"/>
      <p:bldP spid="40998" grpId="0" animBg="1"/>
      <p:bldP spid="40999" grpId="0"/>
      <p:bldP spid="41000" grpId="0"/>
      <p:bldP spid="41001" grpId="0" animBg="1"/>
      <p:bldP spid="41002" grpId="0" animBg="1"/>
      <p:bldP spid="41003" grpId="0" animBg="1"/>
      <p:bldP spid="41004" grpId="0" animBg="1"/>
      <p:bldP spid="41005" grpId="0" animBg="1"/>
      <p:bldP spid="41005" grpId="1" animBg="1"/>
      <p:bldP spid="41006" grpId="0" animBg="1"/>
      <p:bldP spid="41007" grpId="0" animBg="1"/>
      <p:bldP spid="41008" grpId="0" animBg="1"/>
      <p:bldP spid="41009" grpId="0" animBg="1"/>
      <p:bldP spid="41010" grpId="0" animBg="1"/>
      <p:bldP spid="41016" grpId="0" animBg="1"/>
      <p:bldP spid="41017" grpId="0" animBg="1"/>
      <p:bldP spid="41018" grpId="0" animBg="1"/>
      <p:bldP spid="41018" grpId="1" animBg="1"/>
      <p:bldP spid="41019" grpId="0" animBg="1"/>
      <p:bldP spid="41020" grpId="0" animBg="1"/>
      <p:bldP spid="41020" grpId="1" animBg="1"/>
      <p:bldP spid="41022" grpId="0" animBg="1"/>
      <p:bldP spid="41022" grpId="1" animBg="1"/>
      <p:bldP spid="41023" grpId="0" animBg="1"/>
      <p:bldP spid="41024" grpId="0" animBg="1"/>
      <p:bldP spid="41024" grpId="1" animBg="1"/>
      <p:bldP spid="41025" grpId="0" animBg="1"/>
      <p:bldP spid="410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31800" y="2393950"/>
            <a:ext cx="4095750" cy="3779838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2590800" y="2438400"/>
            <a:ext cx="0" cy="3735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476250" y="4329113"/>
            <a:ext cx="409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4751388" y="2393950"/>
            <a:ext cx="4095750" cy="3779838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V="1">
            <a:off x="5786438" y="2393950"/>
            <a:ext cx="0" cy="3735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4795838" y="3878263"/>
            <a:ext cx="409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37" t="31554" r="27393" b="35851"/>
          <a:stretch>
            <a:fillRect/>
          </a:stretch>
        </p:blipFill>
        <p:spPr bwMode="auto">
          <a:xfrm>
            <a:off x="5607050" y="2708275"/>
            <a:ext cx="2565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4167188" y="3994150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2457450" y="2303463"/>
            <a:ext cx="449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8532813" y="3543300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472113" y="2303463"/>
            <a:ext cx="449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8233" name="Text Box 15"/>
          <p:cNvSpPr txBox="1">
            <a:spLocks noChangeArrowheads="1"/>
          </p:cNvSpPr>
          <p:nvPr/>
        </p:nvSpPr>
        <p:spPr bwMode="auto">
          <a:xfrm>
            <a:off x="1106488" y="333375"/>
            <a:ext cx="71564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n-US" sz="4000" i="1">
                <a:solidFill>
                  <a:srgbClr val="FF0000"/>
                </a:solidFill>
              </a:rPr>
              <a:t>  </a:t>
            </a:r>
            <a:r>
              <a:rPr lang="ru-RU" b="1" i="1">
                <a:solidFill>
                  <a:srgbClr val="003366"/>
                </a:solidFill>
              </a:rPr>
              <a:t>Нули функции – это корни уравнения </a:t>
            </a:r>
            <a:r>
              <a:rPr lang="en-US" b="1" i="1">
                <a:solidFill>
                  <a:srgbClr val="003366"/>
                </a:solidFill>
              </a:rPr>
              <a:t>f(x)=0</a:t>
            </a:r>
            <a:endParaRPr lang="ru-RU" b="1" i="1">
              <a:solidFill>
                <a:srgbClr val="003366"/>
              </a:solidFill>
            </a:endParaRPr>
          </a:p>
        </p:txBody>
      </p:sp>
      <p:pic>
        <p:nvPicPr>
          <p:cNvPr id="8263" name="Picture 7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93" t="35851" r="35237" b="31554"/>
          <a:stretch>
            <a:fillRect/>
          </a:stretch>
        </p:blipFill>
        <p:spPr bwMode="auto">
          <a:xfrm>
            <a:off x="520700" y="2079625"/>
            <a:ext cx="2565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64" name="Picture 7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20" t="45703" r="40273" b="26628"/>
          <a:stretch>
            <a:fillRect/>
          </a:stretch>
        </p:blipFill>
        <p:spPr bwMode="auto">
          <a:xfrm>
            <a:off x="2320925" y="2324100"/>
            <a:ext cx="1709738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65" name="Picture 7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20" t="55556" r="27849" b="26628"/>
          <a:stretch>
            <a:fillRect/>
          </a:stretch>
        </p:blipFill>
        <p:spPr bwMode="auto">
          <a:xfrm>
            <a:off x="385763" y="2349500"/>
            <a:ext cx="2386012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266" name="Object 74"/>
          <p:cNvGraphicFramePr>
            <a:graphicFrameLocks noChangeAspect="1"/>
          </p:cNvGraphicFramePr>
          <p:nvPr/>
        </p:nvGraphicFramePr>
        <p:xfrm>
          <a:off x="881063" y="4284663"/>
          <a:ext cx="241300" cy="334962"/>
        </p:xfrm>
        <a:graphic>
          <a:graphicData uri="http://schemas.openxmlformats.org/presentationml/2006/ole">
            <p:oleObj spid="_x0000_s8266" name="Формула" r:id="rId6" imgW="152280" imgH="215640" progId="Equation.3">
              <p:embed/>
            </p:oleObj>
          </a:graphicData>
        </a:graphic>
      </p:graphicFrame>
      <p:graphicFrame>
        <p:nvGraphicFramePr>
          <p:cNvPr id="8267" name="Object 75"/>
          <p:cNvGraphicFramePr>
            <a:graphicFrameLocks noChangeAspect="1"/>
          </p:cNvGraphicFramePr>
          <p:nvPr/>
        </p:nvGraphicFramePr>
        <p:xfrm>
          <a:off x="2312988" y="4284663"/>
          <a:ext cx="261937" cy="334962"/>
        </p:xfrm>
        <a:graphic>
          <a:graphicData uri="http://schemas.openxmlformats.org/presentationml/2006/ole">
            <p:oleObj spid="_x0000_s8267" name="Формула" r:id="rId7" imgW="164880" imgH="215640" progId="Equation.3">
              <p:embed/>
            </p:oleObj>
          </a:graphicData>
        </a:graphic>
      </p:graphicFrame>
      <p:sp>
        <p:nvSpPr>
          <p:cNvPr id="8269" name="Oval 77"/>
          <p:cNvSpPr>
            <a:spLocks noChangeArrowheads="1"/>
          </p:cNvSpPr>
          <p:nvPr/>
        </p:nvSpPr>
        <p:spPr bwMode="auto">
          <a:xfrm>
            <a:off x="1016000" y="428307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2276475" y="428466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3267075" y="428466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272" name="Object 80"/>
          <p:cNvGraphicFramePr>
            <a:graphicFrameLocks noChangeAspect="1"/>
          </p:cNvGraphicFramePr>
          <p:nvPr/>
        </p:nvGraphicFramePr>
        <p:xfrm>
          <a:off x="3671888" y="2843213"/>
          <a:ext cx="623887" cy="276225"/>
        </p:xfrm>
        <a:graphic>
          <a:graphicData uri="http://schemas.openxmlformats.org/presentationml/2006/ole">
            <p:oleObj spid="_x0000_s8272" name="Формула" r:id="rId8" imgW="393480" imgH="177480" progId="Equation.3">
              <p:embed/>
            </p:oleObj>
          </a:graphicData>
        </a:graphic>
      </p:graphicFrame>
      <p:graphicFrame>
        <p:nvGraphicFramePr>
          <p:cNvPr id="8273" name="Object 81"/>
          <p:cNvGraphicFramePr>
            <a:graphicFrameLocks noChangeAspect="1"/>
          </p:cNvGraphicFramePr>
          <p:nvPr/>
        </p:nvGraphicFramePr>
        <p:xfrm>
          <a:off x="661988" y="3743325"/>
          <a:ext cx="623887" cy="276225"/>
        </p:xfrm>
        <a:graphic>
          <a:graphicData uri="http://schemas.openxmlformats.org/presentationml/2006/ole">
            <p:oleObj spid="_x0000_s8273" name="Формула" r:id="rId9" imgW="393480" imgH="177480" progId="Equation.3">
              <p:embed/>
            </p:oleObj>
          </a:graphicData>
        </a:graphic>
      </p:graphicFrame>
      <p:graphicFrame>
        <p:nvGraphicFramePr>
          <p:cNvPr id="8274" name="Object 82"/>
          <p:cNvGraphicFramePr>
            <a:graphicFrameLocks noChangeAspect="1"/>
          </p:cNvGraphicFramePr>
          <p:nvPr/>
        </p:nvGraphicFramePr>
        <p:xfrm>
          <a:off x="1562100" y="2973388"/>
          <a:ext cx="623888" cy="276225"/>
        </p:xfrm>
        <a:graphic>
          <a:graphicData uri="http://schemas.openxmlformats.org/presentationml/2006/ole">
            <p:oleObj spid="_x0000_s8274" name="Формула" r:id="rId10" imgW="393480" imgH="177480" progId="Equation.3">
              <p:embed/>
            </p:oleObj>
          </a:graphicData>
        </a:graphic>
      </p:graphicFrame>
      <p:pic>
        <p:nvPicPr>
          <p:cNvPr id="8275" name="Picture 8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20" t="26628" r="27849" b="55556"/>
          <a:stretch>
            <a:fillRect/>
          </a:stretch>
        </p:blipFill>
        <p:spPr bwMode="auto">
          <a:xfrm>
            <a:off x="6192838" y="4146550"/>
            <a:ext cx="2386012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76" name="Picture 8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20" t="26628" r="27849" b="55556"/>
          <a:stretch>
            <a:fillRect/>
          </a:stretch>
        </p:blipFill>
        <p:spPr bwMode="auto">
          <a:xfrm>
            <a:off x="4527550" y="3852863"/>
            <a:ext cx="238601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77" name="Oval 85"/>
          <p:cNvSpPr>
            <a:spLocks noChangeArrowheads="1"/>
          </p:cNvSpPr>
          <p:nvPr/>
        </p:nvSpPr>
        <p:spPr bwMode="auto">
          <a:xfrm>
            <a:off x="5472113" y="38338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78" name="Oval 86"/>
          <p:cNvSpPr>
            <a:spLocks noChangeArrowheads="1"/>
          </p:cNvSpPr>
          <p:nvPr/>
        </p:nvSpPr>
        <p:spPr bwMode="auto">
          <a:xfrm>
            <a:off x="6281738" y="38338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79" name="Oval 87"/>
          <p:cNvSpPr>
            <a:spLocks noChangeArrowheads="1"/>
          </p:cNvSpPr>
          <p:nvPr/>
        </p:nvSpPr>
        <p:spPr bwMode="auto">
          <a:xfrm>
            <a:off x="7631113" y="38338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280" name="Object 88"/>
          <p:cNvGraphicFramePr>
            <a:graphicFrameLocks noChangeAspect="1"/>
          </p:cNvGraphicFramePr>
          <p:nvPr/>
        </p:nvGraphicFramePr>
        <p:xfrm>
          <a:off x="6089650" y="3517900"/>
          <a:ext cx="241300" cy="334963"/>
        </p:xfrm>
        <a:graphic>
          <a:graphicData uri="http://schemas.openxmlformats.org/presentationml/2006/ole">
            <p:oleObj spid="_x0000_s8280" name="Формула" r:id="rId12" imgW="152280" imgH="215640" progId="Equation.3">
              <p:embed/>
            </p:oleObj>
          </a:graphicData>
        </a:graphic>
      </p:graphicFrame>
      <p:graphicFrame>
        <p:nvGraphicFramePr>
          <p:cNvPr id="8281" name="Object 89"/>
          <p:cNvGraphicFramePr>
            <a:graphicFrameLocks noChangeAspect="1"/>
          </p:cNvGraphicFramePr>
          <p:nvPr/>
        </p:nvGraphicFramePr>
        <p:xfrm>
          <a:off x="7677150" y="3544888"/>
          <a:ext cx="261938" cy="334962"/>
        </p:xfrm>
        <a:graphic>
          <a:graphicData uri="http://schemas.openxmlformats.org/presentationml/2006/ole">
            <p:oleObj spid="_x0000_s8281" name="Формула" r:id="rId13" imgW="164880" imgH="215640" progId="Equation.3">
              <p:embed/>
            </p:oleObj>
          </a:graphicData>
        </a:graphic>
      </p:graphicFrame>
      <p:graphicFrame>
        <p:nvGraphicFramePr>
          <p:cNvPr id="8282" name="Object 90"/>
          <p:cNvGraphicFramePr>
            <a:graphicFrameLocks noChangeAspect="1"/>
          </p:cNvGraphicFramePr>
          <p:nvPr/>
        </p:nvGraphicFramePr>
        <p:xfrm>
          <a:off x="5067300" y="3543300"/>
          <a:ext cx="704850" cy="334963"/>
        </p:xfrm>
        <a:graphic>
          <a:graphicData uri="http://schemas.openxmlformats.org/presentationml/2006/ole">
            <p:oleObj spid="_x0000_s8282" name="Формула" r:id="rId14" imgW="444240" imgH="215640" progId="Equation.3">
              <p:embed/>
            </p:oleObj>
          </a:graphicData>
        </a:graphic>
      </p:graphicFrame>
      <p:graphicFrame>
        <p:nvGraphicFramePr>
          <p:cNvPr id="8283" name="Object 91"/>
          <p:cNvGraphicFramePr>
            <a:graphicFrameLocks noChangeAspect="1"/>
          </p:cNvGraphicFramePr>
          <p:nvPr/>
        </p:nvGraphicFramePr>
        <p:xfrm>
          <a:off x="7092950" y="2933700"/>
          <a:ext cx="623888" cy="276225"/>
        </p:xfrm>
        <a:graphic>
          <a:graphicData uri="http://schemas.openxmlformats.org/presentationml/2006/ole">
            <p:oleObj spid="_x0000_s8283" name="Формула" r:id="rId15" imgW="393480" imgH="177480" progId="Equation.3">
              <p:embed/>
            </p:oleObj>
          </a:graphicData>
        </a:graphic>
      </p:graphicFrame>
      <p:graphicFrame>
        <p:nvGraphicFramePr>
          <p:cNvPr id="8284" name="Object 92"/>
          <p:cNvGraphicFramePr>
            <a:graphicFrameLocks noChangeAspect="1"/>
          </p:cNvGraphicFramePr>
          <p:nvPr/>
        </p:nvGraphicFramePr>
        <p:xfrm>
          <a:off x="6507163" y="5138738"/>
          <a:ext cx="623887" cy="276225"/>
        </p:xfrm>
        <a:graphic>
          <a:graphicData uri="http://schemas.openxmlformats.org/presentationml/2006/ole">
            <p:oleObj spid="_x0000_s8284" name="Формула" r:id="rId16" imgW="393480" imgH="177480" progId="Equation.3">
              <p:embed/>
            </p:oleObj>
          </a:graphicData>
        </a:graphic>
      </p:graphicFrame>
      <p:graphicFrame>
        <p:nvGraphicFramePr>
          <p:cNvPr id="8285" name="Object 93"/>
          <p:cNvGraphicFramePr>
            <a:graphicFrameLocks noChangeAspect="1"/>
          </p:cNvGraphicFramePr>
          <p:nvPr/>
        </p:nvGraphicFramePr>
        <p:xfrm>
          <a:off x="4803775" y="5087938"/>
          <a:ext cx="623888" cy="276225"/>
        </p:xfrm>
        <a:graphic>
          <a:graphicData uri="http://schemas.openxmlformats.org/presentationml/2006/ole">
            <p:oleObj spid="_x0000_s8285" name="Формула" r:id="rId17" imgW="393480" imgH="177480" progId="Equation.3">
              <p:embed/>
            </p:oleObj>
          </a:graphicData>
        </a:graphic>
      </p:graphicFrame>
      <p:graphicFrame>
        <p:nvGraphicFramePr>
          <p:cNvPr id="8287" name="Object 95"/>
          <p:cNvGraphicFramePr>
            <a:graphicFrameLocks noChangeAspect="1"/>
          </p:cNvGraphicFramePr>
          <p:nvPr/>
        </p:nvGraphicFramePr>
        <p:xfrm>
          <a:off x="2951163" y="4329113"/>
          <a:ext cx="704850" cy="334962"/>
        </p:xfrm>
        <a:graphic>
          <a:graphicData uri="http://schemas.openxmlformats.org/presentationml/2006/ole">
            <p:oleObj spid="_x0000_s8287" name="Формула" r:id="rId18" imgW="4442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5" grpId="0"/>
      <p:bldP spid="8226" grpId="0"/>
      <p:bldP spid="8227" grpId="0"/>
      <p:bldP spid="8228" grpId="0"/>
      <p:bldP spid="8269" grpId="0" animBg="1"/>
      <p:bldP spid="8270" grpId="0" animBg="1"/>
      <p:bldP spid="8271" grpId="0" animBg="1"/>
      <p:bldP spid="8277" grpId="0" animBg="1"/>
      <p:bldP spid="8278" grpId="0" animBg="1"/>
      <p:bldP spid="82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46" name="Text Box 15"/>
          <p:cNvSpPr txBox="1">
            <a:spLocks noChangeArrowheads="1"/>
          </p:cNvSpPr>
          <p:nvPr/>
        </p:nvSpPr>
        <p:spPr bwMode="auto">
          <a:xfrm>
            <a:off x="1331913" y="188913"/>
            <a:ext cx="7156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n-US" sz="4000" i="1">
                <a:solidFill>
                  <a:srgbClr val="FF0000"/>
                </a:solidFill>
              </a:rPr>
              <a:t>  </a:t>
            </a:r>
            <a:r>
              <a:rPr lang="ru-RU" b="1" i="1">
                <a:solidFill>
                  <a:srgbClr val="003366"/>
                </a:solidFill>
              </a:rPr>
              <a:t>                                                          – это решения неравенств: 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31800" y="2393950"/>
            <a:ext cx="4095750" cy="3779838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V="1">
            <a:off x="2590800" y="2438400"/>
            <a:ext cx="0" cy="3735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V="1">
            <a:off x="476250" y="4329113"/>
            <a:ext cx="409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167188" y="3994150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457450" y="2303463"/>
            <a:ext cx="449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8141" name="Text Box 15"/>
          <p:cNvSpPr txBox="1">
            <a:spLocks noChangeArrowheads="1"/>
          </p:cNvSpPr>
          <p:nvPr/>
        </p:nvSpPr>
        <p:spPr bwMode="auto">
          <a:xfrm>
            <a:off x="971550" y="188913"/>
            <a:ext cx="71564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n-US" sz="4000" i="1">
                <a:solidFill>
                  <a:srgbClr val="FF0000"/>
                </a:solidFill>
              </a:rPr>
              <a:t>  </a:t>
            </a:r>
            <a:r>
              <a:rPr lang="ru-RU" b="1" i="1">
                <a:solidFill>
                  <a:srgbClr val="003366"/>
                </a:solidFill>
              </a:rPr>
              <a:t>Промежутки знакопостоянства</a:t>
            </a:r>
          </a:p>
        </p:txBody>
      </p:sp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93" t="35851" r="35237" b="31554"/>
          <a:stretch>
            <a:fillRect/>
          </a:stretch>
        </p:blipFill>
        <p:spPr bwMode="auto">
          <a:xfrm>
            <a:off x="520700" y="2079625"/>
            <a:ext cx="2565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45" name="Object 17"/>
          <p:cNvGraphicFramePr>
            <a:graphicFrameLocks noChangeAspect="1"/>
          </p:cNvGraphicFramePr>
          <p:nvPr/>
        </p:nvGraphicFramePr>
        <p:xfrm>
          <a:off x="881063" y="4284663"/>
          <a:ext cx="241300" cy="334962"/>
        </p:xfrm>
        <a:graphic>
          <a:graphicData uri="http://schemas.openxmlformats.org/presentationml/2006/ole">
            <p:oleObj spid="_x0000_s48145" name="Формула" r:id="rId4" imgW="152280" imgH="215640" progId="Equation.3">
              <p:embed/>
            </p:oleObj>
          </a:graphicData>
        </a:graphic>
      </p:graphicFrame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2312988" y="4284663"/>
          <a:ext cx="261937" cy="334962"/>
        </p:xfrm>
        <a:graphic>
          <a:graphicData uri="http://schemas.openxmlformats.org/presentationml/2006/ole">
            <p:oleObj spid="_x0000_s48146" name="Формула" r:id="rId5" imgW="164880" imgH="215640" progId="Equation.3">
              <p:embed/>
            </p:oleObj>
          </a:graphicData>
        </a:graphic>
      </p:graphicFrame>
      <p:sp>
        <p:nvSpPr>
          <p:cNvPr id="48148" name="Oval 20"/>
          <p:cNvSpPr>
            <a:spLocks noChangeArrowheads="1"/>
          </p:cNvSpPr>
          <p:nvPr/>
        </p:nvSpPr>
        <p:spPr bwMode="auto">
          <a:xfrm>
            <a:off x="1016000" y="428307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9" name="Oval 21"/>
          <p:cNvSpPr>
            <a:spLocks noChangeArrowheads="1"/>
          </p:cNvSpPr>
          <p:nvPr/>
        </p:nvSpPr>
        <p:spPr bwMode="auto">
          <a:xfrm>
            <a:off x="2276475" y="428466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8166" name="Object 38"/>
          <p:cNvGraphicFramePr>
            <a:graphicFrameLocks noChangeAspect="1"/>
          </p:cNvGraphicFramePr>
          <p:nvPr/>
        </p:nvGraphicFramePr>
        <p:xfrm>
          <a:off x="5111750" y="525463"/>
          <a:ext cx="3195638" cy="569912"/>
        </p:xfrm>
        <a:graphic>
          <a:graphicData uri="http://schemas.openxmlformats.org/presentationml/2006/ole">
            <p:oleObj spid="_x0000_s48166" name="Формула" r:id="rId6" imgW="1371600" imgH="215640" progId="Equation.3">
              <p:embed/>
            </p:oleObj>
          </a:graphicData>
        </a:graphic>
      </p:graphicFrame>
      <p:grpSp>
        <p:nvGrpSpPr>
          <p:cNvPr id="48245" name="Group 117"/>
          <p:cNvGrpSpPr>
            <a:grpSpLocks/>
          </p:cNvGrpSpPr>
          <p:nvPr/>
        </p:nvGrpSpPr>
        <p:grpSpPr bwMode="auto">
          <a:xfrm>
            <a:off x="71438" y="2484438"/>
            <a:ext cx="944562" cy="1754187"/>
            <a:chOff x="45" y="1565"/>
            <a:chExt cx="595" cy="1105"/>
          </a:xfrm>
        </p:grpSpPr>
        <p:sp>
          <p:nvSpPr>
            <p:cNvPr id="48167" name="Line 39"/>
            <p:cNvSpPr>
              <a:spLocks noChangeShapeType="1"/>
            </p:cNvSpPr>
            <p:nvPr/>
          </p:nvSpPr>
          <p:spPr bwMode="auto">
            <a:xfrm flipH="1">
              <a:off x="272" y="2670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 flipH="1">
              <a:off x="272" y="2614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69" name="Line 41"/>
            <p:cNvSpPr>
              <a:spLocks noChangeShapeType="1"/>
            </p:cNvSpPr>
            <p:nvPr/>
          </p:nvSpPr>
          <p:spPr bwMode="auto">
            <a:xfrm flipH="1">
              <a:off x="243" y="2557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0" name="Line 42"/>
            <p:cNvSpPr>
              <a:spLocks noChangeShapeType="1"/>
            </p:cNvSpPr>
            <p:nvPr/>
          </p:nvSpPr>
          <p:spPr bwMode="auto">
            <a:xfrm flipH="1">
              <a:off x="215" y="2500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1" name="Line 43"/>
            <p:cNvSpPr>
              <a:spLocks noChangeShapeType="1"/>
            </p:cNvSpPr>
            <p:nvPr/>
          </p:nvSpPr>
          <p:spPr bwMode="auto">
            <a:xfrm flipH="1">
              <a:off x="215" y="2439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2" name="Line 44"/>
            <p:cNvSpPr>
              <a:spLocks noChangeShapeType="1"/>
            </p:cNvSpPr>
            <p:nvPr/>
          </p:nvSpPr>
          <p:spPr bwMode="auto">
            <a:xfrm flipH="1">
              <a:off x="216" y="2387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3" name="Line 45"/>
            <p:cNvSpPr>
              <a:spLocks noChangeShapeType="1"/>
            </p:cNvSpPr>
            <p:nvPr/>
          </p:nvSpPr>
          <p:spPr bwMode="auto">
            <a:xfrm flipH="1">
              <a:off x="187" y="2330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4" name="Line 46"/>
            <p:cNvSpPr>
              <a:spLocks noChangeShapeType="1"/>
            </p:cNvSpPr>
            <p:nvPr/>
          </p:nvSpPr>
          <p:spPr bwMode="auto">
            <a:xfrm flipH="1">
              <a:off x="187" y="2273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5" name="Line 47"/>
            <p:cNvSpPr>
              <a:spLocks noChangeShapeType="1"/>
            </p:cNvSpPr>
            <p:nvPr/>
          </p:nvSpPr>
          <p:spPr bwMode="auto">
            <a:xfrm flipH="1">
              <a:off x="159" y="2217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6" name="Line 48"/>
            <p:cNvSpPr>
              <a:spLocks noChangeShapeType="1"/>
            </p:cNvSpPr>
            <p:nvPr/>
          </p:nvSpPr>
          <p:spPr bwMode="auto">
            <a:xfrm flipH="1">
              <a:off x="159" y="2160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7" name="Line 49"/>
            <p:cNvSpPr>
              <a:spLocks noChangeShapeType="1"/>
            </p:cNvSpPr>
            <p:nvPr/>
          </p:nvSpPr>
          <p:spPr bwMode="auto">
            <a:xfrm flipH="1">
              <a:off x="131" y="2103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8" name="Line 50"/>
            <p:cNvSpPr>
              <a:spLocks noChangeShapeType="1"/>
            </p:cNvSpPr>
            <p:nvPr/>
          </p:nvSpPr>
          <p:spPr bwMode="auto">
            <a:xfrm flipH="1">
              <a:off x="131" y="2047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79" name="Line 51"/>
            <p:cNvSpPr>
              <a:spLocks noChangeShapeType="1"/>
            </p:cNvSpPr>
            <p:nvPr/>
          </p:nvSpPr>
          <p:spPr bwMode="auto">
            <a:xfrm flipH="1">
              <a:off x="102" y="1978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0" name="Line 52"/>
            <p:cNvSpPr>
              <a:spLocks noChangeShapeType="1"/>
            </p:cNvSpPr>
            <p:nvPr/>
          </p:nvSpPr>
          <p:spPr bwMode="auto">
            <a:xfrm flipH="1">
              <a:off x="102" y="1905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1" name="Line 53"/>
            <p:cNvSpPr>
              <a:spLocks noChangeShapeType="1"/>
            </p:cNvSpPr>
            <p:nvPr/>
          </p:nvSpPr>
          <p:spPr bwMode="auto">
            <a:xfrm flipH="1">
              <a:off x="73" y="1848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2" name="Line 54"/>
            <p:cNvSpPr>
              <a:spLocks noChangeShapeType="1"/>
            </p:cNvSpPr>
            <p:nvPr/>
          </p:nvSpPr>
          <p:spPr bwMode="auto">
            <a:xfrm flipH="1">
              <a:off x="73" y="1791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3" name="Line 55"/>
            <p:cNvSpPr>
              <a:spLocks noChangeShapeType="1"/>
            </p:cNvSpPr>
            <p:nvPr/>
          </p:nvSpPr>
          <p:spPr bwMode="auto">
            <a:xfrm flipH="1">
              <a:off x="73" y="1735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4" name="Line 56"/>
            <p:cNvSpPr>
              <a:spLocks noChangeShapeType="1"/>
            </p:cNvSpPr>
            <p:nvPr/>
          </p:nvSpPr>
          <p:spPr bwMode="auto">
            <a:xfrm flipH="1">
              <a:off x="45" y="1678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5" name="Line 57"/>
            <p:cNvSpPr>
              <a:spLocks noChangeShapeType="1"/>
            </p:cNvSpPr>
            <p:nvPr/>
          </p:nvSpPr>
          <p:spPr bwMode="auto">
            <a:xfrm flipH="1">
              <a:off x="45" y="1621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86" name="Line 58"/>
            <p:cNvSpPr>
              <a:spLocks noChangeShapeType="1"/>
            </p:cNvSpPr>
            <p:nvPr/>
          </p:nvSpPr>
          <p:spPr bwMode="auto">
            <a:xfrm flipH="1">
              <a:off x="46" y="1565"/>
              <a:ext cx="36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8187" name="Picture 59"/>
          <p:cNvPicPr>
            <a:picLocks noChangeAspect="1" noChangeArrowheads="1"/>
          </p:cNvPicPr>
          <p:nvPr/>
        </p:nvPicPr>
        <p:blipFill>
          <a:blip r:embed="rId7"/>
          <a:srcRect l="23698" t="19054" r="67073" b="69075"/>
          <a:stretch>
            <a:fillRect/>
          </a:stretch>
        </p:blipFill>
        <p:spPr bwMode="auto">
          <a:xfrm>
            <a:off x="6350" y="2259013"/>
            <a:ext cx="3873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8247" name="Group 119"/>
          <p:cNvGrpSpPr>
            <a:grpSpLocks/>
          </p:cNvGrpSpPr>
          <p:nvPr/>
        </p:nvGrpSpPr>
        <p:grpSpPr bwMode="auto">
          <a:xfrm>
            <a:off x="2366963" y="2438400"/>
            <a:ext cx="2609850" cy="1800225"/>
            <a:chOff x="1491" y="1536"/>
            <a:chExt cx="1644" cy="1134"/>
          </a:xfrm>
        </p:grpSpPr>
        <p:sp>
          <p:nvSpPr>
            <p:cNvPr id="48205" name="Line 77"/>
            <p:cNvSpPr>
              <a:spLocks noChangeShapeType="1"/>
            </p:cNvSpPr>
            <p:nvPr/>
          </p:nvSpPr>
          <p:spPr bwMode="auto">
            <a:xfrm flipH="1">
              <a:off x="1491" y="267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6" name="Line 78"/>
            <p:cNvSpPr>
              <a:spLocks noChangeShapeType="1"/>
            </p:cNvSpPr>
            <p:nvPr/>
          </p:nvSpPr>
          <p:spPr bwMode="auto">
            <a:xfrm flipH="1">
              <a:off x="1491" y="2614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7" name="Line 79"/>
            <p:cNvSpPr>
              <a:spLocks noChangeShapeType="1"/>
            </p:cNvSpPr>
            <p:nvPr/>
          </p:nvSpPr>
          <p:spPr bwMode="auto">
            <a:xfrm flipH="1">
              <a:off x="1519" y="255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8" name="Line 80"/>
            <p:cNvSpPr>
              <a:spLocks noChangeShapeType="1"/>
            </p:cNvSpPr>
            <p:nvPr/>
          </p:nvSpPr>
          <p:spPr bwMode="auto">
            <a:xfrm flipH="1">
              <a:off x="1548" y="250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09" name="Line 81"/>
            <p:cNvSpPr>
              <a:spLocks noChangeShapeType="1"/>
            </p:cNvSpPr>
            <p:nvPr/>
          </p:nvSpPr>
          <p:spPr bwMode="auto">
            <a:xfrm flipH="1">
              <a:off x="1548" y="244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0" name="Line 82"/>
            <p:cNvSpPr>
              <a:spLocks noChangeShapeType="1"/>
            </p:cNvSpPr>
            <p:nvPr/>
          </p:nvSpPr>
          <p:spPr bwMode="auto">
            <a:xfrm flipH="1">
              <a:off x="1548" y="238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1" name="Line 83"/>
            <p:cNvSpPr>
              <a:spLocks noChangeShapeType="1"/>
            </p:cNvSpPr>
            <p:nvPr/>
          </p:nvSpPr>
          <p:spPr bwMode="auto">
            <a:xfrm flipH="1">
              <a:off x="1576" y="233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2" name="Line 84"/>
            <p:cNvSpPr>
              <a:spLocks noChangeShapeType="1"/>
            </p:cNvSpPr>
            <p:nvPr/>
          </p:nvSpPr>
          <p:spPr bwMode="auto">
            <a:xfrm flipH="1">
              <a:off x="1576" y="227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3" name="Line 85"/>
            <p:cNvSpPr>
              <a:spLocks noChangeShapeType="1"/>
            </p:cNvSpPr>
            <p:nvPr/>
          </p:nvSpPr>
          <p:spPr bwMode="auto">
            <a:xfrm flipH="1">
              <a:off x="1604" y="221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4" name="Line 86"/>
            <p:cNvSpPr>
              <a:spLocks noChangeShapeType="1"/>
            </p:cNvSpPr>
            <p:nvPr/>
          </p:nvSpPr>
          <p:spPr bwMode="auto">
            <a:xfrm flipH="1">
              <a:off x="1633" y="216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5" name="Line 87"/>
            <p:cNvSpPr>
              <a:spLocks noChangeShapeType="1"/>
            </p:cNvSpPr>
            <p:nvPr/>
          </p:nvSpPr>
          <p:spPr bwMode="auto">
            <a:xfrm flipH="1">
              <a:off x="1633" y="210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6" name="Line 88"/>
            <p:cNvSpPr>
              <a:spLocks noChangeShapeType="1"/>
            </p:cNvSpPr>
            <p:nvPr/>
          </p:nvSpPr>
          <p:spPr bwMode="auto">
            <a:xfrm flipH="1">
              <a:off x="1633" y="204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7" name="Line 89"/>
            <p:cNvSpPr>
              <a:spLocks noChangeShapeType="1"/>
            </p:cNvSpPr>
            <p:nvPr/>
          </p:nvSpPr>
          <p:spPr bwMode="auto">
            <a:xfrm flipH="1">
              <a:off x="1661" y="199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8" name="Line 90"/>
            <p:cNvSpPr>
              <a:spLocks noChangeShapeType="1"/>
            </p:cNvSpPr>
            <p:nvPr/>
          </p:nvSpPr>
          <p:spPr bwMode="auto">
            <a:xfrm flipH="1">
              <a:off x="1689" y="193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19" name="Line 91"/>
            <p:cNvSpPr>
              <a:spLocks noChangeShapeType="1"/>
            </p:cNvSpPr>
            <p:nvPr/>
          </p:nvSpPr>
          <p:spPr bwMode="auto">
            <a:xfrm flipH="1">
              <a:off x="1689" y="187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0" name="Line 92"/>
            <p:cNvSpPr>
              <a:spLocks noChangeShapeType="1"/>
            </p:cNvSpPr>
            <p:nvPr/>
          </p:nvSpPr>
          <p:spPr bwMode="auto">
            <a:xfrm flipH="1">
              <a:off x="1689" y="182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1" name="Line 93"/>
            <p:cNvSpPr>
              <a:spLocks noChangeShapeType="1"/>
            </p:cNvSpPr>
            <p:nvPr/>
          </p:nvSpPr>
          <p:spPr bwMode="auto">
            <a:xfrm flipH="1">
              <a:off x="1718" y="176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2" name="Line 94"/>
            <p:cNvSpPr>
              <a:spLocks noChangeShapeType="1"/>
            </p:cNvSpPr>
            <p:nvPr/>
          </p:nvSpPr>
          <p:spPr bwMode="auto">
            <a:xfrm flipH="1">
              <a:off x="1718" y="1706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3" name="Line 95"/>
            <p:cNvSpPr>
              <a:spLocks noChangeShapeType="1"/>
            </p:cNvSpPr>
            <p:nvPr/>
          </p:nvSpPr>
          <p:spPr bwMode="auto">
            <a:xfrm flipH="1">
              <a:off x="1718" y="165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4" name="Line 96"/>
            <p:cNvSpPr>
              <a:spLocks noChangeShapeType="1"/>
            </p:cNvSpPr>
            <p:nvPr/>
          </p:nvSpPr>
          <p:spPr bwMode="auto">
            <a:xfrm flipH="1">
              <a:off x="1746" y="159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25" name="Line 97"/>
            <p:cNvSpPr>
              <a:spLocks noChangeShapeType="1"/>
            </p:cNvSpPr>
            <p:nvPr/>
          </p:nvSpPr>
          <p:spPr bwMode="auto">
            <a:xfrm flipH="1">
              <a:off x="1746" y="1536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8226" name="Picture 98"/>
          <p:cNvPicPr>
            <a:picLocks noChangeAspect="1" noChangeArrowheads="1"/>
          </p:cNvPicPr>
          <p:nvPr/>
        </p:nvPicPr>
        <p:blipFill>
          <a:blip r:embed="rId7"/>
          <a:srcRect l="23698" t="19054" r="67073" b="69075"/>
          <a:stretch>
            <a:fillRect/>
          </a:stretch>
        </p:blipFill>
        <p:spPr bwMode="auto">
          <a:xfrm>
            <a:off x="4572000" y="2214563"/>
            <a:ext cx="3873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751388" y="2393950"/>
            <a:ext cx="4095750" cy="3779838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5786438" y="2393950"/>
            <a:ext cx="0" cy="3735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4795838" y="3878263"/>
            <a:ext cx="409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37" t="31554" r="27393" b="35851"/>
          <a:stretch>
            <a:fillRect/>
          </a:stretch>
        </p:blipFill>
        <p:spPr bwMode="auto">
          <a:xfrm>
            <a:off x="5607050" y="2708275"/>
            <a:ext cx="2565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8532813" y="3543300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472113" y="2303463"/>
            <a:ext cx="449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8157" name="Oval 29"/>
          <p:cNvSpPr>
            <a:spLocks noChangeArrowheads="1"/>
          </p:cNvSpPr>
          <p:nvPr/>
        </p:nvSpPr>
        <p:spPr bwMode="auto">
          <a:xfrm>
            <a:off x="6281738" y="38338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58" name="Oval 30"/>
          <p:cNvSpPr>
            <a:spLocks noChangeArrowheads="1"/>
          </p:cNvSpPr>
          <p:nvPr/>
        </p:nvSpPr>
        <p:spPr bwMode="auto">
          <a:xfrm>
            <a:off x="7631113" y="38338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8159" name="Object 31"/>
          <p:cNvGraphicFramePr>
            <a:graphicFrameLocks noChangeAspect="1"/>
          </p:cNvGraphicFramePr>
          <p:nvPr/>
        </p:nvGraphicFramePr>
        <p:xfrm>
          <a:off x="6089650" y="3517900"/>
          <a:ext cx="241300" cy="334963"/>
        </p:xfrm>
        <a:graphic>
          <a:graphicData uri="http://schemas.openxmlformats.org/presentationml/2006/ole">
            <p:oleObj spid="_x0000_s48159" name="Формула" r:id="rId9" imgW="152280" imgH="215640" progId="Equation.3">
              <p:embed/>
            </p:oleObj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/>
        </p:nvGraphicFramePr>
        <p:xfrm>
          <a:off x="7677150" y="3544888"/>
          <a:ext cx="261938" cy="334962"/>
        </p:xfrm>
        <a:graphic>
          <a:graphicData uri="http://schemas.openxmlformats.org/presentationml/2006/ole">
            <p:oleObj spid="_x0000_s48160" name="Формула" r:id="rId10" imgW="164880" imgH="215640" progId="Equation.3">
              <p:embed/>
            </p:oleObj>
          </a:graphicData>
        </a:graphic>
      </p:graphicFrame>
      <p:graphicFrame>
        <p:nvGraphicFramePr>
          <p:cNvPr id="48228" name="Object 100"/>
          <p:cNvGraphicFramePr>
            <a:graphicFrameLocks noChangeAspect="1"/>
          </p:cNvGraphicFramePr>
          <p:nvPr/>
        </p:nvGraphicFramePr>
        <p:xfrm>
          <a:off x="2951163" y="2933700"/>
          <a:ext cx="1301750" cy="534988"/>
        </p:xfrm>
        <a:graphic>
          <a:graphicData uri="http://schemas.openxmlformats.org/presentationml/2006/ole">
            <p:oleObj spid="_x0000_s48228" name="Формула" r:id="rId11" imgW="558720" imgH="203040" progId="Equation.3">
              <p:embed/>
            </p:oleObj>
          </a:graphicData>
        </a:graphic>
      </p:graphicFrame>
      <p:graphicFrame>
        <p:nvGraphicFramePr>
          <p:cNvPr id="48229" name="Object 101"/>
          <p:cNvGraphicFramePr>
            <a:graphicFrameLocks noChangeAspect="1"/>
          </p:cNvGraphicFramePr>
          <p:nvPr/>
        </p:nvGraphicFramePr>
        <p:xfrm>
          <a:off x="4056063" y="4329113"/>
          <a:ext cx="471487" cy="279400"/>
        </p:xfrm>
        <a:graphic>
          <a:graphicData uri="http://schemas.openxmlformats.org/presentationml/2006/ole">
            <p:oleObj spid="_x0000_s48229" name="Формула" r:id="rId12" imgW="266400" imgH="139680" progId="Equation.3">
              <p:embed/>
            </p:oleObj>
          </a:graphicData>
        </a:graphic>
      </p:graphicFrame>
      <p:graphicFrame>
        <p:nvGraphicFramePr>
          <p:cNvPr id="48230" name="Object 102"/>
          <p:cNvGraphicFramePr>
            <a:graphicFrameLocks noChangeAspect="1"/>
          </p:cNvGraphicFramePr>
          <p:nvPr/>
        </p:nvGraphicFramePr>
        <p:xfrm>
          <a:off x="296863" y="4344988"/>
          <a:ext cx="471487" cy="254000"/>
        </p:xfrm>
        <a:graphic>
          <a:graphicData uri="http://schemas.openxmlformats.org/presentationml/2006/ole">
            <p:oleObj spid="_x0000_s48230" name="Формула" r:id="rId13" imgW="266400" imgH="126720" progId="Equation.3">
              <p:embed/>
            </p:oleObj>
          </a:graphicData>
        </a:graphic>
      </p:graphicFrame>
      <p:graphicFrame>
        <p:nvGraphicFramePr>
          <p:cNvPr id="48231" name="Object 103"/>
          <p:cNvGraphicFramePr>
            <a:graphicFrameLocks noChangeAspect="1"/>
          </p:cNvGraphicFramePr>
          <p:nvPr/>
        </p:nvGraphicFramePr>
        <p:xfrm>
          <a:off x="8351838" y="3870325"/>
          <a:ext cx="471487" cy="279400"/>
        </p:xfrm>
        <a:graphic>
          <a:graphicData uri="http://schemas.openxmlformats.org/presentationml/2006/ole">
            <p:oleObj spid="_x0000_s48231" name="Формула" r:id="rId14" imgW="266400" imgH="139680" progId="Equation.3">
              <p:embed/>
            </p:oleObj>
          </a:graphicData>
        </a:graphic>
      </p:graphicFrame>
      <p:graphicFrame>
        <p:nvGraphicFramePr>
          <p:cNvPr id="48232" name="Object 104"/>
          <p:cNvGraphicFramePr>
            <a:graphicFrameLocks noChangeAspect="1"/>
          </p:cNvGraphicFramePr>
          <p:nvPr/>
        </p:nvGraphicFramePr>
        <p:xfrm>
          <a:off x="4730750" y="3895725"/>
          <a:ext cx="471488" cy="254000"/>
        </p:xfrm>
        <a:graphic>
          <a:graphicData uri="http://schemas.openxmlformats.org/presentationml/2006/ole">
            <p:oleObj spid="_x0000_s48232" name="Формула" r:id="rId15" imgW="266400" imgH="126720" progId="Equation.3">
              <p:embed/>
            </p:oleObj>
          </a:graphicData>
        </a:graphic>
      </p:graphicFrame>
      <p:grpSp>
        <p:nvGrpSpPr>
          <p:cNvPr id="48249" name="Group 121"/>
          <p:cNvGrpSpPr>
            <a:grpSpLocks/>
          </p:cNvGrpSpPr>
          <p:nvPr/>
        </p:nvGrpSpPr>
        <p:grpSpPr bwMode="auto">
          <a:xfrm>
            <a:off x="6372225" y="2889250"/>
            <a:ext cx="1260475" cy="900113"/>
            <a:chOff x="4014" y="1820"/>
            <a:chExt cx="794" cy="567"/>
          </a:xfrm>
        </p:grpSpPr>
        <p:sp>
          <p:nvSpPr>
            <p:cNvPr id="48233" name="Line 105"/>
            <p:cNvSpPr>
              <a:spLocks noChangeShapeType="1"/>
            </p:cNvSpPr>
            <p:nvPr/>
          </p:nvSpPr>
          <p:spPr bwMode="auto">
            <a:xfrm flipH="1">
              <a:off x="4014" y="2387"/>
              <a:ext cx="79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4" name="Line 106"/>
            <p:cNvSpPr>
              <a:spLocks noChangeShapeType="1"/>
            </p:cNvSpPr>
            <p:nvPr/>
          </p:nvSpPr>
          <p:spPr bwMode="auto">
            <a:xfrm flipH="1">
              <a:off x="4014" y="2330"/>
              <a:ext cx="76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5" name="Line 107"/>
            <p:cNvSpPr>
              <a:spLocks noChangeShapeType="1"/>
            </p:cNvSpPr>
            <p:nvPr/>
          </p:nvSpPr>
          <p:spPr bwMode="auto">
            <a:xfrm flipH="1">
              <a:off x="4042" y="2273"/>
              <a:ext cx="70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6" name="Line 108"/>
            <p:cNvSpPr>
              <a:spLocks noChangeShapeType="1"/>
            </p:cNvSpPr>
            <p:nvPr/>
          </p:nvSpPr>
          <p:spPr bwMode="auto">
            <a:xfrm flipH="1">
              <a:off x="4071" y="2217"/>
              <a:ext cx="68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7" name="Line 109"/>
            <p:cNvSpPr>
              <a:spLocks noChangeShapeType="1"/>
            </p:cNvSpPr>
            <p:nvPr/>
          </p:nvSpPr>
          <p:spPr bwMode="auto">
            <a:xfrm flipH="1">
              <a:off x="4071" y="2160"/>
              <a:ext cx="65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8" name="Line 110"/>
            <p:cNvSpPr>
              <a:spLocks noChangeShapeType="1"/>
            </p:cNvSpPr>
            <p:nvPr/>
          </p:nvSpPr>
          <p:spPr bwMode="auto">
            <a:xfrm flipH="1">
              <a:off x="4099" y="2103"/>
              <a:ext cx="59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39" name="Line 111"/>
            <p:cNvSpPr>
              <a:spLocks noChangeShapeType="1"/>
            </p:cNvSpPr>
            <p:nvPr/>
          </p:nvSpPr>
          <p:spPr bwMode="auto">
            <a:xfrm flipH="1">
              <a:off x="4127" y="2047"/>
              <a:ext cx="53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0" name="Line 112"/>
            <p:cNvSpPr>
              <a:spLocks noChangeShapeType="1"/>
            </p:cNvSpPr>
            <p:nvPr/>
          </p:nvSpPr>
          <p:spPr bwMode="auto">
            <a:xfrm flipH="1">
              <a:off x="4156" y="1990"/>
              <a:ext cx="48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1" name="Line 113"/>
            <p:cNvSpPr>
              <a:spLocks noChangeShapeType="1"/>
            </p:cNvSpPr>
            <p:nvPr/>
          </p:nvSpPr>
          <p:spPr bwMode="auto">
            <a:xfrm flipH="1">
              <a:off x="4184" y="1933"/>
              <a:ext cx="42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2" name="Line 114"/>
            <p:cNvSpPr>
              <a:spLocks noChangeShapeType="1"/>
            </p:cNvSpPr>
            <p:nvPr/>
          </p:nvSpPr>
          <p:spPr bwMode="auto">
            <a:xfrm flipH="1">
              <a:off x="4212" y="1877"/>
              <a:ext cx="36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243" name="Line 115"/>
            <p:cNvSpPr>
              <a:spLocks noChangeShapeType="1"/>
            </p:cNvSpPr>
            <p:nvPr/>
          </p:nvSpPr>
          <p:spPr bwMode="auto">
            <a:xfrm flipH="1">
              <a:off x="4269" y="1820"/>
              <a:ext cx="25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8244" name="Object 116"/>
          <p:cNvGraphicFramePr>
            <a:graphicFrameLocks noChangeAspect="1"/>
          </p:cNvGraphicFramePr>
          <p:nvPr/>
        </p:nvGraphicFramePr>
        <p:xfrm>
          <a:off x="6465888" y="3073400"/>
          <a:ext cx="1301750" cy="534988"/>
        </p:xfrm>
        <a:graphic>
          <a:graphicData uri="http://schemas.openxmlformats.org/presentationml/2006/ole">
            <p:oleObj spid="_x0000_s48244" name="Формула" r:id="rId16" imgW="5587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46" grpId="0"/>
      <p:bldP spid="48130" grpId="0" animBg="1"/>
      <p:bldP spid="48131" grpId="0" animBg="1"/>
      <p:bldP spid="48132" grpId="0" animBg="1"/>
      <p:bldP spid="48137" grpId="0"/>
      <p:bldP spid="48138" grpId="0"/>
      <p:bldP spid="48148" grpId="0" animBg="1"/>
      <p:bldP spid="48149" grpId="0" animBg="1"/>
      <p:bldP spid="48133" grpId="0" animBg="1"/>
      <p:bldP spid="48134" grpId="0" animBg="1"/>
      <p:bldP spid="48135" grpId="0" animBg="1"/>
      <p:bldP spid="48139" grpId="0"/>
      <p:bldP spid="48140" grpId="0"/>
      <p:bldP spid="48157" grpId="0" animBg="1"/>
      <p:bldP spid="48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15"/>
          <p:cNvSpPr txBox="1">
            <a:spLocks noChangeArrowheads="1"/>
          </p:cNvSpPr>
          <p:nvPr/>
        </p:nvSpPr>
        <p:spPr bwMode="auto">
          <a:xfrm>
            <a:off x="1106488" y="187325"/>
            <a:ext cx="71564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n-US" sz="4000" i="1">
                <a:solidFill>
                  <a:srgbClr val="FF0000"/>
                </a:solidFill>
              </a:rPr>
              <a:t>  </a:t>
            </a:r>
            <a:r>
              <a:rPr lang="ru-RU" b="1" i="1">
                <a:solidFill>
                  <a:srgbClr val="003366"/>
                </a:solidFill>
              </a:rPr>
              <a:t>Промежутки знакопостоянства – это решения неравенств: </a:t>
            </a:r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4841875" y="525463"/>
          <a:ext cx="3195638" cy="569912"/>
        </p:xfrm>
        <a:graphic>
          <a:graphicData uri="http://schemas.openxmlformats.org/presentationml/2006/ole">
            <p:oleObj spid="_x0000_s49166" name="Формула" r:id="rId3" imgW="1371600" imgH="215640" progId="Equation.3">
              <p:embed/>
            </p:oleObj>
          </a:graphicData>
        </a:graphic>
      </p:graphicFrame>
      <p:pic>
        <p:nvPicPr>
          <p:cNvPr id="49209" name="Picture 57"/>
          <p:cNvPicPr>
            <a:picLocks noChangeAspect="1" noChangeArrowheads="1"/>
          </p:cNvPicPr>
          <p:nvPr/>
        </p:nvPicPr>
        <p:blipFill>
          <a:blip r:embed="rId4"/>
          <a:srcRect l="23698" t="19054" r="67073" b="69075"/>
          <a:stretch>
            <a:fillRect/>
          </a:stretch>
        </p:blipFill>
        <p:spPr bwMode="auto">
          <a:xfrm>
            <a:off x="4572000" y="2214563"/>
            <a:ext cx="3873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210" name="Rectangle 58"/>
          <p:cNvSpPr>
            <a:spLocks noChangeArrowheads="1"/>
          </p:cNvSpPr>
          <p:nvPr/>
        </p:nvSpPr>
        <p:spPr bwMode="auto">
          <a:xfrm>
            <a:off x="4751388" y="2393950"/>
            <a:ext cx="4095750" cy="3779838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 flipV="1">
            <a:off x="5786438" y="2393950"/>
            <a:ext cx="0" cy="3735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 flipV="1">
            <a:off x="4795838" y="3878263"/>
            <a:ext cx="409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9213" name="Picture 6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37" t="31554" r="27393" b="35851"/>
          <a:stretch>
            <a:fillRect/>
          </a:stretch>
        </p:blipFill>
        <p:spPr bwMode="auto">
          <a:xfrm>
            <a:off x="5607050" y="2708275"/>
            <a:ext cx="2565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214" name="Text Box 62"/>
          <p:cNvSpPr txBox="1">
            <a:spLocks noChangeArrowheads="1"/>
          </p:cNvSpPr>
          <p:nvPr/>
        </p:nvSpPr>
        <p:spPr bwMode="auto">
          <a:xfrm>
            <a:off x="8532813" y="3543300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9215" name="Text Box 63"/>
          <p:cNvSpPr txBox="1">
            <a:spLocks noChangeArrowheads="1"/>
          </p:cNvSpPr>
          <p:nvPr/>
        </p:nvSpPr>
        <p:spPr bwMode="auto">
          <a:xfrm>
            <a:off x="5472113" y="2303463"/>
            <a:ext cx="449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9216" name="Oval 64"/>
          <p:cNvSpPr>
            <a:spLocks noChangeArrowheads="1"/>
          </p:cNvSpPr>
          <p:nvPr/>
        </p:nvSpPr>
        <p:spPr bwMode="auto">
          <a:xfrm>
            <a:off x="6281738" y="38338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217" name="Oval 65"/>
          <p:cNvSpPr>
            <a:spLocks noChangeArrowheads="1"/>
          </p:cNvSpPr>
          <p:nvPr/>
        </p:nvSpPr>
        <p:spPr bwMode="auto">
          <a:xfrm>
            <a:off x="7631113" y="38338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9218" name="Object 66"/>
          <p:cNvGraphicFramePr>
            <a:graphicFrameLocks noChangeAspect="1"/>
          </p:cNvGraphicFramePr>
          <p:nvPr/>
        </p:nvGraphicFramePr>
        <p:xfrm>
          <a:off x="6089650" y="3517900"/>
          <a:ext cx="241300" cy="334963"/>
        </p:xfrm>
        <a:graphic>
          <a:graphicData uri="http://schemas.openxmlformats.org/presentationml/2006/ole">
            <p:oleObj spid="_x0000_s49218" name="Формула" r:id="rId6" imgW="152280" imgH="215640" progId="Equation.3">
              <p:embed/>
            </p:oleObj>
          </a:graphicData>
        </a:graphic>
      </p:graphicFrame>
      <p:graphicFrame>
        <p:nvGraphicFramePr>
          <p:cNvPr id="49219" name="Object 67"/>
          <p:cNvGraphicFramePr>
            <a:graphicFrameLocks noChangeAspect="1"/>
          </p:cNvGraphicFramePr>
          <p:nvPr/>
        </p:nvGraphicFramePr>
        <p:xfrm>
          <a:off x="7677150" y="3544888"/>
          <a:ext cx="261938" cy="334962"/>
        </p:xfrm>
        <a:graphic>
          <a:graphicData uri="http://schemas.openxmlformats.org/presentationml/2006/ole">
            <p:oleObj spid="_x0000_s49219" name="Формула" r:id="rId7" imgW="164880" imgH="215640" progId="Equation.3">
              <p:embed/>
            </p:oleObj>
          </a:graphicData>
        </a:graphic>
      </p:graphicFrame>
      <p:graphicFrame>
        <p:nvGraphicFramePr>
          <p:cNvPr id="49223" name="Object 71"/>
          <p:cNvGraphicFramePr>
            <a:graphicFrameLocks noChangeAspect="1"/>
          </p:cNvGraphicFramePr>
          <p:nvPr/>
        </p:nvGraphicFramePr>
        <p:xfrm>
          <a:off x="8351838" y="3898900"/>
          <a:ext cx="471487" cy="279400"/>
        </p:xfrm>
        <a:graphic>
          <a:graphicData uri="http://schemas.openxmlformats.org/presentationml/2006/ole">
            <p:oleObj spid="_x0000_s49223" name="Формула" r:id="rId8" imgW="266400" imgH="139680" progId="Equation.3">
              <p:embed/>
            </p:oleObj>
          </a:graphicData>
        </a:graphic>
      </p:graphicFrame>
      <p:graphicFrame>
        <p:nvGraphicFramePr>
          <p:cNvPr id="49224" name="Object 72"/>
          <p:cNvGraphicFramePr>
            <a:graphicFrameLocks noChangeAspect="1"/>
          </p:cNvGraphicFramePr>
          <p:nvPr/>
        </p:nvGraphicFramePr>
        <p:xfrm>
          <a:off x="4730750" y="3895725"/>
          <a:ext cx="471488" cy="254000"/>
        </p:xfrm>
        <a:graphic>
          <a:graphicData uri="http://schemas.openxmlformats.org/presentationml/2006/ole">
            <p:oleObj spid="_x0000_s49224" name="Формула" r:id="rId9" imgW="266400" imgH="126720" progId="Equation.3">
              <p:embed/>
            </p:oleObj>
          </a:graphicData>
        </a:graphic>
      </p:graphicFrame>
      <p:sp>
        <p:nvSpPr>
          <p:cNvPr id="49225" name="Line 73"/>
          <p:cNvSpPr>
            <a:spLocks noChangeShapeType="1"/>
          </p:cNvSpPr>
          <p:nvPr/>
        </p:nvSpPr>
        <p:spPr bwMode="auto">
          <a:xfrm flipH="1">
            <a:off x="6372225" y="3789363"/>
            <a:ext cx="126047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26" name="Line 74"/>
          <p:cNvSpPr>
            <a:spLocks noChangeShapeType="1"/>
          </p:cNvSpPr>
          <p:nvPr/>
        </p:nvSpPr>
        <p:spPr bwMode="auto">
          <a:xfrm flipH="1">
            <a:off x="6372225" y="3698875"/>
            <a:ext cx="1214438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27" name="Line 75"/>
          <p:cNvSpPr>
            <a:spLocks noChangeShapeType="1"/>
          </p:cNvSpPr>
          <p:nvPr/>
        </p:nvSpPr>
        <p:spPr bwMode="auto">
          <a:xfrm flipH="1">
            <a:off x="6416675" y="3608388"/>
            <a:ext cx="1125538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28" name="Line 76"/>
          <p:cNvSpPr>
            <a:spLocks noChangeShapeType="1"/>
          </p:cNvSpPr>
          <p:nvPr/>
        </p:nvSpPr>
        <p:spPr bwMode="auto">
          <a:xfrm flipH="1">
            <a:off x="6462713" y="3519488"/>
            <a:ext cx="10795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29" name="Line 77"/>
          <p:cNvSpPr>
            <a:spLocks noChangeShapeType="1"/>
          </p:cNvSpPr>
          <p:nvPr/>
        </p:nvSpPr>
        <p:spPr bwMode="auto">
          <a:xfrm flipH="1">
            <a:off x="6462713" y="3429000"/>
            <a:ext cx="10350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0" name="Line 78"/>
          <p:cNvSpPr>
            <a:spLocks noChangeShapeType="1"/>
          </p:cNvSpPr>
          <p:nvPr/>
        </p:nvSpPr>
        <p:spPr bwMode="auto">
          <a:xfrm flipH="1">
            <a:off x="6507163" y="3338513"/>
            <a:ext cx="94456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1" name="Line 79"/>
          <p:cNvSpPr>
            <a:spLocks noChangeShapeType="1"/>
          </p:cNvSpPr>
          <p:nvPr/>
        </p:nvSpPr>
        <p:spPr bwMode="auto">
          <a:xfrm flipH="1">
            <a:off x="6551613" y="3249613"/>
            <a:ext cx="85566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2" name="Line 80"/>
          <p:cNvSpPr>
            <a:spLocks noChangeShapeType="1"/>
          </p:cNvSpPr>
          <p:nvPr/>
        </p:nvSpPr>
        <p:spPr bwMode="auto">
          <a:xfrm flipH="1">
            <a:off x="6597650" y="3159125"/>
            <a:ext cx="76517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3" name="Line 81"/>
          <p:cNvSpPr>
            <a:spLocks noChangeShapeType="1"/>
          </p:cNvSpPr>
          <p:nvPr/>
        </p:nvSpPr>
        <p:spPr bwMode="auto">
          <a:xfrm flipH="1">
            <a:off x="6642100" y="3068638"/>
            <a:ext cx="674688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4" name="Line 82"/>
          <p:cNvSpPr>
            <a:spLocks noChangeShapeType="1"/>
          </p:cNvSpPr>
          <p:nvPr/>
        </p:nvSpPr>
        <p:spPr bwMode="auto">
          <a:xfrm flipH="1">
            <a:off x="6686550" y="2979738"/>
            <a:ext cx="585788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235" name="Line 83"/>
          <p:cNvSpPr>
            <a:spLocks noChangeShapeType="1"/>
          </p:cNvSpPr>
          <p:nvPr/>
        </p:nvSpPr>
        <p:spPr bwMode="auto">
          <a:xfrm flipH="1">
            <a:off x="6777038" y="2889250"/>
            <a:ext cx="40481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9236" name="Object 84"/>
          <p:cNvGraphicFramePr>
            <a:graphicFrameLocks noChangeAspect="1"/>
          </p:cNvGraphicFramePr>
          <p:nvPr/>
        </p:nvGraphicFramePr>
        <p:xfrm>
          <a:off x="6507163" y="3068638"/>
          <a:ext cx="1301750" cy="534987"/>
        </p:xfrm>
        <a:graphic>
          <a:graphicData uri="http://schemas.openxmlformats.org/presentationml/2006/ole">
            <p:oleObj spid="_x0000_s49236" name="Формула" r:id="rId10" imgW="558720" imgH="203040" progId="Equation.3">
              <p:embed/>
            </p:oleObj>
          </a:graphicData>
        </a:graphic>
      </p:graphicFrame>
      <p:grpSp>
        <p:nvGrpSpPr>
          <p:cNvPr id="49249" name="Group 97"/>
          <p:cNvGrpSpPr>
            <a:grpSpLocks/>
          </p:cNvGrpSpPr>
          <p:nvPr/>
        </p:nvGrpSpPr>
        <p:grpSpPr bwMode="auto">
          <a:xfrm flipV="1">
            <a:off x="7677150" y="3938588"/>
            <a:ext cx="2609850" cy="1800225"/>
            <a:chOff x="1491" y="1536"/>
            <a:chExt cx="1644" cy="1134"/>
          </a:xfrm>
        </p:grpSpPr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 flipH="1">
              <a:off x="1491" y="267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89" name="Line 37"/>
            <p:cNvSpPr>
              <a:spLocks noChangeShapeType="1"/>
            </p:cNvSpPr>
            <p:nvPr/>
          </p:nvSpPr>
          <p:spPr bwMode="auto">
            <a:xfrm flipH="1">
              <a:off x="1491" y="2614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0" name="Line 38"/>
            <p:cNvSpPr>
              <a:spLocks noChangeShapeType="1"/>
            </p:cNvSpPr>
            <p:nvPr/>
          </p:nvSpPr>
          <p:spPr bwMode="auto">
            <a:xfrm flipH="1">
              <a:off x="1519" y="255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1" name="Line 39"/>
            <p:cNvSpPr>
              <a:spLocks noChangeShapeType="1"/>
            </p:cNvSpPr>
            <p:nvPr/>
          </p:nvSpPr>
          <p:spPr bwMode="auto">
            <a:xfrm flipH="1">
              <a:off x="1548" y="250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2" name="Line 40"/>
            <p:cNvSpPr>
              <a:spLocks noChangeShapeType="1"/>
            </p:cNvSpPr>
            <p:nvPr/>
          </p:nvSpPr>
          <p:spPr bwMode="auto">
            <a:xfrm flipH="1">
              <a:off x="1548" y="244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3" name="Line 41"/>
            <p:cNvSpPr>
              <a:spLocks noChangeShapeType="1"/>
            </p:cNvSpPr>
            <p:nvPr/>
          </p:nvSpPr>
          <p:spPr bwMode="auto">
            <a:xfrm flipH="1">
              <a:off x="1548" y="238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4" name="Line 42"/>
            <p:cNvSpPr>
              <a:spLocks noChangeShapeType="1"/>
            </p:cNvSpPr>
            <p:nvPr/>
          </p:nvSpPr>
          <p:spPr bwMode="auto">
            <a:xfrm flipH="1">
              <a:off x="1576" y="233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5" name="Line 43"/>
            <p:cNvSpPr>
              <a:spLocks noChangeShapeType="1"/>
            </p:cNvSpPr>
            <p:nvPr/>
          </p:nvSpPr>
          <p:spPr bwMode="auto">
            <a:xfrm flipH="1">
              <a:off x="1576" y="227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6" name="Line 44"/>
            <p:cNvSpPr>
              <a:spLocks noChangeShapeType="1"/>
            </p:cNvSpPr>
            <p:nvPr/>
          </p:nvSpPr>
          <p:spPr bwMode="auto">
            <a:xfrm flipH="1">
              <a:off x="1604" y="221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 flipH="1">
              <a:off x="1633" y="216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8" name="Line 46"/>
            <p:cNvSpPr>
              <a:spLocks noChangeShapeType="1"/>
            </p:cNvSpPr>
            <p:nvPr/>
          </p:nvSpPr>
          <p:spPr bwMode="auto">
            <a:xfrm flipH="1">
              <a:off x="1633" y="210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 flipH="1">
              <a:off x="1633" y="204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0" name="Line 48"/>
            <p:cNvSpPr>
              <a:spLocks noChangeShapeType="1"/>
            </p:cNvSpPr>
            <p:nvPr/>
          </p:nvSpPr>
          <p:spPr bwMode="auto">
            <a:xfrm flipH="1">
              <a:off x="1661" y="199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1" name="Line 49"/>
            <p:cNvSpPr>
              <a:spLocks noChangeShapeType="1"/>
            </p:cNvSpPr>
            <p:nvPr/>
          </p:nvSpPr>
          <p:spPr bwMode="auto">
            <a:xfrm flipH="1">
              <a:off x="1689" y="193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2" name="Line 50"/>
            <p:cNvSpPr>
              <a:spLocks noChangeShapeType="1"/>
            </p:cNvSpPr>
            <p:nvPr/>
          </p:nvSpPr>
          <p:spPr bwMode="auto">
            <a:xfrm flipH="1">
              <a:off x="1689" y="187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3" name="Line 51"/>
            <p:cNvSpPr>
              <a:spLocks noChangeShapeType="1"/>
            </p:cNvSpPr>
            <p:nvPr/>
          </p:nvSpPr>
          <p:spPr bwMode="auto">
            <a:xfrm flipH="1">
              <a:off x="1689" y="182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4" name="Line 52"/>
            <p:cNvSpPr>
              <a:spLocks noChangeShapeType="1"/>
            </p:cNvSpPr>
            <p:nvPr/>
          </p:nvSpPr>
          <p:spPr bwMode="auto">
            <a:xfrm flipH="1">
              <a:off x="1718" y="176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5" name="Line 53"/>
            <p:cNvSpPr>
              <a:spLocks noChangeShapeType="1"/>
            </p:cNvSpPr>
            <p:nvPr/>
          </p:nvSpPr>
          <p:spPr bwMode="auto">
            <a:xfrm flipH="1">
              <a:off x="1718" y="1706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6" name="Line 54"/>
            <p:cNvSpPr>
              <a:spLocks noChangeShapeType="1"/>
            </p:cNvSpPr>
            <p:nvPr/>
          </p:nvSpPr>
          <p:spPr bwMode="auto">
            <a:xfrm flipH="1">
              <a:off x="1718" y="165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7" name="Line 55"/>
            <p:cNvSpPr>
              <a:spLocks noChangeShapeType="1"/>
            </p:cNvSpPr>
            <p:nvPr/>
          </p:nvSpPr>
          <p:spPr bwMode="auto">
            <a:xfrm flipH="1">
              <a:off x="1746" y="159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 flipH="1">
              <a:off x="1746" y="1536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9250" name="Picture 98"/>
          <p:cNvPicPr>
            <a:picLocks noChangeAspect="1" noChangeArrowheads="1"/>
          </p:cNvPicPr>
          <p:nvPr/>
        </p:nvPicPr>
        <p:blipFill>
          <a:blip r:embed="rId4"/>
          <a:srcRect l="23698" t="19054" r="67073" b="69075"/>
          <a:stretch>
            <a:fillRect/>
          </a:stretch>
        </p:blipFill>
        <p:spPr bwMode="auto">
          <a:xfrm>
            <a:off x="8878888" y="3519488"/>
            <a:ext cx="3873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251" name="Group 99"/>
          <p:cNvGrpSpPr>
            <a:grpSpLocks/>
          </p:cNvGrpSpPr>
          <p:nvPr/>
        </p:nvGrpSpPr>
        <p:grpSpPr bwMode="auto">
          <a:xfrm flipH="1" flipV="1">
            <a:off x="3851275" y="3968750"/>
            <a:ext cx="2384425" cy="1800225"/>
            <a:chOff x="1491" y="1536"/>
            <a:chExt cx="1644" cy="1134"/>
          </a:xfrm>
        </p:grpSpPr>
        <p:sp>
          <p:nvSpPr>
            <p:cNvPr id="49252" name="Line 100"/>
            <p:cNvSpPr>
              <a:spLocks noChangeShapeType="1"/>
            </p:cNvSpPr>
            <p:nvPr/>
          </p:nvSpPr>
          <p:spPr bwMode="auto">
            <a:xfrm flipH="1">
              <a:off x="1491" y="267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3" name="Line 101"/>
            <p:cNvSpPr>
              <a:spLocks noChangeShapeType="1"/>
            </p:cNvSpPr>
            <p:nvPr/>
          </p:nvSpPr>
          <p:spPr bwMode="auto">
            <a:xfrm flipH="1">
              <a:off x="1491" y="2614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4" name="Line 102"/>
            <p:cNvSpPr>
              <a:spLocks noChangeShapeType="1"/>
            </p:cNvSpPr>
            <p:nvPr/>
          </p:nvSpPr>
          <p:spPr bwMode="auto">
            <a:xfrm flipH="1">
              <a:off x="1519" y="255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5" name="Line 103"/>
            <p:cNvSpPr>
              <a:spLocks noChangeShapeType="1"/>
            </p:cNvSpPr>
            <p:nvPr/>
          </p:nvSpPr>
          <p:spPr bwMode="auto">
            <a:xfrm flipH="1">
              <a:off x="1548" y="250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6" name="Line 104"/>
            <p:cNvSpPr>
              <a:spLocks noChangeShapeType="1"/>
            </p:cNvSpPr>
            <p:nvPr/>
          </p:nvSpPr>
          <p:spPr bwMode="auto">
            <a:xfrm flipH="1">
              <a:off x="1548" y="244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7" name="Line 105"/>
            <p:cNvSpPr>
              <a:spLocks noChangeShapeType="1"/>
            </p:cNvSpPr>
            <p:nvPr/>
          </p:nvSpPr>
          <p:spPr bwMode="auto">
            <a:xfrm flipH="1">
              <a:off x="1548" y="238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8" name="Line 106"/>
            <p:cNvSpPr>
              <a:spLocks noChangeShapeType="1"/>
            </p:cNvSpPr>
            <p:nvPr/>
          </p:nvSpPr>
          <p:spPr bwMode="auto">
            <a:xfrm flipH="1">
              <a:off x="1576" y="233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59" name="Line 107"/>
            <p:cNvSpPr>
              <a:spLocks noChangeShapeType="1"/>
            </p:cNvSpPr>
            <p:nvPr/>
          </p:nvSpPr>
          <p:spPr bwMode="auto">
            <a:xfrm flipH="1">
              <a:off x="1576" y="227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0" name="Line 108"/>
            <p:cNvSpPr>
              <a:spLocks noChangeShapeType="1"/>
            </p:cNvSpPr>
            <p:nvPr/>
          </p:nvSpPr>
          <p:spPr bwMode="auto">
            <a:xfrm flipH="1">
              <a:off x="1604" y="221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1" name="Line 109"/>
            <p:cNvSpPr>
              <a:spLocks noChangeShapeType="1"/>
            </p:cNvSpPr>
            <p:nvPr/>
          </p:nvSpPr>
          <p:spPr bwMode="auto">
            <a:xfrm flipH="1">
              <a:off x="1633" y="216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2" name="Line 110"/>
            <p:cNvSpPr>
              <a:spLocks noChangeShapeType="1"/>
            </p:cNvSpPr>
            <p:nvPr/>
          </p:nvSpPr>
          <p:spPr bwMode="auto">
            <a:xfrm flipH="1">
              <a:off x="1633" y="210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3" name="Line 111"/>
            <p:cNvSpPr>
              <a:spLocks noChangeShapeType="1"/>
            </p:cNvSpPr>
            <p:nvPr/>
          </p:nvSpPr>
          <p:spPr bwMode="auto">
            <a:xfrm flipH="1">
              <a:off x="1633" y="204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4" name="Line 112"/>
            <p:cNvSpPr>
              <a:spLocks noChangeShapeType="1"/>
            </p:cNvSpPr>
            <p:nvPr/>
          </p:nvSpPr>
          <p:spPr bwMode="auto">
            <a:xfrm flipH="1">
              <a:off x="1661" y="199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5" name="Line 113"/>
            <p:cNvSpPr>
              <a:spLocks noChangeShapeType="1"/>
            </p:cNvSpPr>
            <p:nvPr/>
          </p:nvSpPr>
          <p:spPr bwMode="auto">
            <a:xfrm flipH="1">
              <a:off x="1689" y="193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6" name="Line 114"/>
            <p:cNvSpPr>
              <a:spLocks noChangeShapeType="1"/>
            </p:cNvSpPr>
            <p:nvPr/>
          </p:nvSpPr>
          <p:spPr bwMode="auto">
            <a:xfrm flipH="1">
              <a:off x="1689" y="1877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7" name="Line 115"/>
            <p:cNvSpPr>
              <a:spLocks noChangeShapeType="1"/>
            </p:cNvSpPr>
            <p:nvPr/>
          </p:nvSpPr>
          <p:spPr bwMode="auto">
            <a:xfrm flipH="1">
              <a:off x="1689" y="182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8" name="Line 116"/>
            <p:cNvSpPr>
              <a:spLocks noChangeShapeType="1"/>
            </p:cNvSpPr>
            <p:nvPr/>
          </p:nvSpPr>
          <p:spPr bwMode="auto">
            <a:xfrm flipH="1">
              <a:off x="1718" y="176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69" name="Line 117"/>
            <p:cNvSpPr>
              <a:spLocks noChangeShapeType="1"/>
            </p:cNvSpPr>
            <p:nvPr/>
          </p:nvSpPr>
          <p:spPr bwMode="auto">
            <a:xfrm flipH="1">
              <a:off x="1718" y="1706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0" name="Line 118"/>
            <p:cNvSpPr>
              <a:spLocks noChangeShapeType="1"/>
            </p:cNvSpPr>
            <p:nvPr/>
          </p:nvSpPr>
          <p:spPr bwMode="auto">
            <a:xfrm flipH="1">
              <a:off x="1718" y="1650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1" name="Line 119"/>
            <p:cNvSpPr>
              <a:spLocks noChangeShapeType="1"/>
            </p:cNvSpPr>
            <p:nvPr/>
          </p:nvSpPr>
          <p:spPr bwMode="auto">
            <a:xfrm flipH="1">
              <a:off x="1746" y="1593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2" name="Line 120"/>
            <p:cNvSpPr>
              <a:spLocks noChangeShapeType="1"/>
            </p:cNvSpPr>
            <p:nvPr/>
          </p:nvSpPr>
          <p:spPr bwMode="auto">
            <a:xfrm flipH="1">
              <a:off x="1746" y="1536"/>
              <a:ext cx="138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31800" y="2393950"/>
            <a:ext cx="4095750" cy="3779838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 flipV="1">
            <a:off x="2590800" y="2438400"/>
            <a:ext cx="0" cy="3735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476250" y="4329113"/>
            <a:ext cx="40957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sm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167188" y="3994150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457450" y="2303463"/>
            <a:ext cx="449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93" t="35851" r="35237" b="31554"/>
          <a:stretch>
            <a:fillRect/>
          </a:stretch>
        </p:blipFill>
        <p:spPr bwMode="auto">
          <a:xfrm>
            <a:off x="520700" y="2079625"/>
            <a:ext cx="2565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881063" y="4284663"/>
          <a:ext cx="241300" cy="334962"/>
        </p:xfrm>
        <a:graphic>
          <a:graphicData uri="http://schemas.openxmlformats.org/presentationml/2006/ole">
            <p:oleObj spid="_x0000_s49161" name="Формула" r:id="rId12" imgW="152280" imgH="215640" progId="Equation.3">
              <p:embed/>
            </p:oleObj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2312988" y="4284663"/>
          <a:ext cx="261937" cy="334962"/>
        </p:xfrm>
        <a:graphic>
          <a:graphicData uri="http://schemas.openxmlformats.org/presentationml/2006/ole">
            <p:oleObj spid="_x0000_s49162" name="Формула" r:id="rId13" imgW="164880" imgH="215640" progId="Equation.3">
              <p:embed/>
            </p:oleObj>
          </a:graphicData>
        </a:graphic>
      </p:graphicFrame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1016000" y="428307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2276475" y="428466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431800" y="4238625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431800" y="4149725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385763" y="4059238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341313" y="3968750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341313" y="3871913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342900" y="3789363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296863" y="3698875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>
            <a:off x="296863" y="3608388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H="1">
            <a:off x="252413" y="3519488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 flipH="1">
            <a:off x="252413" y="3429000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H="1">
            <a:off x="207963" y="3338513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H="1">
            <a:off x="207963" y="3249613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>
            <a:off x="161925" y="3140075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flipH="1">
            <a:off x="161925" y="3024188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flipH="1">
            <a:off x="115888" y="2933700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flipH="1">
            <a:off x="115888" y="2843213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H="1">
            <a:off x="115888" y="2754313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flipH="1">
            <a:off x="71438" y="2663825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H="1">
            <a:off x="71438" y="2573338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flipH="1">
            <a:off x="73025" y="2484438"/>
            <a:ext cx="584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9220" name="Object 68"/>
          <p:cNvGraphicFramePr>
            <a:graphicFrameLocks noChangeAspect="1"/>
          </p:cNvGraphicFramePr>
          <p:nvPr/>
        </p:nvGraphicFramePr>
        <p:xfrm>
          <a:off x="2816225" y="3114675"/>
          <a:ext cx="1301750" cy="534988"/>
        </p:xfrm>
        <a:graphic>
          <a:graphicData uri="http://schemas.openxmlformats.org/presentationml/2006/ole">
            <p:oleObj spid="_x0000_s49220" name="Формула" r:id="rId14" imgW="558720" imgH="203040" progId="Equation.3">
              <p:embed/>
            </p:oleObj>
          </a:graphicData>
        </a:graphic>
      </p:graphicFrame>
      <p:graphicFrame>
        <p:nvGraphicFramePr>
          <p:cNvPr id="49221" name="Object 69"/>
          <p:cNvGraphicFramePr>
            <a:graphicFrameLocks noChangeAspect="1"/>
          </p:cNvGraphicFramePr>
          <p:nvPr/>
        </p:nvGraphicFramePr>
        <p:xfrm>
          <a:off x="4056063" y="4329113"/>
          <a:ext cx="471487" cy="279400"/>
        </p:xfrm>
        <a:graphic>
          <a:graphicData uri="http://schemas.openxmlformats.org/presentationml/2006/ole">
            <p:oleObj spid="_x0000_s49221" name="Формула" r:id="rId15" imgW="266400" imgH="139680" progId="Equation.3">
              <p:embed/>
            </p:oleObj>
          </a:graphicData>
        </a:graphic>
      </p:graphicFrame>
      <p:graphicFrame>
        <p:nvGraphicFramePr>
          <p:cNvPr id="49222" name="Object 70"/>
          <p:cNvGraphicFramePr>
            <a:graphicFrameLocks noChangeAspect="1"/>
          </p:cNvGraphicFramePr>
          <p:nvPr/>
        </p:nvGraphicFramePr>
        <p:xfrm>
          <a:off x="296863" y="4344988"/>
          <a:ext cx="471487" cy="254000"/>
        </p:xfrm>
        <a:graphic>
          <a:graphicData uri="http://schemas.openxmlformats.org/presentationml/2006/ole">
            <p:oleObj spid="_x0000_s49222" name="Формула" r:id="rId16" imgW="266400" imgH="126720" progId="Equation.3">
              <p:embed/>
            </p:oleObj>
          </a:graphicData>
        </a:graphic>
      </p:graphicFrame>
      <p:grpSp>
        <p:nvGrpSpPr>
          <p:cNvPr id="49248" name="Group 96"/>
          <p:cNvGrpSpPr>
            <a:grpSpLocks/>
          </p:cNvGrpSpPr>
          <p:nvPr/>
        </p:nvGrpSpPr>
        <p:grpSpPr bwMode="auto">
          <a:xfrm flipV="1">
            <a:off x="1150938" y="4373563"/>
            <a:ext cx="1125537" cy="809625"/>
            <a:chOff x="669" y="2217"/>
            <a:chExt cx="794" cy="567"/>
          </a:xfrm>
        </p:grpSpPr>
        <p:sp>
          <p:nvSpPr>
            <p:cNvPr id="49237" name="Line 85"/>
            <p:cNvSpPr>
              <a:spLocks noChangeShapeType="1"/>
            </p:cNvSpPr>
            <p:nvPr/>
          </p:nvSpPr>
          <p:spPr bwMode="auto">
            <a:xfrm flipH="1">
              <a:off x="669" y="2784"/>
              <a:ext cx="794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8" name="Line 86"/>
            <p:cNvSpPr>
              <a:spLocks noChangeShapeType="1"/>
            </p:cNvSpPr>
            <p:nvPr/>
          </p:nvSpPr>
          <p:spPr bwMode="auto">
            <a:xfrm flipH="1">
              <a:off x="669" y="2727"/>
              <a:ext cx="76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39" name="Line 87"/>
            <p:cNvSpPr>
              <a:spLocks noChangeShapeType="1"/>
            </p:cNvSpPr>
            <p:nvPr/>
          </p:nvSpPr>
          <p:spPr bwMode="auto">
            <a:xfrm flipH="1">
              <a:off x="697" y="2670"/>
              <a:ext cx="70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0" name="Line 88"/>
            <p:cNvSpPr>
              <a:spLocks noChangeShapeType="1"/>
            </p:cNvSpPr>
            <p:nvPr/>
          </p:nvSpPr>
          <p:spPr bwMode="auto">
            <a:xfrm flipH="1">
              <a:off x="726" y="2614"/>
              <a:ext cx="68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1" name="Line 89"/>
            <p:cNvSpPr>
              <a:spLocks noChangeShapeType="1"/>
            </p:cNvSpPr>
            <p:nvPr/>
          </p:nvSpPr>
          <p:spPr bwMode="auto">
            <a:xfrm flipH="1">
              <a:off x="726" y="2557"/>
              <a:ext cx="65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2" name="Line 90"/>
            <p:cNvSpPr>
              <a:spLocks noChangeShapeType="1"/>
            </p:cNvSpPr>
            <p:nvPr/>
          </p:nvSpPr>
          <p:spPr bwMode="auto">
            <a:xfrm flipH="1">
              <a:off x="754" y="2500"/>
              <a:ext cx="59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3" name="Line 91"/>
            <p:cNvSpPr>
              <a:spLocks noChangeShapeType="1"/>
            </p:cNvSpPr>
            <p:nvPr/>
          </p:nvSpPr>
          <p:spPr bwMode="auto">
            <a:xfrm flipH="1">
              <a:off x="782" y="2444"/>
              <a:ext cx="53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4" name="Line 92"/>
            <p:cNvSpPr>
              <a:spLocks noChangeShapeType="1"/>
            </p:cNvSpPr>
            <p:nvPr/>
          </p:nvSpPr>
          <p:spPr bwMode="auto">
            <a:xfrm flipH="1">
              <a:off x="811" y="2387"/>
              <a:ext cx="48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5" name="Line 93"/>
            <p:cNvSpPr>
              <a:spLocks noChangeShapeType="1"/>
            </p:cNvSpPr>
            <p:nvPr/>
          </p:nvSpPr>
          <p:spPr bwMode="auto">
            <a:xfrm flipH="1">
              <a:off x="839" y="2330"/>
              <a:ext cx="42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6" name="Line 94"/>
            <p:cNvSpPr>
              <a:spLocks noChangeShapeType="1"/>
            </p:cNvSpPr>
            <p:nvPr/>
          </p:nvSpPr>
          <p:spPr bwMode="auto">
            <a:xfrm flipH="1">
              <a:off x="867" y="2274"/>
              <a:ext cx="369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47" name="Line 95"/>
            <p:cNvSpPr>
              <a:spLocks noChangeShapeType="1"/>
            </p:cNvSpPr>
            <p:nvPr/>
          </p:nvSpPr>
          <p:spPr bwMode="auto">
            <a:xfrm flipH="1">
              <a:off x="924" y="2217"/>
              <a:ext cx="25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9296" name="Picture 144"/>
          <p:cNvPicPr>
            <a:picLocks noChangeAspect="1" noChangeArrowheads="1"/>
          </p:cNvPicPr>
          <p:nvPr/>
        </p:nvPicPr>
        <p:blipFill>
          <a:blip r:embed="rId4"/>
          <a:srcRect l="23698" t="19054" r="67073" b="69075"/>
          <a:stretch>
            <a:fillRect/>
          </a:stretch>
        </p:blipFill>
        <p:spPr bwMode="auto">
          <a:xfrm>
            <a:off x="12700" y="2393950"/>
            <a:ext cx="3873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274" name="Group 122"/>
          <p:cNvGrpSpPr>
            <a:grpSpLocks/>
          </p:cNvGrpSpPr>
          <p:nvPr/>
        </p:nvGrpSpPr>
        <p:grpSpPr bwMode="auto">
          <a:xfrm rot="10800000" flipH="1" flipV="1">
            <a:off x="2397125" y="2436813"/>
            <a:ext cx="2384425" cy="1800225"/>
            <a:chOff x="1491" y="1536"/>
            <a:chExt cx="1644" cy="1134"/>
          </a:xfrm>
        </p:grpSpPr>
        <p:sp>
          <p:nvSpPr>
            <p:cNvPr id="49275" name="Line 123"/>
            <p:cNvSpPr>
              <a:spLocks noChangeShapeType="1"/>
            </p:cNvSpPr>
            <p:nvPr/>
          </p:nvSpPr>
          <p:spPr bwMode="auto">
            <a:xfrm flipH="1">
              <a:off x="1491" y="267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6" name="Line 124"/>
            <p:cNvSpPr>
              <a:spLocks noChangeShapeType="1"/>
            </p:cNvSpPr>
            <p:nvPr/>
          </p:nvSpPr>
          <p:spPr bwMode="auto">
            <a:xfrm flipH="1">
              <a:off x="1491" y="2614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7" name="Line 125"/>
            <p:cNvSpPr>
              <a:spLocks noChangeShapeType="1"/>
            </p:cNvSpPr>
            <p:nvPr/>
          </p:nvSpPr>
          <p:spPr bwMode="auto">
            <a:xfrm flipH="1">
              <a:off x="1519" y="255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8" name="Line 126"/>
            <p:cNvSpPr>
              <a:spLocks noChangeShapeType="1"/>
            </p:cNvSpPr>
            <p:nvPr/>
          </p:nvSpPr>
          <p:spPr bwMode="auto">
            <a:xfrm flipH="1">
              <a:off x="1548" y="250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79" name="Line 127"/>
            <p:cNvSpPr>
              <a:spLocks noChangeShapeType="1"/>
            </p:cNvSpPr>
            <p:nvPr/>
          </p:nvSpPr>
          <p:spPr bwMode="auto">
            <a:xfrm flipH="1">
              <a:off x="1548" y="244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0" name="Line 128"/>
            <p:cNvSpPr>
              <a:spLocks noChangeShapeType="1"/>
            </p:cNvSpPr>
            <p:nvPr/>
          </p:nvSpPr>
          <p:spPr bwMode="auto">
            <a:xfrm flipH="1">
              <a:off x="1548" y="238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1" name="Line 129"/>
            <p:cNvSpPr>
              <a:spLocks noChangeShapeType="1"/>
            </p:cNvSpPr>
            <p:nvPr/>
          </p:nvSpPr>
          <p:spPr bwMode="auto">
            <a:xfrm flipH="1">
              <a:off x="1576" y="233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2" name="Line 130"/>
            <p:cNvSpPr>
              <a:spLocks noChangeShapeType="1"/>
            </p:cNvSpPr>
            <p:nvPr/>
          </p:nvSpPr>
          <p:spPr bwMode="auto">
            <a:xfrm flipH="1">
              <a:off x="1576" y="227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3" name="Line 131"/>
            <p:cNvSpPr>
              <a:spLocks noChangeShapeType="1"/>
            </p:cNvSpPr>
            <p:nvPr/>
          </p:nvSpPr>
          <p:spPr bwMode="auto">
            <a:xfrm flipH="1">
              <a:off x="1604" y="221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4" name="Line 132"/>
            <p:cNvSpPr>
              <a:spLocks noChangeShapeType="1"/>
            </p:cNvSpPr>
            <p:nvPr/>
          </p:nvSpPr>
          <p:spPr bwMode="auto">
            <a:xfrm flipH="1">
              <a:off x="1633" y="216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5" name="Line 133"/>
            <p:cNvSpPr>
              <a:spLocks noChangeShapeType="1"/>
            </p:cNvSpPr>
            <p:nvPr/>
          </p:nvSpPr>
          <p:spPr bwMode="auto">
            <a:xfrm flipH="1">
              <a:off x="1633" y="210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6" name="Line 134"/>
            <p:cNvSpPr>
              <a:spLocks noChangeShapeType="1"/>
            </p:cNvSpPr>
            <p:nvPr/>
          </p:nvSpPr>
          <p:spPr bwMode="auto">
            <a:xfrm flipH="1">
              <a:off x="1633" y="204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7" name="Line 135"/>
            <p:cNvSpPr>
              <a:spLocks noChangeShapeType="1"/>
            </p:cNvSpPr>
            <p:nvPr/>
          </p:nvSpPr>
          <p:spPr bwMode="auto">
            <a:xfrm flipH="1">
              <a:off x="1661" y="199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8" name="Line 136"/>
            <p:cNvSpPr>
              <a:spLocks noChangeShapeType="1"/>
            </p:cNvSpPr>
            <p:nvPr/>
          </p:nvSpPr>
          <p:spPr bwMode="auto">
            <a:xfrm flipH="1">
              <a:off x="1689" y="193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89" name="Line 137"/>
            <p:cNvSpPr>
              <a:spLocks noChangeShapeType="1"/>
            </p:cNvSpPr>
            <p:nvPr/>
          </p:nvSpPr>
          <p:spPr bwMode="auto">
            <a:xfrm flipH="1">
              <a:off x="1689" y="1877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0" name="Line 138"/>
            <p:cNvSpPr>
              <a:spLocks noChangeShapeType="1"/>
            </p:cNvSpPr>
            <p:nvPr/>
          </p:nvSpPr>
          <p:spPr bwMode="auto">
            <a:xfrm flipH="1">
              <a:off x="1689" y="182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1" name="Line 139"/>
            <p:cNvSpPr>
              <a:spLocks noChangeShapeType="1"/>
            </p:cNvSpPr>
            <p:nvPr/>
          </p:nvSpPr>
          <p:spPr bwMode="auto">
            <a:xfrm flipH="1">
              <a:off x="1718" y="176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2" name="Line 140"/>
            <p:cNvSpPr>
              <a:spLocks noChangeShapeType="1"/>
            </p:cNvSpPr>
            <p:nvPr/>
          </p:nvSpPr>
          <p:spPr bwMode="auto">
            <a:xfrm flipH="1">
              <a:off x="1718" y="1706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3" name="Line 141"/>
            <p:cNvSpPr>
              <a:spLocks noChangeShapeType="1"/>
            </p:cNvSpPr>
            <p:nvPr/>
          </p:nvSpPr>
          <p:spPr bwMode="auto">
            <a:xfrm flipH="1">
              <a:off x="1718" y="1650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4" name="Line 142"/>
            <p:cNvSpPr>
              <a:spLocks noChangeShapeType="1"/>
            </p:cNvSpPr>
            <p:nvPr/>
          </p:nvSpPr>
          <p:spPr bwMode="auto">
            <a:xfrm flipH="1">
              <a:off x="1746" y="1593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295" name="Line 143"/>
            <p:cNvSpPr>
              <a:spLocks noChangeShapeType="1"/>
            </p:cNvSpPr>
            <p:nvPr/>
          </p:nvSpPr>
          <p:spPr bwMode="auto">
            <a:xfrm flipH="1">
              <a:off x="1746" y="1536"/>
              <a:ext cx="1389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9187" name="Picture 35"/>
          <p:cNvPicPr>
            <a:picLocks noChangeAspect="1" noChangeArrowheads="1"/>
          </p:cNvPicPr>
          <p:nvPr/>
        </p:nvPicPr>
        <p:blipFill>
          <a:blip r:embed="rId4"/>
          <a:srcRect l="23698" t="19054" r="67073" b="69075"/>
          <a:stretch>
            <a:fillRect/>
          </a:stretch>
        </p:blipFill>
        <p:spPr bwMode="auto">
          <a:xfrm>
            <a:off x="4552950" y="2393950"/>
            <a:ext cx="179388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297" name="Object 145"/>
          <p:cNvGraphicFramePr>
            <a:graphicFrameLocks noChangeAspect="1"/>
          </p:cNvGraphicFramePr>
          <p:nvPr/>
        </p:nvGraphicFramePr>
        <p:xfrm>
          <a:off x="1109663" y="4643438"/>
          <a:ext cx="1301750" cy="534987"/>
        </p:xfrm>
        <a:graphic>
          <a:graphicData uri="http://schemas.openxmlformats.org/presentationml/2006/ole">
            <p:oleObj spid="_x0000_s49297" name="Формула" r:id="rId17" imgW="558720" imgH="203040" progId="Equation.3">
              <p:embed/>
            </p:oleObj>
          </a:graphicData>
        </a:graphic>
      </p:graphicFrame>
      <p:graphicFrame>
        <p:nvGraphicFramePr>
          <p:cNvPr id="49298" name="Object 146"/>
          <p:cNvGraphicFramePr>
            <a:graphicFrameLocks noChangeAspect="1"/>
          </p:cNvGraphicFramePr>
          <p:nvPr/>
        </p:nvGraphicFramePr>
        <p:xfrm>
          <a:off x="4797425" y="4284663"/>
          <a:ext cx="1301750" cy="534987"/>
        </p:xfrm>
        <a:graphic>
          <a:graphicData uri="http://schemas.openxmlformats.org/presentationml/2006/ole">
            <p:oleObj spid="_x0000_s49298" name="Формула" r:id="rId18" imgW="558720" imgH="203040" progId="Equation.3">
              <p:embed/>
            </p:oleObj>
          </a:graphicData>
        </a:graphic>
      </p:graphicFrame>
      <p:graphicFrame>
        <p:nvGraphicFramePr>
          <p:cNvPr id="49299" name="Object 147"/>
          <p:cNvGraphicFramePr>
            <a:graphicFrameLocks noChangeAspect="1"/>
          </p:cNvGraphicFramePr>
          <p:nvPr/>
        </p:nvGraphicFramePr>
        <p:xfrm>
          <a:off x="7767638" y="4284663"/>
          <a:ext cx="1301750" cy="534987"/>
        </p:xfrm>
        <a:graphic>
          <a:graphicData uri="http://schemas.openxmlformats.org/presentationml/2006/ole">
            <p:oleObj spid="_x0000_s49299" name="Формула" r:id="rId19" imgW="5587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 descr="Ферма"/>
          <p:cNvPicPr preferRelativeResize="0">
            <a:picLocks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2185988" y="3671888"/>
            <a:ext cx="1727200" cy="2052637"/>
          </a:xfrm>
          <a:prstGeom prst="rect">
            <a:avLst/>
          </a:prstGeom>
          <a:noFill/>
        </p:spPr>
      </p:pic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411413" y="5543550"/>
            <a:ext cx="1709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>
                <a:solidFill>
                  <a:srgbClr val="663300"/>
                </a:solidFill>
              </a:rPr>
              <a:t>французский математик</a:t>
            </a:r>
          </a:p>
        </p:txBody>
      </p:sp>
      <p:pic>
        <p:nvPicPr>
          <p:cNvPr id="18451" name="Picture 19" descr="Ньютон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3941763" y="3671888"/>
            <a:ext cx="1717675" cy="2025650"/>
          </a:xfrm>
          <a:prstGeom prst="rect">
            <a:avLst/>
          </a:prstGeom>
          <a:noFill/>
        </p:spPr>
      </p:pic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032250" y="5543550"/>
            <a:ext cx="1665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663300"/>
                </a:solidFill>
              </a:rPr>
              <a:t>английский учёный</a:t>
            </a:r>
          </a:p>
        </p:txBody>
      </p:sp>
      <p:pic>
        <p:nvPicPr>
          <p:cNvPr id="18445" name="Picture 13" descr="Лаг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7538" y="3671888"/>
            <a:ext cx="1549400" cy="2025650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313113" y="134938"/>
            <a:ext cx="1844675" cy="458787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3200" b="1">
                <a:solidFill>
                  <a:srgbClr val="000099"/>
                </a:solidFill>
              </a:rPr>
              <a:t>Тест</a:t>
            </a: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 rot="16200000">
            <a:off x="1916906" y="-1431131"/>
            <a:ext cx="5400675" cy="9720263"/>
          </a:xfrm>
          <a:prstGeom prst="horizontalScroll">
            <a:avLst>
              <a:gd name="adj" fmla="val 929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94" name="Text Box 62"/>
          <p:cNvSpPr txBox="1">
            <a:spLocks noChangeArrowheads="1"/>
          </p:cNvSpPr>
          <p:nvPr/>
        </p:nvSpPr>
        <p:spPr bwMode="auto">
          <a:xfrm>
            <a:off x="1016000" y="5815013"/>
            <a:ext cx="243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99" name="Rectangle 67"/>
          <p:cNvSpPr>
            <a:spLocks noChangeArrowheads="1"/>
          </p:cNvSpPr>
          <p:nvPr/>
        </p:nvSpPr>
        <p:spPr bwMode="auto">
          <a:xfrm>
            <a:off x="385763" y="927100"/>
            <a:ext cx="8416925" cy="358775"/>
          </a:xfrm>
          <a:prstGeom prst="rect">
            <a:avLst/>
          </a:prstGeom>
          <a:gradFill rotWithShape="1">
            <a:gsLst>
              <a:gs pos="0">
                <a:srgbClr val="F6E8E2">
                  <a:gamma/>
                  <a:shade val="73725"/>
                  <a:invGamma/>
                </a:srgbClr>
              </a:gs>
              <a:gs pos="50000">
                <a:srgbClr val="F6E8E2"/>
              </a:gs>
              <a:gs pos="100000">
                <a:srgbClr val="F6E8E2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ru-RU" sz="2000" b="1">
                <a:solidFill>
                  <a:srgbClr val="A50021"/>
                </a:solidFill>
              </a:rPr>
              <a:t>1. Найти абсциссу точки пересечения прямых:  </a:t>
            </a:r>
          </a:p>
        </p:txBody>
      </p:sp>
      <p:graphicFrame>
        <p:nvGraphicFramePr>
          <p:cNvPr id="18500" name="Object 68"/>
          <p:cNvGraphicFramePr>
            <a:graphicFrameLocks noChangeAspect="1"/>
          </p:cNvGraphicFramePr>
          <p:nvPr/>
        </p:nvGraphicFramePr>
        <p:xfrm>
          <a:off x="6343650" y="895350"/>
          <a:ext cx="2636838" cy="396875"/>
        </p:xfrm>
        <a:graphic>
          <a:graphicData uri="http://schemas.openxmlformats.org/presentationml/2006/ole">
            <p:oleObj spid="_x0000_s18500" name="Формула" r:id="rId6" imgW="1409400" imgH="215640" progId="Equation.3">
              <p:embed/>
            </p:oleObj>
          </a:graphicData>
        </a:graphic>
      </p:graphicFrame>
      <p:sp>
        <p:nvSpPr>
          <p:cNvPr id="18501" name="Rectangle 69"/>
          <p:cNvSpPr>
            <a:spLocks noChangeArrowheads="1"/>
          </p:cNvSpPr>
          <p:nvPr/>
        </p:nvSpPr>
        <p:spPr bwMode="auto">
          <a:xfrm>
            <a:off x="2143125" y="1376363"/>
            <a:ext cx="674688" cy="22542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1) 24</a:t>
            </a:r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3222625" y="1376363"/>
            <a:ext cx="674688" cy="22542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2) 13</a:t>
            </a:r>
          </a:p>
        </p:txBody>
      </p:sp>
      <p:sp>
        <p:nvSpPr>
          <p:cNvPr id="18503" name="Rectangle 71"/>
          <p:cNvSpPr>
            <a:spLocks noChangeArrowheads="1"/>
          </p:cNvSpPr>
          <p:nvPr/>
        </p:nvSpPr>
        <p:spPr bwMode="auto">
          <a:xfrm>
            <a:off x="4302125" y="1376363"/>
            <a:ext cx="674688" cy="22542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3) -13</a:t>
            </a:r>
          </a:p>
        </p:txBody>
      </p:sp>
      <p:sp>
        <p:nvSpPr>
          <p:cNvPr id="18504" name="Rectangle 72"/>
          <p:cNvSpPr>
            <a:spLocks noChangeArrowheads="1"/>
          </p:cNvSpPr>
          <p:nvPr/>
        </p:nvSpPr>
        <p:spPr bwMode="auto">
          <a:xfrm>
            <a:off x="5381625" y="1376363"/>
            <a:ext cx="674688" cy="22542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4) 37</a:t>
            </a:r>
          </a:p>
        </p:txBody>
      </p:sp>
      <p:sp>
        <p:nvSpPr>
          <p:cNvPr id="18506" name="Rectangle 74"/>
          <p:cNvSpPr>
            <a:spLocks noChangeArrowheads="1"/>
          </p:cNvSpPr>
          <p:nvPr/>
        </p:nvSpPr>
        <p:spPr bwMode="auto">
          <a:xfrm>
            <a:off x="431800" y="1690688"/>
            <a:ext cx="8416925" cy="676275"/>
          </a:xfrm>
          <a:prstGeom prst="rect">
            <a:avLst/>
          </a:prstGeom>
          <a:gradFill rotWithShape="1">
            <a:gsLst>
              <a:gs pos="0">
                <a:srgbClr val="F6E8E2">
                  <a:gamma/>
                  <a:shade val="73725"/>
                  <a:invGamma/>
                </a:srgbClr>
              </a:gs>
              <a:gs pos="50000">
                <a:srgbClr val="F6E8E2"/>
              </a:gs>
              <a:gs pos="100000">
                <a:srgbClr val="F6E8E2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ru-RU" sz="2000" b="1">
                <a:solidFill>
                  <a:srgbClr val="A50021"/>
                </a:solidFill>
              </a:rPr>
              <a:t>2. Составьте уравнение прямой, параллельной графику функции </a:t>
            </a:r>
          </a:p>
          <a:p>
            <a:pPr algn="l"/>
            <a:r>
              <a:rPr lang="ru-RU" sz="2000" b="1">
                <a:solidFill>
                  <a:srgbClr val="A50021"/>
                </a:solidFill>
              </a:rPr>
              <a:t>                         и проходящей через точку (0; -17)</a:t>
            </a:r>
          </a:p>
        </p:txBody>
      </p:sp>
      <p:graphicFrame>
        <p:nvGraphicFramePr>
          <p:cNvPr id="18507" name="Object 75"/>
          <p:cNvGraphicFramePr>
            <a:graphicFrameLocks noChangeAspect="1"/>
          </p:cNvGraphicFramePr>
          <p:nvPr/>
        </p:nvGraphicFramePr>
        <p:xfrm>
          <a:off x="792163" y="2006600"/>
          <a:ext cx="1330325" cy="374650"/>
        </p:xfrm>
        <a:graphic>
          <a:graphicData uri="http://schemas.openxmlformats.org/presentationml/2006/ole">
            <p:oleObj spid="_x0000_s18507" name="Формула" r:id="rId7" imgW="711000" imgH="203040" progId="Equation.3">
              <p:embed/>
            </p:oleObj>
          </a:graphicData>
        </a:graphic>
      </p:graphicFrame>
      <p:sp>
        <p:nvSpPr>
          <p:cNvPr id="18508" name="Rectangle 76"/>
          <p:cNvSpPr>
            <a:spLocks noChangeArrowheads="1"/>
          </p:cNvSpPr>
          <p:nvPr/>
        </p:nvSpPr>
        <p:spPr bwMode="auto">
          <a:xfrm>
            <a:off x="3357563" y="2457450"/>
            <a:ext cx="2428875" cy="35877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___________________</a:t>
            </a:r>
          </a:p>
        </p:txBody>
      </p:sp>
      <p:sp>
        <p:nvSpPr>
          <p:cNvPr id="18509" name="Rectangle 77"/>
          <p:cNvSpPr>
            <a:spLocks noChangeArrowheads="1"/>
          </p:cNvSpPr>
          <p:nvPr/>
        </p:nvSpPr>
        <p:spPr bwMode="auto">
          <a:xfrm>
            <a:off x="431800" y="2862263"/>
            <a:ext cx="8416925" cy="676275"/>
          </a:xfrm>
          <a:prstGeom prst="rect">
            <a:avLst/>
          </a:prstGeom>
          <a:gradFill rotWithShape="1">
            <a:gsLst>
              <a:gs pos="0">
                <a:srgbClr val="F6E8E2">
                  <a:gamma/>
                  <a:shade val="73725"/>
                  <a:invGamma/>
                </a:srgbClr>
              </a:gs>
              <a:gs pos="50000">
                <a:srgbClr val="F6E8E2"/>
              </a:gs>
              <a:gs pos="100000">
                <a:srgbClr val="F6E8E2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ru-RU" sz="2000" b="1">
                <a:solidFill>
                  <a:srgbClr val="A50021"/>
                </a:solidFill>
              </a:rPr>
              <a:t>3. Укажите прямую, которая имеет одну общую точку с графиком </a:t>
            </a:r>
          </a:p>
          <a:p>
            <a:pPr algn="l"/>
            <a:r>
              <a:rPr lang="ru-RU" sz="2000" b="1">
                <a:solidFill>
                  <a:srgbClr val="A50021"/>
                </a:solidFill>
              </a:rPr>
              <a:t>функции </a:t>
            </a:r>
          </a:p>
        </p:txBody>
      </p:sp>
      <p:graphicFrame>
        <p:nvGraphicFramePr>
          <p:cNvPr id="18510" name="Object 78"/>
          <p:cNvGraphicFramePr>
            <a:graphicFrameLocks noChangeAspect="1"/>
          </p:cNvGraphicFramePr>
          <p:nvPr/>
        </p:nvGraphicFramePr>
        <p:xfrm>
          <a:off x="1751013" y="3152775"/>
          <a:ext cx="1211262" cy="420688"/>
        </p:xfrm>
        <a:graphic>
          <a:graphicData uri="http://schemas.openxmlformats.org/presentationml/2006/ole">
            <p:oleObj spid="_x0000_s18510" name="Формула" r:id="rId8" imgW="647640" imgH="228600" progId="Equation.3">
              <p:embed/>
            </p:oleObj>
          </a:graphicData>
        </a:graphic>
      </p:graphicFrame>
      <p:sp>
        <p:nvSpPr>
          <p:cNvPr id="18511" name="Rectangle 79"/>
          <p:cNvSpPr>
            <a:spLocks noChangeArrowheads="1"/>
          </p:cNvSpPr>
          <p:nvPr/>
        </p:nvSpPr>
        <p:spPr bwMode="auto">
          <a:xfrm>
            <a:off x="2097088" y="3581400"/>
            <a:ext cx="969962" cy="207963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1) </a:t>
            </a:r>
            <a:r>
              <a:rPr lang="en-US" sz="1600" b="1">
                <a:solidFill>
                  <a:srgbClr val="000099"/>
                </a:solidFill>
              </a:rPr>
              <a:t>y=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en-US" sz="1600" b="1">
                <a:solidFill>
                  <a:srgbClr val="000099"/>
                </a:solidFill>
              </a:rPr>
              <a:t>-10	</a:t>
            </a:r>
            <a:endParaRPr lang="ru-RU" sz="1600" b="1">
              <a:solidFill>
                <a:srgbClr val="000099"/>
              </a:solidFill>
            </a:endParaRPr>
          </a:p>
        </p:txBody>
      </p:sp>
      <p:sp>
        <p:nvSpPr>
          <p:cNvPr id="18512" name="Rectangle 80"/>
          <p:cNvSpPr>
            <a:spLocks noChangeArrowheads="1"/>
          </p:cNvSpPr>
          <p:nvPr/>
        </p:nvSpPr>
        <p:spPr bwMode="auto">
          <a:xfrm>
            <a:off x="3357563" y="3581400"/>
            <a:ext cx="868362" cy="207963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2) </a:t>
            </a:r>
            <a:r>
              <a:rPr lang="en-US" sz="1600" b="1">
                <a:solidFill>
                  <a:srgbClr val="000099"/>
                </a:solidFill>
              </a:rPr>
              <a:t>y=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en-US" sz="1600" b="1">
                <a:solidFill>
                  <a:srgbClr val="000099"/>
                </a:solidFill>
              </a:rPr>
              <a:t>15</a:t>
            </a:r>
            <a:endParaRPr lang="ru-RU" sz="1600" b="1">
              <a:solidFill>
                <a:srgbClr val="000099"/>
              </a:solidFill>
            </a:endParaRPr>
          </a:p>
        </p:txBody>
      </p:sp>
      <p:sp>
        <p:nvSpPr>
          <p:cNvPr id="18513" name="Rectangle 81"/>
          <p:cNvSpPr>
            <a:spLocks noChangeArrowheads="1"/>
          </p:cNvSpPr>
          <p:nvPr/>
        </p:nvSpPr>
        <p:spPr bwMode="auto">
          <a:xfrm>
            <a:off x="4437063" y="3581400"/>
            <a:ext cx="765175" cy="207963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3) </a:t>
            </a:r>
            <a:r>
              <a:rPr lang="en-US" sz="1600" b="1">
                <a:solidFill>
                  <a:srgbClr val="000099"/>
                </a:solidFill>
              </a:rPr>
              <a:t>y=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en-US" sz="1600" b="1">
                <a:solidFill>
                  <a:srgbClr val="000099"/>
                </a:solidFill>
              </a:rPr>
              <a:t>-1</a:t>
            </a:r>
            <a:endParaRPr lang="ru-RU" sz="1600" b="1">
              <a:solidFill>
                <a:srgbClr val="000099"/>
              </a:solidFill>
            </a:endParaRPr>
          </a:p>
        </p:txBody>
      </p:sp>
      <p:sp>
        <p:nvSpPr>
          <p:cNvPr id="18514" name="Rectangle 82"/>
          <p:cNvSpPr>
            <a:spLocks noChangeArrowheads="1"/>
          </p:cNvSpPr>
          <p:nvPr/>
        </p:nvSpPr>
        <p:spPr bwMode="auto">
          <a:xfrm>
            <a:off x="5516563" y="3581400"/>
            <a:ext cx="765175" cy="207963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4) </a:t>
            </a:r>
            <a:r>
              <a:rPr lang="en-US" sz="1600" b="1">
                <a:solidFill>
                  <a:srgbClr val="000099"/>
                </a:solidFill>
              </a:rPr>
              <a:t>y=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en-US" sz="1600" b="1">
                <a:solidFill>
                  <a:srgbClr val="000099"/>
                </a:solidFill>
              </a:rPr>
              <a:t>-4</a:t>
            </a:r>
            <a:endParaRPr lang="ru-RU" sz="1600" b="1">
              <a:solidFill>
                <a:srgbClr val="000099"/>
              </a:solidFill>
            </a:endParaRPr>
          </a:p>
        </p:txBody>
      </p:sp>
      <p:sp>
        <p:nvSpPr>
          <p:cNvPr id="18515" name="Rectangle 83"/>
          <p:cNvSpPr>
            <a:spLocks noChangeArrowheads="1"/>
          </p:cNvSpPr>
          <p:nvPr/>
        </p:nvSpPr>
        <p:spPr bwMode="auto">
          <a:xfrm>
            <a:off x="431800" y="3851275"/>
            <a:ext cx="8416925" cy="406400"/>
          </a:xfrm>
          <a:prstGeom prst="rect">
            <a:avLst/>
          </a:prstGeom>
          <a:gradFill rotWithShape="1">
            <a:gsLst>
              <a:gs pos="0">
                <a:srgbClr val="F6E8E2">
                  <a:gamma/>
                  <a:shade val="73725"/>
                  <a:invGamma/>
                </a:srgbClr>
              </a:gs>
              <a:gs pos="50000">
                <a:srgbClr val="F6E8E2"/>
              </a:gs>
              <a:gs pos="100000">
                <a:srgbClr val="F6E8E2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en-US" sz="2000" b="1">
                <a:solidFill>
                  <a:srgbClr val="A50021"/>
                </a:solidFill>
              </a:rPr>
              <a:t>4</a:t>
            </a:r>
            <a:r>
              <a:rPr lang="ru-RU" sz="2000" b="1">
                <a:solidFill>
                  <a:srgbClr val="A50021"/>
                </a:solidFill>
              </a:rPr>
              <a:t>. Найти наименьшее значение функции </a:t>
            </a:r>
          </a:p>
        </p:txBody>
      </p:sp>
      <p:graphicFrame>
        <p:nvGraphicFramePr>
          <p:cNvPr id="18516" name="Object 84"/>
          <p:cNvGraphicFramePr>
            <a:graphicFrameLocks noChangeAspect="1"/>
          </p:cNvGraphicFramePr>
          <p:nvPr/>
        </p:nvGraphicFramePr>
        <p:xfrm>
          <a:off x="5608638" y="3827463"/>
          <a:ext cx="1687512" cy="422275"/>
        </p:xfrm>
        <a:graphic>
          <a:graphicData uri="http://schemas.openxmlformats.org/presentationml/2006/ole">
            <p:oleObj spid="_x0000_s18516" name="Формула" r:id="rId9" imgW="901440" imgH="228600" progId="Equation.3">
              <p:embed/>
            </p:oleObj>
          </a:graphicData>
        </a:graphic>
      </p:graphicFrame>
      <p:sp>
        <p:nvSpPr>
          <p:cNvPr id="18517" name="Rectangle 85"/>
          <p:cNvSpPr>
            <a:spLocks noChangeArrowheads="1"/>
          </p:cNvSpPr>
          <p:nvPr/>
        </p:nvSpPr>
        <p:spPr bwMode="auto">
          <a:xfrm>
            <a:off x="2233613" y="4302125"/>
            <a:ext cx="674687" cy="22542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1) 1</a:t>
            </a:r>
          </a:p>
        </p:txBody>
      </p:sp>
      <p:sp>
        <p:nvSpPr>
          <p:cNvPr id="18518" name="Rectangle 86"/>
          <p:cNvSpPr>
            <a:spLocks noChangeArrowheads="1"/>
          </p:cNvSpPr>
          <p:nvPr/>
        </p:nvSpPr>
        <p:spPr bwMode="auto">
          <a:xfrm>
            <a:off x="3313113" y="4302125"/>
            <a:ext cx="674687" cy="22542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2) -1</a:t>
            </a:r>
          </a:p>
        </p:txBody>
      </p:sp>
      <p:sp>
        <p:nvSpPr>
          <p:cNvPr id="18519" name="Rectangle 87"/>
          <p:cNvSpPr>
            <a:spLocks noChangeArrowheads="1"/>
          </p:cNvSpPr>
          <p:nvPr/>
        </p:nvSpPr>
        <p:spPr bwMode="auto">
          <a:xfrm>
            <a:off x="4392613" y="4302125"/>
            <a:ext cx="674687" cy="22542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3) -2</a:t>
            </a:r>
          </a:p>
        </p:txBody>
      </p:sp>
      <p:sp>
        <p:nvSpPr>
          <p:cNvPr id="18520" name="Rectangle 88"/>
          <p:cNvSpPr>
            <a:spLocks noChangeArrowheads="1"/>
          </p:cNvSpPr>
          <p:nvPr/>
        </p:nvSpPr>
        <p:spPr bwMode="auto">
          <a:xfrm>
            <a:off x="5472113" y="4302125"/>
            <a:ext cx="674687" cy="22542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ru-RU" sz="1600" b="1">
                <a:solidFill>
                  <a:srgbClr val="000099"/>
                </a:solidFill>
              </a:rPr>
              <a:t>4) 2</a:t>
            </a:r>
          </a:p>
        </p:txBody>
      </p:sp>
      <p:sp>
        <p:nvSpPr>
          <p:cNvPr id="18521" name="Rectangle 89"/>
          <p:cNvSpPr>
            <a:spLocks noChangeArrowheads="1"/>
          </p:cNvSpPr>
          <p:nvPr/>
        </p:nvSpPr>
        <p:spPr bwMode="auto">
          <a:xfrm>
            <a:off x="430213" y="4616450"/>
            <a:ext cx="8416925" cy="406400"/>
          </a:xfrm>
          <a:prstGeom prst="rect">
            <a:avLst/>
          </a:prstGeom>
          <a:gradFill rotWithShape="1">
            <a:gsLst>
              <a:gs pos="0">
                <a:srgbClr val="F6E8E2">
                  <a:gamma/>
                  <a:shade val="73725"/>
                  <a:invGamma/>
                </a:srgbClr>
              </a:gs>
              <a:gs pos="50000">
                <a:srgbClr val="F6E8E2"/>
              </a:gs>
              <a:gs pos="100000">
                <a:srgbClr val="F6E8E2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ru-RU" sz="2000" b="1">
                <a:solidFill>
                  <a:srgbClr val="A50021"/>
                </a:solidFill>
              </a:rPr>
              <a:t>5. Укажите промежуток возрастания функции  </a:t>
            </a:r>
          </a:p>
        </p:txBody>
      </p:sp>
      <p:graphicFrame>
        <p:nvGraphicFramePr>
          <p:cNvPr id="18522" name="Object 90"/>
          <p:cNvGraphicFramePr>
            <a:graphicFrameLocks noChangeAspect="1"/>
          </p:cNvGraphicFramePr>
          <p:nvPr/>
        </p:nvGraphicFramePr>
        <p:xfrm>
          <a:off x="6302375" y="4600575"/>
          <a:ext cx="1735138" cy="422275"/>
        </p:xfrm>
        <a:graphic>
          <a:graphicData uri="http://schemas.openxmlformats.org/presentationml/2006/ole">
            <p:oleObj spid="_x0000_s18522" name="Формула" r:id="rId10" imgW="927000" imgH="228600" progId="Equation.3">
              <p:embed/>
            </p:oleObj>
          </a:graphicData>
        </a:graphic>
      </p:graphicFrame>
      <p:sp>
        <p:nvSpPr>
          <p:cNvPr id="18523" name="Rectangle 91"/>
          <p:cNvSpPr>
            <a:spLocks noChangeArrowheads="1"/>
          </p:cNvSpPr>
          <p:nvPr/>
        </p:nvSpPr>
        <p:spPr bwMode="auto">
          <a:xfrm>
            <a:off x="1016000" y="5157788"/>
            <a:ext cx="1439863" cy="26987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ru-RU" sz="1600" b="1">
                <a:solidFill>
                  <a:srgbClr val="000099"/>
                </a:solidFill>
              </a:rPr>
              <a:t>1) </a:t>
            </a:r>
            <a:r>
              <a:rPr lang="en-US" sz="1600" b="1">
                <a:solidFill>
                  <a:srgbClr val="000099"/>
                </a:solidFill>
              </a:rPr>
              <a:t>[0; +</a:t>
            </a:r>
            <a:r>
              <a:rPr lang="en-US" b="1">
                <a:solidFill>
                  <a:srgbClr val="000099"/>
                </a:solidFill>
              </a:rPr>
              <a:t>∞</a:t>
            </a:r>
            <a:r>
              <a:rPr lang="en-US" sz="1600" b="1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18524" name="Rectangle 92"/>
          <p:cNvSpPr>
            <a:spLocks noChangeArrowheads="1"/>
          </p:cNvSpPr>
          <p:nvPr/>
        </p:nvSpPr>
        <p:spPr bwMode="auto">
          <a:xfrm>
            <a:off x="2906713" y="5157788"/>
            <a:ext cx="1439862" cy="26987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ru-RU" sz="1600" b="1">
                <a:solidFill>
                  <a:srgbClr val="000099"/>
                </a:solidFill>
              </a:rPr>
              <a:t>2) </a:t>
            </a:r>
            <a:r>
              <a:rPr lang="en-US" sz="1600" b="1">
                <a:solidFill>
                  <a:srgbClr val="000099"/>
                </a:solidFill>
              </a:rPr>
              <a:t>[1,5; + </a:t>
            </a:r>
            <a:r>
              <a:rPr lang="en-US" b="1">
                <a:solidFill>
                  <a:srgbClr val="000099"/>
                </a:solidFill>
              </a:rPr>
              <a:t>∞)</a:t>
            </a: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4706938" y="5157788"/>
            <a:ext cx="1439862" cy="26987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ru-RU" sz="1600" b="1">
                <a:solidFill>
                  <a:srgbClr val="000099"/>
                </a:solidFill>
              </a:rPr>
              <a:t>3)</a:t>
            </a:r>
            <a:r>
              <a:rPr lang="en-US" sz="1600" b="1">
                <a:solidFill>
                  <a:srgbClr val="000099"/>
                </a:solidFill>
              </a:rPr>
              <a:t> [-1,5; + </a:t>
            </a:r>
            <a:r>
              <a:rPr lang="en-US" b="1">
                <a:solidFill>
                  <a:srgbClr val="000099"/>
                </a:solidFill>
              </a:rPr>
              <a:t>∞)</a:t>
            </a: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18526" name="Rectangle 94"/>
          <p:cNvSpPr>
            <a:spLocks noChangeArrowheads="1"/>
          </p:cNvSpPr>
          <p:nvPr/>
        </p:nvSpPr>
        <p:spPr bwMode="auto">
          <a:xfrm>
            <a:off x="6553200" y="5157788"/>
            <a:ext cx="1439863" cy="269875"/>
          </a:xfrm>
          <a:prstGeom prst="rect">
            <a:avLst/>
          </a:prstGeom>
          <a:gradFill rotWithShape="1">
            <a:gsLst>
              <a:gs pos="0">
                <a:srgbClr val="E9E9FB">
                  <a:gamma/>
                  <a:shade val="73725"/>
                  <a:invGamma/>
                </a:srgbClr>
              </a:gs>
              <a:gs pos="50000">
                <a:srgbClr val="E9E9FB"/>
              </a:gs>
              <a:gs pos="100000">
                <a:srgbClr val="E9E9FB">
                  <a:gamma/>
                  <a:shade val="7372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/>
            <a:r>
              <a:rPr lang="ru-RU" sz="1600" b="1">
                <a:solidFill>
                  <a:srgbClr val="000099"/>
                </a:solidFill>
              </a:rPr>
              <a:t>4) </a:t>
            </a:r>
            <a:r>
              <a:rPr lang="en-US" sz="1600" b="1">
                <a:solidFill>
                  <a:srgbClr val="000099"/>
                </a:solidFill>
              </a:rPr>
              <a:t>[3; + </a:t>
            </a:r>
            <a:r>
              <a:rPr lang="en-US" b="1">
                <a:solidFill>
                  <a:srgbClr val="000099"/>
                </a:solidFill>
              </a:rPr>
              <a:t>∞)</a:t>
            </a:r>
            <a:endParaRPr lang="ru-RU" b="1">
              <a:solidFill>
                <a:srgbClr val="000099"/>
              </a:solidFill>
            </a:endParaRPr>
          </a:p>
        </p:txBody>
      </p:sp>
      <p:graphicFrame>
        <p:nvGraphicFramePr>
          <p:cNvPr id="18528" name="Object 96"/>
          <p:cNvGraphicFramePr>
            <a:graphicFrameLocks noChangeAspect="1"/>
          </p:cNvGraphicFramePr>
          <p:nvPr/>
        </p:nvGraphicFramePr>
        <p:xfrm>
          <a:off x="3627438" y="2416175"/>
          <a:ext cx="1816100" cy="457200"/>
        </p:xfrm>
        <a:graphic>
          <a:graphicData uri="http://schemas.openxmlformats.org/presentationml/2006/ole">
            <p:oleObj spid="_x0000_s18528" name="Формула" r:id="rId11" imgW="7999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8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1" grpId="0" animBg="1"/>
      <p:bldP spid="18503" grpId="0" animBg="1"/>
      <p:bldP spid="18504" grpId="0" animBg="1"/>
      <p:bldP spid="18511" grpId="0" animBg="1"/>
      <p:bldP spid="18512" grpId="0" animBg="1"/>
      <p:bldP spid="18513" grpId="0" animBg="1"/>
      <p:bldP spid="18517" grpId="0" animBg="1"/>
      <p:bldP spid="18518" grpId="0" animBg="1"/>
      <p:bldP spid="18520" grpId="0" animBg="1"/>
      <p:bldP spid="18523" grpId="0" animBg="1"/>
      <p:bldP spid="18525" grpId="0" animBg="1"/>
      <p:bldP spid="185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916113" y="414338"/>
            <a:ext cx="4905375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ПОДВЕДЕНИЕ ИТОГОВ</a:t>
            </a:r>
          </a:p>
        </p:txBody>
      </p:sp>
      <p:sp>
        <p:nvSpPr>
          <p:cNvPr id="35854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264275"/>
            <a:ext cx="385763" cy="593725"/>
          </a:xfrm>
          <a:prstGeom prst="actionButtonHome">
            <a:avLst/>
          </a:prstGeom>
          <a:solidFill>
            <a:srgbClr val="FFFFFF">
              <a:alpha val="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5" name="Text Box 9"/>
          <p:cNvSpPr txBox="1">
            <a:spLocks noChangeArrowheads="1"/>
          </p:cNvSpPr>
          <p:nvPr/>
        </p:nvSpPr>
        <p:spPr bwMode="auto">
          <a:xfrm>
            <a:off x="395288" y="1304925"/>
            <a:ext cx="33115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990000"/>
                </a:solidFill>
                <a:latin typeface="Times New Roman" pitchFamily="18" charset="0"/>
              </a:rPr>
              <a:t>Повторили :</a:t>
            </a:r>
          </a:p>
        </p:txBody>
      </p:sp>
      <p:sp>
        <p:nvSpPr>
          <p:cNvPr id="35856" name="Text Box 10"/>
          <p:cNvSpPr txBox="1">
            <a:spLocks noChangeArrowheads="1"/>
          </p:cNvSpPr>
          <p:nvPr/>
        </p:nvSpPr>
        <p:spPr bwMode="auto">
          <a:xfrm>
            <a:off x="304800" y="1939925"/>
            <a:ext cx="8532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0">
            <a:spAutoFit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  <a:latin typeface="Arial" charset="0"/>
              </a:rPr>
              <a:t>Свойства линейной и квадратичной функций.</a:t>
            </a:r>
          </a:p>
        </p:txBody>
      </p:sp>
      <p:sp>
        <p:nvSpPr>
          <p:cNvPr id="35858" name="Text Box 9"/>
          <p:cNvSpPr txBox="1">
            <a:spLocks noChangeArrowheads="1"/>
          </p:cNvSpPr>
          <p:nvPr/>
        </p:nvSpPr>
        <p:spPr bwMode="auto">
          <a:xfrm>
            <a:off x="522288" y="2555875"/>
            <a:ext cx="33115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990000"/>
                </a:solidFill>
                <a:latin typeface="Times New Roman" pitchFamily="18" charset="0"/>
              </a:rPr>
              <a:t>Научились :</a:t>
            </a:r>
          </a:p>
        </p:txBody>
      </p:sp>
      <p:sp>
        <p:nvSpPr>
          <p:cNvPr id="35859" name="Text Box 10"/>
          <p:cNvSpPr txBox="1">
            <a:spLocks noChangeArrowheads="1"/>
          </p:cNvSpPr>
          <p:nvPr/>
        </p:nvSpPr>
        <p:spPr bwMode="auto">
          <a:xfrm>
            <a:off x="431800" y="3279775"/>
            <a:ext cx="85328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0">
            <a:spAutoFit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  <a:latin typeface="Arial" charset="0"/>
              </a:rPr>
              <a:t>Читать и распознавать графики функций;</a:t>
            </a:r>
          </a:p>
          <a:p>
            <a:pPr algn="l">
              <a:lnSpc>
                <a:spcPct val="90000"/>
              </a:lnSpc>
              <a:buFontTx/>
              <a:buChar char="•"/>
            </a:pPr>
            <a:endParaRPr lang="ru-RU" sz="2000" b="1" i="1">
              <a:solidFill>
                <a:srgbClr val="003366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  <a:latin typeface="Arial" charset="0"/>
              </a:rPr>
              <a:t>Описывать и применять на практике их основные свойства.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2008188" y="142875"/>
            <a:ext cx="4724400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ДОМАШНЕЕ ЗАДАНИЕ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06375" y="908050"/>
            <a:ext cx="89376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85000"/>
              </a:lnSpc>
            </a:pPr>
            <a:r>
              <a:rPr lang="ru-RU" b="1" i="1">
                <a:solidFill>
                  <a:srgbClr val="FF0000"/>
                </a:solidFill>
              </a:rPr>
              <a:t> 1. </a:t>
            </a:r>
            <a:r>
              <a:rPr lang="ru-RU" sz="2800"/>
              <a:t>Определить, при каком значении </a:t>
            </a:r>
            <a:r>
              <a:rPr lang="ru-RU" sz="2800" b="1">
                <a:solidFill>
                  <a:schemeClr val="accent2"/>
                </a:solidFill>
              </a:rPr>
              <a:t>с</a:t>
            </a:r>
          </a:p>
          <a:p>
            <a:pPr marL="342900" indent="-342900" algn="l">
              <a:lnSpc>
                <a:spcPct val="85000"/>
              </a:lnSpc>
            </a:pPr>
            <a:r>
              <a:rPr lang="ru-RU" sz="2800"/>
              <a:t>    наименьшее значение функции  </a:t>
            </a:r>
          </a:p>
          <a:p>
            <a:pPr marL="342900" indent="-342900" algn="l">
              <a:lnSpc>
                <a:spcPct val="85000"/>
              </a:lnSpc>
            </a:pPr>
            <a:r>
              <a:rPr lang="ru-RU" sz="2800">
                <a:solidFill>
                  <a:schemeClr val="accent2"/>
                </a:solidFill>
              </a:rPr>
              <a:t>    </a:t>
            </a:r>
            <a:r>
              <a:rPr lang="en-US" sz="2800" b="1">
                <a:solidFill>
                  <a:schemeClr val="accent2"/>
                </a:solidFill>
              </a:rPr>
              <a:t>y=</a:t>
            </a: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-</a:t>
            </a: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3x</a:t>
            </a:r>
            <a:r>
              <a:rPr lang="en-US" sz="2800" b="1" baseline="30000">
                <a:solidFill>
                  <a:schemeClr val="accent2"/>
                </a:solidFill>
              </a:rPr>
              <a:t>2</a:t>
            </a:r>
            <a:r>
              <a:rPr lang="ru-RU" sz="2800" b="1" baseline="30000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+</a:t>
            </a: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30x</a:t>
            </a: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+</a:t>
            </a:r>
            <a:r>
              <a:rPr lang="ru-RU" sz="2800" b="1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chemeClr val="accent2"/>
                </a:solidFill>
              </a:rPr>
              <a:t>c</a:t>
            </a:r>
            <a:r>
              <a:rPr lang="ru-RU" sz="2800"/>
              <a:t> </a:t>
            </a:r>
            <a:r>
              <a:rPr lang="en-US" sz="2800"/>
              <a:t> </a:t>
            </a:r>
            <a:r>
              <a:rPr lang="ru-RU" sz="2800"/>
              <a:t>равно</a:t>
            </a:r>
            <a:r>
              <a:rPr lang="en-US" sz="2800"/>
              <a:t> </a:t>
            </a:r>
            <a:r>
              <a:rPr lang="en-US" sz="2800" b="1">
                <a:solidFill>
                  <a:schemeClr val="accent2"/>
                </a:solidFill>
              </a:rPr>
              <a:t>27</a:t>
            </a:r>
            <a:r>
              <a:rPr lang="ru-RU" sz="2800"/>
              <a:t>.</a:t>
            </a:r>
          </a:p>
          <a:p>
            <a:pPr marL="342900" indent="-342900">
              <a:lnSpc>
                <a:spcPct val="85000"/>
              </a:lnSpc>
            </a:pPr>
            <a:endParaRPr lang="ru-RU" sz="2800"/>
          </a:p>
          <a:p>
            <a:pPr marL="342900" indent="-342900" algn="l">
              <a:lnSpc>
                <a:spcPct val="85000"/>
              </a:lnSpc>
            </a:pPr>
            <a:r>
              <a:rPr lang="ru-RU" b="1" i="1">
                <a:solidFill>
                  <a:srgbClr val="FF0000"/>
                </a:solidFill>
              </a:rPr>
              <a:t>2.</a:t>
            </a:r>
            <a:r>
              <a:rPr lang="ru-RU" sz="2800"/>
              <a:t> При каких значениях </a:t>
            </a:r>
            <a:r>
              <a:rPr lang="ru-RU" sz="2800" b="1">
                <a:solidFill>
                  <a:schemeClr val="accent2"/>
                </a:solidFill>
              </a:rPr>
              <a:t>х</a:t>
            </a:r>
            <a:r>
              <a:rPr lang="ru-RU" sz="2800"/>
              <a:t> функция </a:t>
            </a:r>
            <a:r>
              <a:rPr lang="en-US" sz="2800" b="1">
                <a:solidFill>
                  <a:schemeClr val="accent2"/>
                </a:solidFill>
              </a:rPr>
              <a:t>y= x</a:t>
            </a:r>
            <a:r>
              <a:rPr lang="en-US" sz="2800" b="1" baseline="30000">
                <a:solidFill>
                  <a:schemeClr val="accent2"/>
                </a:solidFill>
              </a:rPr>
              <a:t>2</a:t>
            </a:r>
            <a:r>
              <a:rPr lang="en-US" sz="2800" b="1">
                <a:solidFill>
                  <a:schemeClr val="accent2"/>
                </a:solidFill>
              </a:rPr>
              <a:t> – 7x – 8</a:t>
            </a:r>
            <a:r>
              <a:rPr lang="en-US" sz="2800"/>
              <a:t> </a:t>
            </a:r>
            <a:r>
              <a:rPr lang="ru-RU" sz="2800"/>
              <a:t>принимает неотрицательные значения?</a:t>
            </a:r>
            <a:endParaRPr lang="en-US" sz="2800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2013" y="4122738"/>
            <a:ext cx="31051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06375" y="4733925"/>
            <a:ext cx="39147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4400" b="1" i="1">
                <a:solidFill>
                  <a:srgbClr val="FF9900"/>
                </a:solidFill>
              </a:rPr>
              <a:t>Дальнейших</a:t>
            </a:r>
          </a:p>
          <a:p>
            <a:pPr algn="l">
              <a:lnSpc>
                <a:spcPct val="80000"/>
              </a:lnSpc>
            </a:pPr>
            <a:r>
              <a:rPr lang="ru-RU" sz="4400" b="1" i="1">
                <a:solidFill>
                  <a:srgbClr val="FF9900"/>
                </a:solidFill>
              </a:rPr>
              <a:t>успехов !!!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967413" y="4868863"/>
            <a:ext cx="31765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sz="4400" b="1" i="1">
                <a:solidFill>
                  <a:srgbClr val="FF9900"/>
                </a:solidFill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  <p:bldP spid="204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395288" y="1304925"/>
            <a:ext cx="33115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990000"/>
                </a:solidFill>
                <a:latin typeface="Times New Roman" pitchFamily="18" charset="0"/>
              </a:rPr>
              <a:t>Повторить :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304800" y="1939925"/>
            <a:ext cx="8532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0">
            <a:spAutoFit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  <a:latin typeface="Arial" charset="0"/>
              </a:rPr>
              <a:t>Свойства линейной и квадратичной функций.</a:t>
            </a:r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2951163" y="692150"/>
            <a:ext cx="3203575" cy="531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ЗАДАЧИ УРОКА</a:t>
            </a:r>
          </a:p>
        </p:txBody>
      </p:sp>
      <p:sp>
        <p:nvSpPr>
          <p:cNvPr id="24590" name="Text Box 9"/>
          <p:cNvSpPr txBox="1">
            <a:spLocks noChangeArrowheads="1"/>
          </p:cNvSpPr>
          <p:nvPr/>
        </p:nvSpPr>
        <p:spPr bwMode="auto">
          <a:xfrm>
            <a:off x="522288" y="2555875"/>
            <a:ext cx="33115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i="1">
                <a:solidFill>
                  <a:srgbClr val="990000"/>
                </a:solidFill>
                <a:latin typeface="Times New Roman" pitchFamily="18" charset="0"/>
              </a:rPr>
              <a:t>Научиться :</a:t>
            </a:r>
          </a:p>
        </p:txBody>
      </p:sp>
      <p:sp>
        <p:nvSpPr>
          <p:cNvPr id="24591" name="Text Box 10"/>
          <p:cNvSpPr txBox="1">
            <a:spLocks noChangeArrowheads="1"/>
          </p:cNvSpPr>
          <p:nvPr/>
        </p:nvSpPr>
        <p:spPr bwMode="auto">
          <a:xfrm>
            <a:off x="431800" y="3190875"/>
            <a:ext cx="85328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0">
            <a:spAutoFit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  <a:latin typeface="Arial" charset="0"/>
              </a:rPr>
              <a:t>Читать и распознавать графики функций;</a:t>
            </a:r>
          </a:p>
          <a:p>
            <a:pPr algn="l">
              <a:lnSpc>
                <a:spcPct val="90000"/>
              </a:lnSpc>
              <a:buFontTx/>
              <a:buChar char="•"/>
            </a:pPr>
            <a:endParaRPr lang="ru-RU" sz="2000" b="1" i="1">
              <a:solidFill>
                <a:srgbClr val="003366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ru-RU" sz="2000" b="1" i="1">
                <a:solidFill>
                  <a:srgbClr val="003366"/>
                </a:solidFill>
                <a:latin typeface="Arial" charset="0"/>
              </a:rPr>
              <a:t>Описывать и применять на практике их основные свойства.</a:t>
            </a: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6488" y="4346575"/>
            <a:ext cx="29575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95" name="AutoShape 19"/>
          <p:cNvSpPr>
            <a:spLocks noChangeArrowheads="1"/>
          </p:cNvSpPr>
          <p:nvPr/>
        </p:nvSpPr>
        <p:spPr bwMode="auto">
          <a:xfrm rot="10800000">
            <a:off x="2501900" y="5768975"/>
            <a:ext cx="3871913" cy="809625"/>
          </a:xfrm>
          <a:prstGeom prst="cloudCallout">
            <a:avLst>
              <a:gd name="adj1" fmla="val -67523"/>
              <a:gd name="adj2" fmla="val -3069"/>
            </a:avLst>
          </a:prstGeom>
          <a:solidFill>
            <a:schemeClr val="bg1"/>
          </a:solidFill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132138" y="5859463"/>
            <a:ext cx="272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>
                <a:solidFill>
                  <a:srgbClr val="CC0000"/>
                </a:solidFill>
              </a:rPr>
              <a:t>Дерзай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  <p:bldP spid="245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701675" y="142875"/>
            <a:ext cx="4275138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ТЕОРИЯ ПО ТЕМЕ</a:t>
            </a:r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1538288" y="796925"/>
            <a:ext cx="69040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/>
              <a:t> </a:t>
            </a:r>
            <a:r>
              <a:rPr lang="ru-RU" b="1" i="1">
                <a:solidFill>
                  <a:srgbClr val="003366"/>
                </a:solidFill>
                <a:latin typeface="Arial" charset="0"/>
              </a:rPr>
              <a:t>О</a:t>
            </a:r>
            <a:r>
              <a:rPr lang="ru-RU" b="1" i="1">
                <a:solidFill>
                  <a:srgbClr val="003366"/>
                </a:solidFill>
              </a:rPr>
              <a:t>пределение числовой функции</a:t>
            </a:r>
            <a:r>
              <a:rPr lang="ru-RU" b="1" i="1">
                <a:solidFill>
                  <a:srgbClr val="003366"/>
                </a:solidFill>
                <a:latin typeface="Arial" charset="0"/>
              </a:rPr>
              <a:t>.</a:t>
            </a:r>
          </a:p>
        </p:txBody>
      </p:sp>
      <p:sp>
        <p:nvSpPr>
          <p:cNvPr id="5143" name="Cloud"/>
          <p:cNvSpPr>
            <a:spLocks noChangeAspect="1" noEditPoints="1" noChangeArrowheads="1"/>
          </p:cNvSpPr>
          <p:nvPr/>
        </p:nvSpPr>
        <p:spPr bwMode="auto">
          <a:xfrm>
            <a:off x="90488" y="5021263"/>
            <a:ext cx="3986212" cy="17827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2000"/>
              <a:t>Множество Х называют областью определения функции </a:t>
            </a:r>
            <a:r>
              <a:rPr lang="en-US" sz="2000"/>
              <a:t>y=f(x)</a:t>
            </a:r>
            <a:endParaRPr lang="ru-RU" sz="2000"/>
          </a:p>
        </p:txBody>
      </p:sp>
      <p:sp>
        <p:nvSpPr>
          <p:cNvPr id="5147" name="Cloud"/>
          <p:cNvSpPr>
            <a:spLocks noChangeAspect="1" noEditPoints="1" noChangeArrowheads="1"/>
          </p:cNvSpPr>
          <p:nvPr/>
        </p:nvSpPr>
        <p:spPr bwMode="auto">
          <a:xfrm>
            <a:off x="-828675" y="1223963"/>
            <a:ext cx="10801350" cy="1979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>
                <a:solidFill>
                  <a:srgbClr val="003366"/>
                </a:solidFill>
              </a:rPr>
              <a:t>Если даны два множества Х и </a:t>
            </a:r>
            <a:r>
              <a:rPr lang="en-US" sz="2000" b="1" i="1">
                <a:solidFill>
                  <a:srgbClr val="003366"/>
                </a:solidFill>
              </a:rPr>
              <a:t>Y </a:t>
            </a:r>
            <a:r>
              <a:rPr lang="ru-RU" sz="2000" b="1" i="1">
                <a:solidFill>
                  <a:srgbClr val="003366"/>
                </a:solidFill>
              </a:rPr>
              <a:t>элементами которых являются действительные числа и дано правило </a:t>
            </a:r>
            <a:r>
              <a:rPr lang="en-US" sz="2000" b="1" i="1">
                <a:solidFill>
                  <a:srgbClr val="FF0000"/>
                </a:solidFill>
              </a:rPr>
              <a:t>f</a:t>
            </a:r>
            <a:r>
              <a:rPr lang="ru-RU" sz="2000" b="1" i="1">
                <a:solidFill>
                  <a:srgbClr val="003366"/>
                </a:solidFill>
              </a:rPr>
              <a:t>, которое </a:t>
            </a:r>
            <a:r>
              <a:rPr lang="ru-RU" sz="2000" b="1" i="1">
                <a:solidFill>
                  <a:srgbClr val="FF0000"/>
                </a:solidFill>
              </a:rPr>
              <a:t>каждому</a:t>
            </a:r>
            <a:r>
              <a:rPr lang="ru-RU" sz="2000" b="1" i="1">
                <a:solidFill>
                  <a:srgbClr val="003366"/>
                </a:solidFill>
              </a:rPr>
              <a:t> элементу х </a:t>
            </a:r>
            <a:r>
              <a:rPr lang="ru-RU" sz="1600" b="1" i="1">
                <a:solidFill>
                  <a:srgbClr val="003366"/>
                </a:solidFill>
              </a:rPr>
              <a:t>Є </a:t>
            </a:r>
            <a:r>
              <a:rPr lang="ru-RU" sz="2000" b="1" i="1">
                <a:solidFill>
                  <a:srgbClr val="003366"/>
                </a:solidFill>
              </a:rPr>
              <a:t>Х ставит в соответствие </a:t>
            </a:r>
            <a:r>
              <a:rPr lang="ru-RU" sz="2000" b="1" i="1">
                <a:solidFill>
                  <a:srgbClr val="FF0000"/>
                </a:solidFill>
              </a:rPr>
              <a:t>единственный </a:t>
            </a:r>
            <a:r>
              <a:rPr lang="ru-RU" sz="2000" b="1" i="1">
                <a:solidFill>
                  <a:srgbClr val="003366"/>
                </a:solidFill>
              </a:rPr>
              <a:t>элемент </a:t>
            </a:r>
            <a:r>
              <a:rPr lang="en-US" sz="2000" b="1" i="1">
                <a:solidFill>
                  <a:srgbClr val="003366"/>
                </a:solidFill>
              </a:rPr>
              <a:t>y </a:t>
            </a:r>
            <a:r>
              <a:rPr lang="ru-RU" sz="1600" b="1" i="1">
                <a:solidFill>
                  <a:srgbClr val="003366"/>
                </a:solidFill>
              </a:rPr>
              <a:t>Є</a:t>
            </a:r>
            <a:r>
              <a:rPr lang="en-US" sz="2000" b="1" i="1">
                <a:solidFill>
                  <a:srgbClr val="003366"/>
                </a:solidFill>
              </a:rPr>
              <a:t> Y</a:t>
            </a:r>
            <a:r>
              <a:rPr lang="ru-RU" sz="2000" b="1" i="1">
                <a:solidFill>
                  <a:srgbClr val="003366"/>
                </a:solidFill>
              </a:rPr>
              <a:t>, то говорят задана числовая функция </a:t>
            </a:r>
            <a:r>
              <a:rPr lang="en-US" sz="2000" b="1" i="1">
                <a:solidFill>
                  <a:srgbClr val="FF0000"/>
                </a:solidFill>
              </a:rPr>
              <a:t>y=f(x).</a:t>
            </a:r>
            <a:endParaRPr lang="ru-RU" sz="2000" b="1" i="1">
              <a:solidFill>
                <a:srgbClr val="FF0000"/>
              </a:solidFill>
            </a:endParaRPr>
          </a:p>
        </p:txBody>
      </p:sp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2388" y="2798763"/>
            <a:ext cx="4025900" cy="2884487"/>
          </a:xfrm>
          <a:prstGeom prst="rect">
            <a:avLst/>
          </a:prstGeom>
          <a:noFill/>
        </p:spPr>
      </p:pic>
      <p:sp>
        <p:nvSpPr>
          <p:cNvPr id="5153" name="Cloud"/>
          <p:cNvSpPr>
            <a:spLocks noChangeAspect="1" noEditPoints="1" noChangeArrowheads="1"/>
          </p:cNvSpPr>
          <p:nvPr/>
        </p:nvSpPr>
        <p:spPr bwMode="auto">
          <a:xfrm>
            <a:off x="4976813" y="5164138"/>
            <a:ext cx="3870325" cy="1693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2000"/>
              <a:t>Множество </a:t>
            </a:r>
            <a:r>
              <a:rPr lang="en-US" sz="2000"/>
              <a:t>Y</a:t>
            </a:r>
            <a:r>
              <a:rPr lang="ru-RU" sz="2000"/>
              <a:t> называют областью значений функции </a:t>
            </a:r>
            <a:r>
              <a:rPr lang="en-US" sz="2000"/>
              <a:t>y=f(x)</a:t>
            </a: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1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1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43" grpId="0" animBg="1"/>
      <p:bldP spid="5147" grpId="0" animBg="1"/>
      <p:bldP spid="51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Text Box 15"/>
          <p:cNvSpPr txBox="1">
            <a:spLocks noChangeArrowheads="1"/>
          </p:cNvSpPr>
          <p:nvPr/>
        </p:nvSpPr>
        <p:spPr bwMode="auto">
          <a:xfrm>
            <a:off x="998538" y="1449388"/>
            <a:ext cx="69040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  <a:latin typeface="Arial" charset="0"/>
              </a:rPr>
              <a:t>О</a:t>
            </a:r>
            <a:r>
              <a:rPr lang="ru-RU" b="1" i="1">
                <a:solidFill>
                  <a:srgbClr val="003366"/>
                </a:solidFill>
              </a:rPr>
              <a:t>пределение </a:t>
            </a:r>
            <a:r>
              <a:rPr lang="ru-RU" b="1" i="1">
                <a:solidFill>
                  <a:srgbClr val="003366"/>
                </a:solidFill>
                <a:latin typeface="Arial" charset="0"/>
              </a:rPr>
              <a:t>линейной</a:t>
            </a:r>
            <a:r>
              <a:rPr lang="ru-RU" b="1" i="1">
                <a:solidFill>
                  <a:srgbClr val="003366"/>
                </a:solidFill>
              </a:rPr>
              <a:t> функции</a:t>
            </a:r>
            <a:r>
              <a:rPr lang="ru-RU" b="1" i="1">
                <a:solidFill>
                  <a:srgbClr val="003366"/>
                </a:solidFill>
                <a:latin typeface="Arial" charset="0"/>
              </a:rPr>
              <a:t>.</a:t>
            </a:r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37898" name="Cloud"/>
          <p:cNvSpPr>
            <a:spLocks noChangeAspect="1" noEditPoints="1" noChangeArrowheads="1"/>
          </p:cNvSpPr>
          <p:nvPr/>
        </p:nvSpPr>
        <p:spPr bwMode="auto">
          <a:xfrm>
            <a:off x="-784225" y="2124075"/>
            <a:ext cx="10801350" cy="1441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Функция вида</a:t>
            </a:r>
            <a:r>
              <a:rPr lang="ru-RU" sz="2000" b="1" i="1">
                <a:solidFill>
                  <a:srgbClr val="003366"/>
                </a:solidFill>
              </a:rPr>
              <a:t>   </a:t>
            </a:r>
            <a:r>
              <a:rPr lang="en-US" b="1" i="1">
                <a:solidFill>
                  <a:srgbClr val="FF0000"/>
                </a:solidFill>
              </a:rPr>
              <a:t>y = </a:t>
            </a:r>
            <a:r>
              <a:rPr lang="en-US" sz="2800" b="1" i="1">
                <a:solidFill>
                  <a:srgbClr val="FF0000"/>
                </a:solidFill>
              </a:rPr>
              <a:t>k</a:t>
            </a:r>
            <a:r>
              <a:rPr lang="en-US" b="1" i="1">
                <a:solidFill>
                  <a:srgbClr val="FF0000"/>
                </a:solidFill>
              </a:rPr>
              <a:t>x + </a:t>
            </a:r>
            <a:r>
              <a:rPr lang="en-US" sz="2800" b="1" i="1">
                <a:solidFill>
                  <a:srgbClr val="FF0000"/>
                </a:solidFill>
              </a:rPr>
              <a:t>b</a:t>
            </a:r>
            <a:r>
              <a:rPr lang="ru-RU" sz="2800" b="1" i="1">
                <a:solidFill>
                  <a:srgbClr val="FF0000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2000" b="1" i="1">
                <a:solidFill>
                  <a:srgbClr val="003366"/>
                </a:solidFill>
              </a:rPr>
              <a:t>где </a:t>
            </a:r>
            <a:r>
              <a:rPr lang="en-US" sz="2000" b="1" i="1">
                <a:solidFill>
                  <a:srgbClr val="003366"/>
                </a:solidFill>
              </a:rPr>
              <a:t> k</a:t>
            </a:r>
            <a:r>
              <a:rPr lang="ru-RU" sz="2000" b="1" i="1">
                <a:solidFill>
                  <a:srgbClr val="003366"/>
                </a:solidFill>
              </a:rPr>
              <a:t> и </a:t>
            </a:r>
            <a:r>
              <a:rPr lang="en-US" sz="2000" b="1" i="1">
                <a:solidFill>
                  <a:srgbClr val="003366"/>
                </a:solidFill>
              </a:rPr>
              <a:t>b </a:t>
            </a:r>
            <a:r>
              <a:rPr lang="ru-RU" sz="2000" b="1" i="1">
                <a:solidFill>
                  <a:srgbClr val="003366"/>
                </a:solidFill>
              </a:rPr>
              <a:t>- любые числа,</a:t>
            </a:r>
            <a:r>
              <a:rPr lang="ru-RU" b="1" i="1">
                <a:solidFill>
                  <a:srgbClr val="003366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называется линейной функцией.</a:t>
            </a:r>
            <a:endParaRPr lang="ru-RU" sz="2000" b="1" i="1">
              <a:solidFill>
                <a:srgbClr val="FF0000"/>
              </a:solidFill>
            </a:endParaRPr>
          </a:p>
        </p:txBody>
      </p:sp>
      <p:sp>
        <p:nvSpPr>
          <p:cNvPr id="37902" name="WordArt 14"/>
          <p:cNvSpPr>
            <a:spLocks noChangeArrowheads="1" noChangeShapeType="1" noTextEdit="1"/>
          </p:cNvSpPr>
          <p:nvPr/>
        </p:nvSpPr>
        <p:spPr bwMode="auto">
          <a:xfrm>
            <a:off x="701675" y="142875"/>
            <a:ext cx="3960813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ТЕОРИЯ ПО ТЕМЕ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881063" y="4103688"/>
            <a:ext cx="7696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  <a:latin typeface="Arial" charset="0"/>
              </a:rPr>
              <a:t>Графиком линейной функции является прямая.</a:t>
            </a:r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2457450" y="4419600"/>
            <a:ext cx="2879725" cy="2386013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5" t="14931" r="40723" b="19162"/>
          <a:stretch>
            <a:fillRect/>
          </a:stretch>
        </p:blipFill>
        <p:spPr bwMode="auto">
          <a:xfrm>
            <a:off x="2411413" y="4346575"/>
            <a:ext cx="28797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12" name="Line 24"/>
          <p:cNvSpPr>
            <a:spLocks noChangeShapeType="1"/>
          </p:cNvSpPr>
          <p:nvPr/>
        </p:nvSpPr>
        <p:spPr bwMode="auto">
          <a:xfrm flipH="1">
            <a:off x="2546350" y="4464050"/>
            <a:ext cx="2565400" cy="23939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3852863" y="5545138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0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H="1">
            <a:off x="2411413" y="4643438"/>
            <a:ext cx="2790825" cy="1125537"/>
          </a:xfrm>
          <a:prstGeom prst="line">
            <a:avLst/>
          </a:prstGeom>
          <a:noFill/>
          <a:ln w="57150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H="1">
            <a:off x="2411413" y="6354763"/>
            <a:ext cx="2881312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V="1">
            <a:off x="3311525" y="4508500"/>
            <a:ext cx="0" cy="234950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flipH="1" flipV="1">
            <a:off x="2501900" y="4868863"/>
            <a:ext cx="2970213" cy="19891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 rot="2159895">
            <a:off x="2686050" y="5078413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y = kx + b</a:t>
            </a:r>
            <a:endParaRPr lang="ru-RU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78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79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379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379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 animBg="1"/>
      <p:bldP spid="37903" grpId="0"/>
      <p:bldP spid="37910" grpId="0" animBg="1"/>
      <p:bldP spid="37912" grpId="0" animBg="1"/>
      <p:bldP spid="37912" grpId="1" animBg="1"/>
      <p:bldP spid="37915" grpId="0"/>
      <p:bldP spid="37916" grpId="0" animBg="1"/>
      <p:bldP spid="37916" grpId="1" animBg="1"/>
      <p:bldP spid="37917" grpId="0" animBg="1"/>
      <p:bldP spid="37917" grpId="1" animBg="1"/>
      <p:bldP spid="37918" grpId="0" animBg="1"/>
      <p:bldP spid="37918" grpId="1" animBg="1"/>
      <p:bldP spid="37919" grpId="0" animBg="1"/>
      <p:bldP spid="379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719138" y="152400"/>
            <a:ext cx="73818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ПРИМЕНЯЕМ ТЕОРИЮ НА ПРАКТИКЕ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-558800" y="774700"/>
            <a:ext cx="10126663" cy="5849938"/>
          </a:xfrm>
          <a:prstGeom prst="verticalScroll">
            <a:avLst>
              <a:gd name="adj" fmla="val 13921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234" name="AutoShape 66"/>
          <p:cNvSpPr>
            <a:spLocks noChangeArrowheads="1"/>
          </p:cNvSpPr>
          <p:nvPr/>
        </p:nvSpPr>
        <p:spPr bwMode="auto">
          <a:xfrm>
            <a:off x="927100" y="3938588"/>
            <a:ext cx="585788" cy="477837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7EDA1">
                  <a:gamma/>
                  <a:shade val="71373"/>
                  <a:invGamma/>
                </a:srgbClr>
              </a:gs>
              <a:gs pos="50000">
                <a:srgbClr val="97EDA1"/>
              </a:gs>
              <a:gs pos="100000">
                <a:srgbClr val="97EDA1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2</a:t>
            </a:r>
          </a:p>
        </p:txBody>
      </p:sp>
      <p:sp>
        <p:nvSpPr>
          <p:cNvPr id="7235" name="AutoShape 67"/>
          <p:cNvSpPr>
            <a:spLocks noChangeArrowheads="1"/>
          </p:cNvSpPr>
          <p:nvPr/>
        </p:nvSpPr>
        <p:spPr bwMode="auto">
          <a:xfrm>
            <a:off x="4797425" y="3622675"/>
            <a:ext cx="585788" cy="477838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D876F">
                  <a:gamma/>
                  <a:shade val="73725"/>
                  <a:invGamma/>
                </a:srgbClr>
              </a:gs>
              <a:gs pos="50000">
                <a:srgbClr val="FD876F"/>
              </a:gs>
              <a:gs pos="100000">
                <a:srgbClr val="FD876F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5</a:t>
            </a:r>
          </a:p>
        </p:txBody>
      </p:sp>
      <p:sp>
        <p:nvSpPr>
          <p:cNvPr id="7236" name="AutoShape 68"/>
          <p:cNvSpPr>
            <a:spLocks noChangeArrowheads="1"/>
          </p:cNvSpPr>
          <p:nvPr/>
        </p:nvSpPr>
        <p:spPr bwMode="auto">
          <a:xfrm>
            <a:off x="881063" y="2290763"/>
            <a:ext cx="585787" cy="477837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EB89D8">
                  <a:gamma/>
                  <a:shade val="73725"/>
                  <a:invGamma/>
                </a:srgbClr>
              </a:gs>
              <a:gs pos="50000">
                <a:srgbClr val="EB89D8"/>
              </a:gs>
              <a:gs pos="100000">
                <a:srgbClr val="EB89D8">
                  <a:gamma/>
                  <a:shade val="7372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1</a:t>
            </a:r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881063" y="5486400"/>
            <a:ext cx="585787" cy="477838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C7C1C2">
                  <a:gamma/>
                  <a:shade val="71373"/>
                  <a:invGamma/>
                </a:srgbClr>
              </a:gs>
              <a:gs pos="50000">
                <a:srgbClr val="C7C1C2"/>
              </a:gs>
              <a:gs pos="100000">
                <a:srgbClr val="C7C1C2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3</a:t>
            </a:r>
          </a:p>
        </p:txBody>
      </p:sp>
      <p:sp>
        <p:nvSpPr>
          <p:cNvPr id="7238" name="AutoShape 70"/>
          <p:cNvSpPr>
            <a:spLocks noChangeArrowheads="1"/>
          </p:cNvSpPr>
          <p:nvPr/>
        </p:nvSpPr>
        <p:spPr bwMode="auto">
          <a:xfrm>
            <a:off x="4751388" y="2244725"/>
            <a:ext cx="585787" cy="477838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C7C1C2">
                  <a:gamma/>
                  <a:shade val="71373"/>
                  <a:invGamma/>
                </a:srgbClr>
              </a:gs>
              <a:gs pos="50000">
                <a:srgbClr val="C7C1C2"/>
              </a:gs>
              <a:gs pos="100000">
                <a:srgbClr val="C7C1C2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4</a:t>
            </a:r>
          </a:p>
        </p:txBody>
      </p:sp>
      <p:graphicFrame>
        <p:nvGraphicFramePr>
          <p:cNvPr id="7239" name="Object 71"/>
          <p:cNvGraphicFramePr>
            <a:graphicFrameLocks noChangeAspect="1"/>
          </p:cNvGraphicFramePr>
          <p:nvPr/>
        </p:nvGraphicFramePr>
        <p:xfrm>
          <a:off x="1827213" y="1868488"/>
          <a:ext cx="1928812" cy="1246187"/>
        </p:xfrm>
        <a:graphic>
          <a:graphicData uri="http://schemas.openxmlformats.org/presentationml/2006/ole">
            <p:oleObj spid="_x0000_s7239" name="Формула" r:id="rId3" imgW="596880" imgH="393480" progId="Equation.3">
              <p:embed/>
            </p:oleObj>
          </a:graphicData>
        </a:graphic>
      </p:graphicFrame>
      <p:graphicFrame>
        <p:nvGraphicFramePr>
          <p:cNvPr id="7240" name="Object 72"/>
          <p:cNvGraphicFramePr>
            <a:graphicFrameLocks noChangeAspect="1"/>
          </p:cNvGraphicFramePr>
          <p:nvPr/>
        </p:nvGraphicFramePr>
        <p:xfrm>
          <a:off x="1827213" y="5153025"/>
          <a:ext cx="2130425" cy="1246188"/>
        </p:xfrm>
        <a:graphic>
          <a:graphicData uri="http://schemas.openxmlformats.org/presentationml/2006/ole">
            <p:oleObj spid="_x0000_s7240" name="Формула" r:id="rId4" imgW="672840" imgH="393480" progId="Equation.3">
              <p:embed/>
            </p:oleObj>
          </a:graphicData>
        </a:graphic>
      </p:graphicFrame>
      <p:graphicFrame>
        <p:nvGraphicFramePr>
          <p:cNvPr id="7241" name="Object 73"/>
          <p:cNvGraphicFramePr>
            <a:graphicFrameLocks noChangeAspect="1"/>
          </p:cNvGraphicFramePr>
          <p:nvPr/>
        </p:nvGraphicFramePr>
        <p:xfrm>
          <a:off x="5697538" y="2125663"/>
          <a:ext cx="1165225" cy="642937"/>
        </p:xfrm>
        <a:graphic>
          <a:graphicData uri="http://schemas.openxmlformats.org/presentationml/2006/ole">
            <p:oleObj spid="_x0000_s7241" name="Формула" r:id="rId5" imgW="368280" imgH="203040" progId="Equation.3">
              <p:embed/>
            </p:oleObj>
          </a:graphicData>
        </a:graphic>
      </p:graphicFrame>
      <p:graphicFrame>
        <p:nvGraphicFramePr>
          <p:cNvPr id="7242" name="Object 74"/>
          <p:cNvGraphicFramePr>
            <a:graphicFrameLocks noChangeAspect="1"/>
          </p:cNvGraphicFramePr>
          <p:nvPr/>
        </p:nvGraphicFramePr>
        <p:xfrm>
          <a:off x="1871663" y="3533775"/>
          <a:ext cx="1608137" cy="1246188"/>
        </p:xfrm>
        <a:graphic>
          <a:graphicData uri="http://schemas.openxmlformats.org/presentationml/2006/ole">
            <p:oleObj spid="_x0000_s7242" name="Формула" r:id="rId6" imgW="495000" imgH="393480" progId="Equation.3">
              <p:embed/>
            </p:oleObj>
          </a:graphicData>
        </a:graphic>
      </p:graphicFrame>
      <p:graphicFrame>
        <p:nvGraphicFramePr>
          <p:cNvPr id="7243" name="Object 75"/>
          <p:cNvGraphicFramePr>
            <a:graphicFrameLocks noChangeAspect="1"/>
          </p:cNvGraphicFramePr>
          <p:nvPr/>
        </p:nvGraphicFramePr>
        <p:xfrm>
          <a:off x="5786438" y="3521075"/>
          <a:ext cx="2009775" cy="642938"/>
        </p:xfrm>
        <a:graphic>
          <a:graphicData uri="http://schemas.openxmlformats.org/presentationml/2006/ole">
            <p:oleObj spid="_x0000_s7243" name="Формула" r:id="rId7" imgW="622080" imgH="203040" progId="Equation.3">
              <p:embed/>
            </p:oleObj>
          </a:graphicData>
        </a:graphic>
      </p:graphicFrame>
      <p:graphicFrame>
        <p:nvGraphicFramePr>
          <p:cNvPr id="7244" name="Object 76"/>
          <p:cNvGraphicFramePr>
            <a:graphicFrameLocks noChangeAspect="1"/>
          </p:cNvGraphicFramePr>
          <p:nvPr/>
        </p:nvGraphicFramePr>
        <p:xfrm>
          <a:off x="5697538" y="5018088"/>
          <a:ext cx="2933700" cy="642937"/>
        </p:xfrm>
        <a:graphic>
          <a:graphicData uri="http://schemas.openxmlformats.org/presentationml/2006/ole">
            <p:oleObj spid="_x0000_s7244" name="Формула" r:id="rId8" imgW="927000" imgH="203040" progId="Equation.3">
              <p:embed/>
            </p:oleObj>
          </a:graphicData>
        </a:graphic>
      </p:graphicFrame>
      <p:sp>
        <p:nvSpPr>
          <p:cNvPr id="7246" name="AutoShape 78"/>
          <p:cNvSpPr>
            <a:spLocks noChangeArrowheads="1"/>
          </p:cNvSpPr>
          <p:nvPr/>
        </p:nvSpPr>
        <p:spPr bwMode="auto">
          <a:xfrm>
            <a:off x="4841875" y="5108575"/>
            <a:ext cx="585788" cy="477838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7EDA1">
                  <a:gamma/>
                  <a:shade val="71373"/>
                  <a:invGamma/>
                </a:srgbClr>
              </a:gs>
              <a:gs pos="50000">
                <a:srgbClr val="97EDA1"/>
              </a:gs>
              <a:gs pos="100000">
                <a:srgbClr val="97EDA1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1"/>
              <a:t>6</a:t>
            </a:r>
            <a:endParaRPr lang="ru-RU" sz="1800" b="1"/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1079500" y="908050"/>
            <a:ext cx="830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Указать функции, графиком которых является прямая.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4" grpId="0" animBg="1"/>
      <p:bldP spid="7235" grpId="0" animBg="1"/>
      <p:bldP spid="7236" grpId="0" animBg="1"/>
      <p:bldP spid="7237" grpId="0" animBg="1"/>
      <p:bldP spid="7238" grpId="0" animBg="1"/>
      <p:bldP spid="72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701675" y="142875"/>
            <a:ext cx="4095750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ТЕОРИЯ ПО ТЕМЕ</a:t>
            </a:r>
          </a:p>
        </p:txBody>
      </p:sp>
      <p:sp>
        <p:nvSpPr>
          <p:cNvPr id="38918" name="Text Box 15"/>
          <p:cNvSpPr txBox="1">
            <a:spLocks noChangeArrowheads="1"/>
          </p:cNvSpPr>
          <p:nvPr/>
        </p:nvSpPr>
        <p:spPr bwMode="auto">
          <a:xfrm>
            <a:off x="1062038" y="965200"/>
            <a:ext cx="76057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ru-RU" b="1" i="1">
                <a:solidFill>
                  <a:srgbClr val="FF0000"/>
                </a:solidFill>
                <a:latin typeface="Arial" charset="0"/>
              </a:rPr>
              <a:t>Г</a:t>
            </a:r>
            <a:r>
              <a:rPr lang="ru-RU" b="1" i="1">
                <a:solidFill>
                  <a:srgbClr val="FF0000"/>
                </a:solidFill>
              </a:rPr>
              <a:t>еометрический смысл</a:t>
            </a:r>
            <a:r>
              <a:rPr lang="ru-RU" b="1" i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i="1">
                <a:solidFill>
                  <a:srgbClr val="003366"/>
                </a:solidFill>
                <a:latin typeface="Arial" charset="0"/>
              </a:rPr>
              <a:t>коэффициента </a:t>
            </a:r>
            <a:r>
              <a:rPr lang="en-US" sz="2800" b="1" i="1">
                <a:solidFill>
                  <a:srgbClr val="FF0000"/>
                </a:solidFill>
              </a:rPr>
              <a:t>k</a:t>
            </a:r>
            <a:r>
              <a:rPr lang="ru-RU" b="1" i="1">
                <a:solidFill>
                  <a:srgbClr val="003366"/>
                </a:solidFill>
              </a:rPr>
              <a:t>?</a:t>
            </a:r>
          </a:p>
        </p:txBody>
      </p:sp>
      <p:sp>
        <p:nvSpPr>
          <p:cNvPr id="38919" name="Cloud"/>
          <p:cNvSpPr>
            <a:spLocks noChangeAspect="1" noEditPoints="1" noChangeArrowheads="1"/>
          </p:cNvSpPr>
          <p:nvPr/>
        </p:nvSpPr>
        <p:spPr bwMode="auto">
          <a:xfrm>
            <a:off x="1106488" y="1584325"/>
            <a:ext cx="6526212" cy="1800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>
                <a:solidFill>
                  <a:srgbClr val="FF0000"/>
                </a:solidFill>
              </a:rPr>
              <a:t>k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r>
              <a:rPr lang="ru-RU" b="1" i="1">
                <a:solidFill>
                  <a:srgbClr val="003366"/>
                </a:solidFill>
              </a:rPr>
              <a:t>это</a:t>
            </a:r>
            <a:r>
              <a:rPr lang="ru-RU" b="1" i="1">
                <a:solidFill>
                  <a:srgbClr val="FF0000"/>
                </a:solidFill>
              </a:rPr>
              <a:t> тангенс </a:t>
            </a:r>
            <a:r>
              <a:rPr lang="ru-RU" b="1" i="1">
                <a:solidFill>
                  <a:srgbClr val="003366"/>
                </a:solidFill>
              </a:rPr>
              <a:t>угла наклона прямой к положительному направлению оси ОХ</a:t>
            </a:r>
          </a:p>
          <a:p>
            <a:pPr algn="l"/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1106488" y="3700463"/>
            <a:ext cx="2998787" cy="13493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118800" anchor="ctr"/>
          <a:lstStyle/>
          <a:p>
            <a:pPr>
              <a:lnSpc>
                <a:spcPct val="80000"/>
              </a:lnSpc>
            </a:pPr>
            <a:r>
              <a:rPr lang="ru-RU" sz="3200" b="1"/>
              <a:t>«угол накл.»</a:t>
            </a:r>
            <a:endParaRPr lang="en-US" sz="3200" b="1"/>
          </a:p>
          <a:p>
            <a:pPr>
              <a:lnSpc>
                <a:spcPct val="80000"/>
              </a:lnSpc>
            </a:pPr>
            <a:r>
              <a:rPr lang="ru-RU" sz="3200" b="1"/>
              <a:t>- тупой 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4321175" y="4510088"/>
            <a:ext cx="1765300" cy="9350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,то</a:t>
            </a:r>
          </a:p>
        </p:txBody>
      </p:sp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>
            <a:off x="8839200" y="5014913"/>
            <a:ext cx="142875" cy="215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042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</a:t>
            </a:r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6229350" y="3854450"/>
            <a:ext cx="2474913" cy="8096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82800" anchor="ctr"/>
          <a:lstStyle/>
          <a:p>
            <a:pPr>
              <a:lnSpc>
                <a:spcPct val="80000"/>
              </a:lnSpc>
            </a:pPr>
            <a:r>
              <a:rPr lang="ru-RU" sz="3200" b="1"/>
              <a:t> К</a:t>
            </a:r>
            <a:r>
              <a:rPr lang="en-US" sz="3200" b="1"/>
              <a:t> &lt; 0</a:t>
            </a:r>
            <a:endParaRPr lang="ru-RU" sz="3200" b="1"/>
          </a:p>
        </p:txBody>
      </p:sp>
      <p:sp>
        <p:nvSpPr>
          <p:cNvPr id="38924" name="WordArt 12"/>
          <p:cNvSpPr>
            <a:spLocks noChangeArrowheads="1" noChangeShapeType="1" noTextEdit="1"/>
          </p:cNvSpPr>
          <p:nvPr/>
        </p:nvSpPr>
        <p:spPr bwMode="auto">
          <a:xfrm rot="5400000">
            <a:off x="-1036637" y="4564062"/>
            <a:ext cx="2971800" cy="612775"/>
          </a:xfrm>
          <a:prstGeom prst="rect">
            <a:avLst/>
          </a:prstGeom>
        </p:spPr>
        <p:txBody>
          <a:bodyPr vert="wordArtVert"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gamma/>
                        <a:shade val="66667"/>
                        <a:invGamma/>
                      </a:srgbClr>
                    </a:gs>
                    <a:gs pos="50000">
                      <a:srgbClr val="CC6600">
                        <a:alpha val="59000"/>
                      </a:srgbClr>
                    </a:gs>
                    <a:gs pos="100000">
                      <a:srgbClr val="CC6600">
                        <a:gamma/>
                        <a:shade val="66667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Е с л и</a:t>
            </a: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1106488" y="5140325"/>
            <a:ext cx="3060700" cy="13493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118800" anchor="ctr"/>
          <a:lstStyle/>
          <a:p>
            <a:pPr>
              <a:lnSpc>
                <a:spcPct val="80000"/>
              </a:lnSpc>
            </a:pPr>
            <a:r>
              <a:rPr lang="ru-RU" sz="3200" b="1"/>
              <a:t>«угол накл.»</a:t>
            </a:r>
            <a:endParaRPr lang="en-US" sz="3200" b="1"/>
          </a:p>
          <a:p>
            <a:pPr>
              <a:lnSpc>
                <a:spcPct val="80000"/>
              </a:lnSpc>
            </a:pPr>
            <a:r>
              <a:rPr lang="ru-RU" sz="3200" b="1"/>
              <a:t>- острый </a:t>
            </a: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6237288" y="5184775"/>
            <a:ext cx="2474912" cy="8096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7372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3725"/>
                  <a:invGamma/>
                </a:schemeClr>
              </a:gs>
            </a:gsLst>
            <a:lin ang="5400000" scaled="1"/>
          </a:gra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tIns="82800" anchor="ctr"/>
          <a:lstStyle/>
          <a:p>
            <a:pPr>
              <a:lnSpc>
                <a:spcPct val="80000"/>
              </a:lnSpc>
            </a:pPr>
            <a:r>
              <a:rPr lang="ru-RU" sz="3200" b="1"/>
              <a:t> К</a:t>
            </a:r>
            <a:r>
              <a:rPr lang="en-US" sz="3200" b="1"/>
              <a:t> &gt; 0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89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881063" y="233363"/>
            <a:ext cx="6886575" cy="6075362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967" name="Group 31"/>
          <p:cNvGrpSpPr>
            <a:grpSpLocks/>
          </p:cNvGrpSpPr>
          <p:nvPr/>
        </p:nvGrpSpPr>
        <p:grpSpPr bwMode="auto">
          <a:xfrm>
            <a:off x="5516563" y="2619375"/>
            <a:ext cx="2043112" cy="1771650"/>
            <a:chOff x="3475" y="1650"/>
            <a:chExt cx="1287" cy="1116"/>
          </a:xfrm>
        </p:grpSpPr>
        <p:sp>
          <p:nvSpPr>
            <p:cNvPr id="39964" name="Oval 28"/>
            <p:cNvSpPr>
              <a:spLocks noChangeArrowheads="1"/>
            </p:cNvSpPr>
            <p:nvPr/>
          </p:nvSpPr>
          <p:spPr bwMode="auto">
            <a:xfrm>
              <a:off x="3929" y="1877"/>
              <a:ext cx="595" cy="5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 rot="-2170562">
              <a:off x="3475" y="1650"/>
              <a:ext cx="964" cy="5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3798" y="2171"/>
              <a:ext cx="964" cy="5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963" name="Group 27"/>
          <p:cNvGrpSpPr>
            <a:grpSpLocks/>
          </p:cNvGrpSpPr>
          <p:nvPr/>
        </p:nvGrpSpPr>
        <p:grpSpPr bwMode="auto">
          <a:xfrm>
            <a:off x="2862263" y="2979738"/>
            <a:ext cx="1530350" cy="1316037"/>
            <a:chOff x="1803" y="1877"/>
            <a:chExt cx="964" cy="829"/>
          </a:xfrm>
        </p:grpSpPr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2228" y="1877"/>
              <a:ext cx="539" cy="510"/>
            </a:xfrm>
            <a:prstGeom prst="ellipse">
              <a:avLst/>
            </a:prstGeom>
            <a:solidFill>
              <a:srgbClr val="CCECFF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 rot="2561613">
              <a:off x="1803" y="2047"/>
              <a:ext cx="850" cy="5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1916" y="2196"/>
              <a:ext cx="850" cy="5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5" t="14931" r="40723" b="19162"/>
          <a:stretch>
            <a:fillRect/>
          </a:stretch>
        </p:blipFill>
        <p:spPr bwMode="auto">
          <a:xfrm>
            <a:off x="927100" y="323850"/>
            <a:ext cx="6840538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601788" y="1673225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1376363" y="998538"/>
            <a:ext cx="4545012" cy="43211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1301750" y="2389188"/>
            <a:ext cx="2279650" cy="21193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3716338" y="2754313"/>
            <a:ext cx="3870325" cy="28336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4879975" y="1262063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k = 0</a:t>
            </a:r>
            <a:endParaRPr lang="ru-RU" b="1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 rot="2621827">
            <a:off x="2501900" y="2033588"/>
            <a:ext cx="95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k &lt;  0</a:t>
            </a:r>
            <a:endParaRPr lang="ru-RU" b="1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 rot="-2224034">
            <a:off x="6402388" y="2708275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k &gt; 0</a:t>
            </a:r>
            <a:endParaRPr lang="ru-RU" b="1"/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871538" y="2168525"/>
            <a:ext cx="404812" cy="441325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/>
              <a:t>3</a:t>
            </a:r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>
            <a:off x="3265488" y="5359400"/>
            <a:ext cx="404812" cy="441325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/>
              <a:t>4</a:t>
            </a:r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>
            <a:off x="1149350" y="1436688"/>
            <a:ext cx="404813" cy="441325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/>
              <a:t>1</a:t>
            </a:r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>
            <a:off x="941388" y="744538"/>
            <a:ext cx="404812" cy="441325"/>
          </a:xfrm>
          <a:prstGeom prst="star8">
            <a:avLst>
              <a:gd name="adj" fmla="val 38250"/>
            </a:avLst>
          </a:prstGeom>
          <a:solidFill>
            <a:srgbClr val="FDFD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/>
              <a:t>2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4213225" y="3429000"/>
            <a:ext cx="449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0</a:t>
            </a:r>
            <a:endParaRPr lang="ru-RU" sz="1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399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39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39950" grpId="0" animBg="1"/>
      <p:bldP spid="39951" grpId="0" animBg="1"/>
      <p:bldP spid="39952" grpId="0" animBg="1"/>
      <p:bldP spid="39953" grpId="0"/>
      <p:bldP spid="39954" grpId="0"/>
      <p:bldP spid="39955" grpId="0"/>
      <p:bldP spid="39968" grpId="0" animBg="1"/>
      <p:bldP spid="39969" grpId="0" animBg="1"/>
      <p:bldP spid="39970" grpId="0" animBg="1"/>
      <p:bldP spid="399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701675" y="142875"/>
            <a:ext cx="4049713" cy="541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6600">
                        <a:alpha val="89000"/>
                      </a:srgbClr>
                    </a:gs>
                    <a:gs pos="50000">
                      <a:srgbClr val="CC6600">
                        <a:gamma/>
                        <a:shade val="46275"/>
                        <a:invGamma/>
                      </a:srgbClr>
                    </a:gs>
                    <a:gs pos="100000">
                      <a:srgbClr val="CC6600">
                        <a:alpha val="89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ТЕОРИЯ ПО ТЕМЕ</a:t>
            </a:r>
          </a:p>
        </p:txBody>
      </p:sp>
      <p:sp>
        <p:nvSpPr>
          <p:cNvPr id="41987" name="Text Box 15"/>
          <p:cNvSpPr txBox="1">
            <a:spLocks noChangeArrowheads="1"/>
          </p:cNvSpPr>
          <p:nvPr/>
        </p:nvSpPr>
        <p:spPr bwMode="auto">
          <a:xfrm>
            <a:off x="576263" y="758825"/>
            <a:ext cx="69040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72000" bIns="0" anchor="ctr">
            <a:spAutoFit/>
          </a:bodyPr>
          <a:lstStyle/>
          <a:p>
            <a:pPr marL="342900" indent="-342900" algn="l">
              <a:lnSpc>
                <a:spcPct val="80000"/>
              </a:lnSpc>
            </a:pPr>
            <a:r>
              <a:rPr lang="en-US" sz="4000" i="1">
                <a:solidFill>
                  <a:srgbClr val="FF0000"/>
                </a:solidFill>
              </a:rPr>
              <a:t>  </a:t>
            </a:r>
            <a:r>
              <a:rPr lang="ru-RU" b="1" i="1">
                <a:solidFill>
                  <a:srgbClr val="003366"/>
                </a:solidFill>
              </a:rPr>
              <a:t> Как влияет коэффициент </a:t>
            </a:r>
            <a:r>
              <a:rPr lang="en-US" b="1" i="1">
                <a:solidFill>
                  <a:srgbClr val="003366"/>
                </a:solidFill>
              </a:rPr>
              <a:t>b </a:t>
            </a:r>
            <a:r>
              <a:rPr lang="ru-RU" b="1" i="1">
                <a:solidFill>
                  <a:srgbClr val="003366"/>
                </a:solidFill>
              </a:rPr>
              <a:t>на положение прямой?</a:t>
            </a:r>
          </a:p>
        </p:txBody>
      </p:sp>
      <p:sp>
        <p:nvSpPr>
          <p:cNvPr id="41989" name="Cloud"/>
          <p:cNvSpPr>
            <a:spLocks noChangeAspect="1" noEditPoints="1" noChangeArrowheads="1"/>
          </p:cNvSpPr>
          <p:nvPr/>
        </p:nvSpPr>
        <p:spPr bwMode="auto">
          <a:xfrm>
            <a:off x="-784225" y="1538288"/>
            <a:ext cx="10801350" cy="1530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endParaRPr lang="en-US" b="1" i="1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i="1">
                <a:solidFill>
                  <a:srgbClr val="003366"/>
                </a:solidFill>
              </a:rPr>
              <a:t>Коэффициент </a:t>
            </a:r>
            <a:r>
              <a:rPr lang="en-US" b="1" i="1">
                <a:solidFill>
                  <a:srgbClr val="003366"/>
                </a:solidFill>
              </a:rPr>
              <a:t>b </a:t>
            </a:r>
            <a:r>
              <a:rPr lang="ru-RU" b="1" i="1">
                <a:solidFill>
                  <a:srgbClr val="003366"/>
                </a:solidFill>
              </a:rPr>
              <a:t>определяет точку пересечения прямой с осью </a:t>
            </a:r>
            <a:r>
              <a:rPr lang="en-US" b="1" i="1">
                <a:solidFill>
                  <a:srgbClr val="003366"/>
                </a:solidFill>
              </a:rPr>
              <a:t>OY.</a:t>
            </a:r>
            <a:endParaRPr lang="ru-RU" b="1" i="1">
              <a:solidFill>
                <a:srgbClr val="003366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871663" y="3160713"/>
            <a:ext cx="4321175" cy="3959225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5" t="14931" r="40723" b="19162"/>
          <a:stretch>
            <a:fillRect/>
          </a:stretch>
        </p:blipFill>
        <p:spPr bwMode="auto">
          <a:xfrm>
            <a:off x="1871663" y="3170238"/>
            <a:ext cx="432117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03" name="Line 19"/>
          <p:cNvSpPr>
            <a:spLocks noChangeShapeType="1"/>
          </p:cNvSpPr>
          <p:nvPr/>
        </p:nvSpPr>
        <p:spPr bwMode="auto">
          <a:xfrm flipH="1">
            <a:off x="3267075" y="3879850"/>
            <a:ext cx="990600" cy="26543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3" name="Oval 29"/>
          <p:cNvSpPr>
            <a:spLocks noChangeArrowheads="1"/>
          </p:cNvSpPr>
          <p:nvPr/>
        </p:nvSpPr>
        <p:spPr bwMode="auto">
          <a:xfrm>
            <a:off x="3970338" y="444976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627438" y="4141788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b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3702050" y="5087938"/>
            <a:ext cx="449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0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1962150" y="4149725"/>
            <a:ext cx="3284538" cy="24749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17" name="Oval 33"/>
          <p:cNvSpPr>
            <a:spLocks noChangeArrowheads="1"/>
          </p:cNvSpPr>
          <p:nvPr/>
        </p:nvSpPr>
        <p:spPr bwMode="auto">
          <a:xfrm>
            <a:off x="3971925" y="567848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3943350" y="5311775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b</a:t>
            </a: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19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9" grpId="0" animBg="1"/>
      <p:bldP spid="41992" grpId="0" animBg="1"/>
      <p:bldP spid="42003" grpId="0" animBg="1"/>
      <p:bldP spid="42003" grpId="1" animBg="1"/>
      <p:bldP spid="42013" grpId="0" animBg="1"/>
      <p:bldP spid="42013" grpId="1" animBg="1"/>
      <p:bldP spid="42014" grpId="0"/>
      <p:bldP spid="42015" grpId="0"/>
      <p:bldP spid="42016" grpId="0" animBg="1"/>
      <p:bldP spid="42017" grpId="0" animBg="1"/>
      <p:bldP spid="420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7" name="Rectangle 109"/>
          <p:cNvSpPr>
            <a:spLocks noChangeArrowheads="1"/>
          </p:cNvSpPr>
          <p:nvPr/>
        </p:nvSpPr>
        <p:spPr bwMode="auto">
          <a:xfrm>
            <a:off x="5756275" y="863600"/>
            <a:ext cx="3330575" cy="3105150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104" name="Group 96"/>
          <p:cNvGrpSpPr>
            <a:grpSpLocks/>
          </p:cNvGrpSpPr>
          <p:nvPr/>
        </p:nvGrpSpPr>
        <p:grpSpPr bwMode="auto">
          <a:xfrm>
            <a:off x="5967413" y="2214563"/>
            <a:ext cx="1581150" cy="1176337"/>
            <a:chOff x="3751" y="1419"/>
            <a:chExt cx="996" cy="741"/>
          </a:xfrm>
        </p:grpSpPr>
        <p:sp>
          <p:nvSpPr>
            <p:cNvPr id="43099" name="Oval 91"/>
            <p:cNvSpPr>
              <a:spLocks noChangeArrowheads="1"/>
            </p:cNvSpPr>
            <p:nvPr/>
          </p:nvSpPr>
          <p:spPr bwMode="auto">
            <a:xfrm>
              <a:off x="3875" y="1443"/>
              <a:ext cx="593" cy="5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01" name="Rectangle 93"/>
            <p:cNvSpPr>
              <a:spLocks noChangeArrowheads="1"/>
            </p:cNvSpPr>
            <p:nvPr/>
          </p:nvSpPr>
          <p:spPr bwMode="auto">
            <a:xfrm rot="-29723868">
              <a:off x="3751" y="1419"/>
              <a:ext cx="489" cy="49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102" name="Rectangle 94"/>
            <p:cNvSpPr>
              <a:spLocks noChangeArrowheads="1"/>
            </p:cNvSpPr>
            <p:nvPr/>
          </p:nvSpPr>
          <p:spPr bwMode="auto">
            <a:xfrm>
              <a:off x="3929" y="1565"/>
              <a:ext cx="818" cy="5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123" name="Rectangle 115"/>
          <p:cNvSpPr>
            <a:spLocks noChangeArrowheads="1"/>
          </p:cNvSpPr>
          <p:nvPr/>
        </p:nvSpPr>
        <p:spPr bwMode="auto">
          <a:xfrm>
            <a:off x="2771775" y="3752850"/>
            <a:ext cx="3330575" cy="3105150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91" name="Oval 83"/>
          <p:cNvSpPr>
            <a:spLocks noChangeArrowheads="1"/>
          </p:cNvSpPr>
          <p:nvPr/>
        </p:nvSpPr>
        <p:spPr bwMode="auto">
          <a:xfrm>
            <a:off x="4443413" y="5121275"/>
            <a:ext cx="941387" cy="80962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 rot="-28874260">
            <a:off x="3828257" y="4983956"/>
            <a:ext cx="1530350" cy="9413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93" name="Rectangle 85"/>
          <p:cNvSpPr>
            <a:spLocks noChangeArrowheads="1"/>
          </p:cNvSpPr>
          <p:nvPr/>
        </p:nvSpPr>
        <p:spPr bwMode="auto">
          <a:xfrm>
            <a:off x="4713288" y="5345113"/>
            <a:ext cx="1298575" cy="944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94" name="AutoShape 86"/>
          <p:cNvSpPr>
            <a:spLocks noChangeArrowheads="1"/>
          </p:cNvSpPr>
          <p:nvPr/>
        </p:nvSpPr>
        <p:spPr bwMode="auto">
          <a:xfrm>
            <a:off x="4414838" y="4206875"/>
            <a:ext cx="652462" cy="1147763"/>
          </a:xfrm>
          <a:prstGeom prst="rtTriangle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50" name="Rectangle 42"/>
          <p:cNvSpPr>
            <a:spLocks noChangeArrowheads="1"/>
          </p:cNvSpPr>
          <p:nvPr/>
        </p:nvSpPr>
        <p:spPr bwMode="auto">
          <a:xfrm>
            <a:off x="71438" y="863600"/>
            <a:ext cx="3330575" cy="3105150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75" name="AutoShape 67"/>
          <p:cNvSpPr>
            <a:spLocks noChangeArrowheads="1"/>
          </p:cNvSpPr>
          <p:nvPr/>
        </p:nvSpPr>
        <p:spPr bwMode="auto">
          <a:xfrm flipH="1">
            <a:off x="1016000" y="1628775"/>
            <a:ext cx="630238" cy="809625"/>
          </a:xfrm>
          <a:prstGeom prst="rtTriangle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3076" name="Group 68"/>
          <p:cNvGrpSpPr>
            <a:grpSpLocks/>
          </p:cNvGrpSpPr>
          <p:nvPr/>
        </p:nvGrpSpPr>
        <p:grpSpPr bwMode="auto">
          <a:xfrm>
            <a:off x="161925" y="1350963"/>
            <a:ext cx="1852613" cy="2049462"/>
            <a:chOff x="102" y="851"/>
            <a:chExt cx="1167" cy="1291"/>
          </a:xfrm>
        </p:grpSpPr>
        <p:sp>
          <p:nvSpPr>
            <p:cNvPr id="43072" name="Oval 64"/>
            <p:cNvSpPr>
              <a:spLocks noChangeArrowheads="1"/>
            </p:cNvSpPr>
            <p:nvPr/>
          </p:nvSpPr>
          <p:spPr bwMode="auto">
            <a:xfrm>
              <a:off x="244" y="1338"/>
              <a:ext cx="595" cy="5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73" name="Rectangle 65"/>
            <p:cNvSpPr>
              <a:spLocks noChangeArrowheads="1"/>
            </p:cNvSpPr>
            <p:nvPr/>
          </p:nvSpPr>
          <p:spPr bwMode="auto">
            <a:xfrm rot="-3116201">
              <a:off x="-82" y="1035"/>
              <a:ext cx="964" cy="5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74" name="Rectangle 66"/>
            <p:cNvSpPr>
              <a:spLocks noChangeArrowheads="1"/>
            </p:cNvSpPr>
            <p:nvPr/>
          </p:nvSpPr>
          <p:spPr bwMode="auto">
            <a:xfrm>
              <a:off x="305" y="1547"/>
              <a:ext cx="964" cy="59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3047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45" t="29797" r="54330" b="32135"/>
          <a:stretch>
            <a:fillRect/>
          </a:stretch>
        </p:blipFill>
        <p:spPr bwMode="auto">
          <a:xfrm>
            <a:off x="26988" y="863600"/>
            <a:ext cx="32400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69850" y="2454275"/>
            <a:ext cx="315118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2951163" y="2117725"/>
            <a:ext cx="449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1328738" y="773113"/>
            <a:ext cx="449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3119" name="Line 111"/>
          <p:cNvSpPr>
            <a:spLocks noChangeShapeType="1"/>
          </p:cNvSpPr>
          <p:nvPr/>
        </p:nvSpPr>
        <p:spPr bwMode="auto">
          <a:xfrm flipV="1">
            <a:off x="5786438" y="2438400"/>
            <a:ext cx="31511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3124" name="Picture 1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45" t="29797" r="54330" b="32135"/>
          <a:stretch>
            <a:fillRect/>
          </a:stretch>
        </p:blipFill>
        <p:spPr bwMode="auto">
          <a:xfrm>
            <a:off x="2771775" y="3743325"/>
            <a:ext cx="32400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25" name="Line 117"/>
          <p:cNvSpPr>
            <a:spLocks noChangeShapeType="1"/>
          </p:cNvSpPr>
          <p:nvPr/>
        </p:nvSpPr>
        <p:spPr bwMode="auto">
          <a:xfrm flipV="1">
            <a:off x="2814638" y="5357813"/>
            <a:ext cx="31511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26" name="Text Box 118"/>
          <p:cNvSpPr txBox="1">
            <a:spLocks noChangeArrowheads="1"/>
          </p:cNvSpPr>
          <p:nvPr/>
        </p:nvSpPr>
        <p:spPr bwMode="auto">
          <a:xfrm>
            <a:off x="5695950" y="5021263"/>
            <a:ext cx="449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3127" name="Text Box 119"/>
          <p:cNvSpPr txBox="1">
            <a:spLocks noChangeArrowheads="1"/>
          </p:cNvSpPr>
          <p:nvPr/>
        </p:nvSpPr>
        <p:spPr bwMode="auto">
          <a:xfrm>
            <a:off x="4073525" y="3676650"/>
            <a:ext cx="449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3114" name="AutoShape 106"/>
          <p:cNvSpPr>
            <a:spLocks noChangeArrowheads="1"/>
          </p:cNvSpPr>
          <p:nvPr/>
        </p:nvSpPr>
        <p:spPr bwMode="auto">
          <a:xfrm>
            <a:off x="3311525" y="1403350"/>
            <a:ext cx="2681288" cy="1981200"/>
          </a:xfrm>
          <a:prstGeom prst="wedgeEllipseCallout">
            <a:avLst>
              <a:gd name="adj1" fmla="val -17616"/>
              <a:gd name="adj2" fmla="val 69310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113" name="AutoShape 105"/>
          <p:cNvSpPr>
            <a:spLocks noChangeArrowheads="1"/>
          </p:cNvSpPr>
          <p:nvPr/>
        </p:nvSpPr>
        <p:spPr bwMode="auto">
          <a:xfrm>
            <a:off x="6462713" y="4194175"/>
            <a:ext cx="2681287" cy="1981200"/>
          </a:xfrm>
          <a:prstGeom prst="wedgeEllipseCallout">
            <a:avLst>
              <a:gd name="adj1" fmla="val 19685"/>
              <a:gd name="adj2" fmla="val -60495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V="1">
            <a:off x="1662113" y="819150"/>
            <a:ext cx="0" cy="31051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66738" y="0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>
                <a:solidFill>
                  <a:srgbClr val="336699"/>
                </a:solidFill>
              </a:rPr>
              <a:t>Задать аналитически линейные функции, графики которых изображены на рисунках:</a:t>
            </a:r>
          </a:p>
        </p:txBody>
      </p:sp>
      <p:sp>
        <p:nvSpPr>
          <p:cNvPr id="43046" name="AutoShape 38"/>
          <p:cNvSpPr>
            <a:spLocks noChangeArrowheads="1"/>
          </p:cNvSpPr>
          <p:nvPr/>
        </p:nvSpPr>
        <p:spPr bwMode="auto">
          <a:xfrm>
            <a:off x="5472113" y="728663"/>
            <a:ext cx="504825" cy="4762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7EDA1">
                  <a:gamma/>
                  <a:shade val="71373"/>
                  <a:invGamma/>
                </a:srgbClr>
              </a:gs>
              <a:gs pos="50000">
                <a:srgbClr val="97EDA1"/>
              </a:gs>
              <a:gs pos="100000">
                <a:srgbClr val="97EDA1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/>
              <a:t>2</a:t>
            </a:r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-19050" y="638175"/>
            <a:ext cx="504825" cy="4762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7EDA1">
                  <a:gamma/>
                  <a:shade val="71373"/>
                  <a:invGamma/>
                </a:srgbClr>
              </a:gs>
              <a:gs pos="50000">
                <a:srgbClr val="97EDA1"/>
              </a:gs>
              <a:gs pos="100000">
                <a:srgbClr val="97EDA1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/>
              <a:t>1</a:t>
            </a:r>
          </a:p>
        </p:txBody>
      </p:sp>
      <p:sp>
        <p:nvSpPr>
          <p:cNvPr id="43043" name="AutoShape 35"/>
          <p:cNvSpPr>
            <a:spLocks noChangeArrowheads="1"/>
          </p:cNvSpPr>
          <p:nvPr/>
        </p:nvSpPr>
        <p:spPr bwMode="auto">
          <a:xfrm>
            <a:off x="2592388" y="3608388"/>
            <a:ext cx="504825" cy="47625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C7C1C2">
                  <a:gamma/>
                  <a:shade val="71373"/>
                  <a:invGamma/>
                </a:srgbClr>
              </a:gs>
              <a:gs pos="50000">
                <a:srgbClr val="C7C1C2"/>
              </a:gs>
              <a:gs pos="100000">
                <a:srgbClr val="C7C1C2">
                  <a:gamma/>
                  <a:shade val="7137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b="1"/>
              <a:t>3</a:t>
            </a:r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 flipV="1">
            <a:off x="285750" y="1042988"/>
            <a:ext cx="1765300" cy="2400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 flipH="1" flipV="1">
            <a:off x="4200525" y="3756025"/>
            <a:ext cx="1471613" cy="2730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7107238" y="2424113"/>
            <a:ext cx="449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0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3063" name="Text Box 55"/>
          <p:cNvSpPr txBox="1">
            <a:spLocks noChangeArrowheads="1"/>
          </p:cNvSpPr>
          <p:nvPr/>
        </p:nvSpPr>
        <p:spPr bwMode="auto">
          <a:xfrm>
            <a:off x="1346200" y="2417763"/>
            <a:ext cx="449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0</a:t>
            </a:r>
            <a:endParaRPr lang="ru-RU" sz="1800" b="1">
              <a:solidFill>
                <a:schemeClr val="tx2"/>
              </a:solidFill>
            </a:endParaRPr>
          </a:p>
        </p:txBody>
      </p:sp>
      <p:graphicFrame>
        <p:nvGraphicFramePr>
          <p:cNvPr id="43077" name="Object 69"/>
          <p:cNvGraphicFramePr>
            <a:graphicFrameLocks noChangeAspect="1"/>
          </p:cNvGraphicFramePr>
          <p:nvPr/>
        </p:nvGraphicFramePr>
        <p:xfrm>
          <a:off x="1255713" y="2168525"/>
          <a:ext cx="234950" cy="215900"/>
        </p:xfrm>
        <a:graphic>
          <a:graphicData uri="http://schemas.openxmlformats.org/presentationml/2006/ole">
            <p:oleObj spid="_x0000_s43077" name="Формула" r:id="rId4" imgW="152280" imgH="139680" progId="Equation.3">
              <p:embed/>
            </p:oleObj>
          </a:graphicData>
        </a:graphic>
      </p:graphicFrame>
      <p:sp>
        <p:nvSpPr>
          <p:cNvPr id="43078" name="Oval 70"/>
          <p:cNvSpPr>
            <a:spLocks noChangeArrowheads="1"/>
          </p:cNvSpPr>
          <p:nvPr/>
        </p:nvSpPr>
        <p:spPr bwMode="auto">
          <a:xfrm>
            <a:off x="1600200" y="150336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79" name="Text Box 71"/>
          <p:cNvSpPr txBox="1">
            <a:spLocks noChangeArrowheads="1"/>
          </p:cNvSpPr>
          <p:nvPr/>
        </p:nvSpPr>
        <p:spPr bwMode="auto">
          <a:xfrm>
            <a:off x="611188" y="1195388"/>
            <a:ext cx="1379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b=3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43080" name="Oval 72"/>
          <p:cNvSpPr>
            <a:spLocks noChangeArrowheads="1"/>
          </p:cNvSpPr>
          <p:nvPr/>
        </p:nvSpPr>
        <p:spPr bwMode="auto">
          <a:xfrm>
            <a:off x="4360863" y="408305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81" name="Text Box 73"/>
          <p:cNvSpPr txBox="1">
            <a:spLocks noChangeArrowheads="1"/>
          </p:cNvSpPr>
          <p:nvPr/>
        </p:nvSpPr>
        <p:spPr bwMode="auto">
          <a:xfrm>
            <a:off x="3311525" y="3916363"/>
            <a:ext cx="145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b=4</a:t>
            </a:r>
            <a:endParaRPr lang="ru-RU" b="1">
              <a:solidFill>
                <a:schemeClr val="tx2"/>
              </a:solidFill>
            </a:endParaRPr>
          </a:p>
        </p:txBody>
      </p:sp>
      <p:graphicFrame>
        <p:nvGraphicFramePr>
          <p:cNvPr id="43088" name="Object 80"/>
          <p:cNvGraphicFramePr>
            <a:graphicFrameLocks noChangeAspect="1"/>
          </p:cNvGraphicFramePr>
          <p:nvPr/>
        </p:nvGraphicFramePr>
        <p:xfrm>
          <a:off x="3832225" y="1493838"/>
          <a:ext cx="1174750" cy="957262"/>
        </p:xfrm>
        <a:graphic>
          <a:graphicData uri="http://schemas.openxmlformats.org/presentationml/2006/ole">
            <p:oleObj spid="_x0000_s43088" name="Формула" r:id="rId5" imgW="482400" imgH="393480" progId="Equation.3">
              <p:embed/>
            </p:oleObj>
          </a:graphicData>
        </a:graphic>
      </p:graphicFrame>
      <p:graphicFrame>
        <p:nvGraphicFramePr>
          <p:cNvPr id="43089" name="Object 81"/>
          <p:cNvGraphicFramePr>
            <a:graphicFrameLocks noChangeAspect="1"/>
          </p:cNvGraphicFramePr>
          <p:nvPr/>
        </p:nvGraphicFramePr>
        <p:xfrm>
          <a:off x="3522663" y="2530475"/>
          <a:ext cx="1793875" cy="493713"/>
        </p:xfrm>
        <a:graphic>
          <a:graphicData uri="http://schemas.openxmlformats.org/presentationml/2006/ole">
            <p:oleObj spid="_x0000_s43089" name="Формула" r:id="rId6" imgW="736560" imgH="203040" progId="Equation.3">
              <p:embed/>
            </p:oleObj>
          </a:graphicData>
        </a:graphic>
      </p:graphicFrame>
      <p:graphicFrame>
        <p:nvGraphicFramePr>
          <p:cNvPr id="43105" name="Object 97"/>
          <p:cNvGraphicFramePr>
            <a:graphicFrameLocks noChangeAspect="1"/>
          </p:cNvGraphicFramePr>
          <p:nvPr/>
        </p:nvGraphicFramePr>
        <p:xfrm>
          <a:off x="6723063" y="2124075"/>
          <a:ext cx="234950" cy="215900"/>
        </p:xfrm>
        <a:graphic>
          <a:graphicData uri="http://schemas.openxmlformats.org/presentationml/2006/ole">
            <p:oleObj spid="_x0000_s43105" name="Формула" r:id="rId7" imgW="152280" imgH="139680" progId="Equation.3">
              <p:embed/>
            </p:oleObj>
          </a:graphicData>
        </a:graphic>
      </p:graphicFrame>
      <p:graphicFrame>
        <p:nvGraphicFramePr>
          <p:cNvPr id="43106" name="Object 98"/>
          <p:cNvGraphicFramePr>
            <a:graphicFrameLocks noChangeAspect="1"/>
          </p:cNvGraphicFramePr>
          <p:nvPr/>
        </p:nvGraphicFramePr>
        <p:xfrm>
          <a:off x="5157788" y="5013325"/>
          <a:ext cx="234950" cy="215900"/>
        </p:xfrm>
        <a:graphic>
          <a:graphicData uri="http://schemas.openxmlformats.org/presentationml/2006/ole">
            <p:oleObj spid="_x0000_s43106" name="Формула" r:id="rId8" imgW="152280" imgH="139680" progId="Equation.3">
              <p:embed/>
            </p:oleObj>
          </a:graphicData>
        </a:graphic>
      </p:graphicFrame>
      <p:graphicFrame>
        <p:nvGraphicFramePr>
          <p:cNvPr id="43107" name="Object 99"/>
          <p:cNvGraphicFramePr>
            <a:graphicFrameLocks noChangeAspect="1"/>
          </p:cNvGraphicFramePr>
          <p:nvPr/>
        </p:nvGraphicFramePr>
        <p:xfrm>
          <a:off x="7318375" y="4419600"/>
          <a:ext cx="1174750" cy="957263"/>
        </p:xfrm>
        <a:graphic>
          <a:graphicData uri="http://schemas.openxmlformats.org/presentationml/2006/ole">
            <p:oleObj spid="_x0000_s43107" name="Формула" r:id="rId9" imgW="482400" imgH="393480" progId="Equation.3">
              <p:embed/>
            </p:oleObj>
          </a:graphicData>
        </a:graphic>
      </p:graphicFrame>
      <p:graphicFrame>
        <p:nvGraphicFramePr>
          <p:cNvPr id="43108" name="Object 100"/>
          <p:cNvGraphicFramePr>
            <a:graphicFrameLocks noChangeAspect="1"/>
          </p:cNvGraphicFramePr>
          <p:nvPr/>
        </p:nvGraphicFramePr>
        <p:xfrm>
          <a:off x="7024688" y="5456238"/>
          <a:ext cx="1762125" cy="493712"/>
        </p:xfrm>
        <a:graphic>
          <a:graphicData uri="http://schemas.openxmlformats.org/presentationml/2006/ole">
            <p:oleObj spid="_x0000_s43108" name="Формула" r:id="rId10" imgW="723600" imgH="203040" progId="Equation.3">
              <p:embed/>
            </p:oleObj>
          </a:graphicData>
        </a:graphic>
      </p:graphicFrame>
      <p:sp>
        <p:nvSpPr>
          <p:cNvPr id="43112" name="AutoShape 104"/>
          <p:cNvSpPr>
            <a:spLocks noChangeArrowheads="1"/>
          </p:cNvSpPr>
          <p:nvPr/>
        </p:nvSpPr>
        <p:spPr bwMode="auto">
          <a:xfrm>
            <a:off x="0" y="4238625"/>
            <a:ext cx="2681288" cy="1981200"/>
          </a:xfrm>
          <a:prstGeom prst="wedgeEllipseCallout">
            <a:avLst>
              <a:gd name="adj1" fmla="val -39106"/>
              <a:gd name="adj2" fmla="val -91505"/>
            </a:avLst>
          </a:prstGeom>
          <a:solidFill>
            <a:schemeClr val="accent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3087" name="Object 79"/>
          <p:cNvGraphicFramePr>
            <a:graphicFrameLocks noChangeAspect="1"/>
          </p:cNvGraphicFramePr>
          <p:nvPr/>
        </p:nvGraphicFramePr>
        <p:xfrm>
          <a:off x="387350" y="5321300"/>
          <a:ext cx="1762125" cy="493713"/>
        </p:xfrm>
        <a:graphic>
          <a:graphicData uri="http://schemas.openxmlformats.org/presentationml/2006/ole">
            <p:oleObj spid="_x0000_s43087" name="Формула" r:id="rId11" imgW="723600" imgH="203040" progId="Equation.3">
              <p:embed/>
            </p:oleObj>
          </a:graphicData>
        </a:graphic>
      </p:graphicFrame>
      <p:graphicFrame>
        <p:nvGraphicFramePr>
          <p:cNvPr id="43086" name="Object 78"/>
          <p:cNvGraphicFramePr>
            <a:graphicFrameLocks noChangeAspect="1"/>
          </p:cNvGraphicFramePr>
          <p:nvPr/>
        </p:nvGraphicFramePr>
        <p:xfrm>
          <a:off x="341313" y="4284663"/>
          <a:ext cx="1854200" cy="957262"/>
        </p:xfrm>
        <a:graphic>
          <a:graphicData uri="http://schemas.openxmlformats.org/presentationml/2006/ole">
            <p:oleObj spid="_x0000_s43086" name="Формула" r:id="rId12" imgW="761760" imgH="393480" progId="Equation.3">
              <p:embed/>
            </p:oleObj>
          </a:graphicData>
        </a:graphic>
      </p:graphicFrame>
      <p:sp>
        <p:nvSpPr>
          <p:cNvPr id="43097" name="AutoShape 89"/>
          <p:cNvSpPr>
            <a:spLocks noChangeArrowheads="1"/>
          </p:cNvSpPr>
          <p:nvPr/>
        </p:nvSpPr>
        <p:spPr bwMode="auto">
          <a:xfrm>
            <a:off x="6732588" y="2470150"/>
            <a:ext cx="652462" cy="630238"/>
          </a:xfrm>
          <a:prstGeom prst="rtTriangle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3118" name="Picture 1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45" t="29797" r="54330" b="32135"/>
          <a:stretch>
            <a:fillRect/>
          </a:stretch>
        </p:blipFill>
        <p:spPr bwMode="auto">
          <a:xfrm>
            <a:off x="5786438" y="863600"/>
            <a:ext cx="32400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83" name="Text Box 75"/>
          <p:cNvSpPr txBox="1">
            <a:spLocks noChangeArrowheads="1"/>
          </p:cNvSpPr>
          <p:nvPr/>
        </p:nvSpPr>
        <p:spPr bwMode="auto">
          <a:xfrm>
            <a:off x="7002463" y="2754313"/>
            <a:ext cx="170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b=-2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43121" name="Text Box 113"/>
          <p:cNvSpPr txBox="1">
            <a:spLocks noChangeArrowheads="1"/>
          </p:cNvSpPr>
          <p:nvPr/>
        </p:nvSpPr>
        <p:spPr bwMode="auto">
          <a:xfrm>
            <a:off x="6683375" y="908050"/>
            <a:ext cx="449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y</a:t>
            </a:r>
            <a:endParaRPr lang="ru-RU" sz="1800" b="1">
              <a:solidFill>
                <a:schemeClr val="tx2"/>
              </a:solidFill>
            </a:endParaRPr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 flipH="1" flipV="1">
            <a:off x="5921375" y="1673225"/>
            <a:ext cx="2476500" cy="2341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82" name="Oval 74"/>
          <p:cNvSpPr>
            <a:spLocks noChangeArrowheads="1"/>
          </p:cNvSpPr>
          <p:nvPr/>
        </p:nvSpPr>
        <p:spPr bwMode="auto">
          <a:xfrm>
            <a:off x="7375525" y="304800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120" name="Text Box 112"/>
          <p:cNvSpPr txBox="1">
            <a:spLocks noChangeArrowheads="1"/>
          </p:cNvSpPr>
          <p:nvPr/>
        </p:nvSpPr>
        <p:spPr bwMode="auto">
          <a:xfrm>
            <a:off x="8667750" y="2124075"/>
            <a:ext cx="449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</a:rPr>
              <a:t>x</a:t>
            </a:r>
            <a:endParaRPr lang="ru-RU" sz="1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91" grpId="0" animBg="1"/>
      <p:bldP spid="43092" grpId="0" animBg="1"/>
      <p:bldP spid="43093" grpId="0" animBg="1"/>
      <p:bldP spid="43094" grpId="0" animBg="1"/>
      <p:bldP spid="43075" grpId="0" animBg="1"/>
      <p:bldP spid="43114" grpId="0" animBg="1"/>
      <p:bldP spid="43113" grpId="0" animBg="1"/>
      <p:bldP spid="43046" grpId="0" animBg="1"/>
      <p:bldP spid="43031" grpId="0" animBg="1"/>
      <p:bldP spid="43043" grpId="0" animBg="1"/>
      <p:bldP spid="43059" grpId="0" animBg="1"/>
      <p:bldP spid="43061" grpId="0" animBg="1"/>
      <p:bldP spid="43078" grpId="0" animBg="1"/>
      <p:bldP spid="43079" grpId="0"/>
      <p:bldP spid="43080" grpId="0" animBg="1"/>
      <p:bldP spid="43081" grpId="0"/>
      <p:bldP spid="43112" grpId="0" animBg="1"/>
      <p:bldP spid="43097" grpId="0" animBg="1"/>
      <p:bldP spid="43083" grpId="0"/>
      <p:bldP spid="43060" grpId="0" animBg="1"/>
      <p:bldP spid="4308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990000"/>
      </a:dk1>
      <a:lt1>
        <a:srgbClr val="FFFFFF"/>
      </a:lt1>
      <a:dk2>
        <a:srgbClr val="000000"/>
      </a:dk2>
      <a:lt2>
        <a:srgbClr val="F8F8F8"/>
      </a:lt2>
      <a:accent1>
        <a:srgbClr val="FFFFFF"/>
      </a:accent1>
      <a:accent2>
        <a:srgbClr val="333399"/>
      </a:accent2>
      <a:accent3>
        <a:srgbClr val="FFFFFF"/>
      </a:accent3>
      <a:accent4>
        <a:srgbClr val="820000"/>
      </a:accent4>
      <a:accent5>
        <a:srgbClr val="FFFFFF"/>
      </a:accent5>
      <a:accent6>
        <a:srgbClr val="2D2D8A"/>
      </a:accent6>
      <a:hlink>
        <a:srgbClr val="990000"/>
      </a:hlink>
      <a:folHlink>
        <a:srgbClr val="003366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99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820000"/>
        </a:accent4>
        <a:accent5>
          <a:srgbClr val="FFFFFF"/>
        </a:accent5>
        <a:accent6>
          <a:srgbClr val="2D2D8A"/>
        </a:accent6>
        <a:hlink>
          <a:srgbClr val="99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990000"/>
        </a:dk1>
        <a:lt1>
          <a:srgbClr val="FFFFFF"/>
        </a:lt1>
        <a:dk2>
          <a:srgbClr val="000000"/>
        </a:dk2>
        <a:lt2>
          <a:srgbClr val="F8F8F8"/>
        </a:lt2>
        <a:accent1>
          <a:srgbClr val="FFFFFF"/>
        </a:accent1>
        <a:accent2>
          <a:srgbClr val="333399"/>
        </a:accent2>
        <a:accent3>
          <a:srgbClr val="FFFFFF"/>
        </a:accent3>
        <a:accent4>
          <a:srgbClr val="820000"/>
        </a:accent4>
        <a:accent5>
          <a:srgbClr val="FFFFFF"/>
        </a:accent5>
        <a:accent6>
          <a:srgbClr val="2D2D8A"/>
        </a:accent6>
        <a:hlink>
          <a:srgbClr val="99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4866</TotalTime>
  <Words>572</Words>
  <Application>Microsoft Office PowerPoint</Application>
  <PresentationFormat>Экран (4:3)</PresentationFormat>
  <Paragraphs>145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Calibri</vt:lpstr>
      <vt:lpstr>Оформление по умолчанию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мой</cp:lastModifiedBy>
  <cp:revision>88</cp:revision>
  <dcterms:created xsi:type="dcterms:W3CDTF">2008-08-07T03:42:34Z</dcterms:created>
  <dcterms:modified xsi:type="dcterms:W3CDTF">2013-06-19T16:42:10Z</dcterms:modified>
</cp:coreProperties>
</file>