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8" r:id="rId12"/>
    <p:sldId id="266" r:id="rId13"/>
    <p:sldId id="267" r:id="rId14"/>
    <p:sldId id="270" r:id="rId15"/>
    <p:sldId id="272" r:id="rId16"/>
    <p:sldId id="273" r:id="rId17"/>
    <p:sldId id="274" r:id="rId18"/>
    <p:sldId id="276" r:id="rId19"/>
    <p:sldId id="282" r:id="rId20"/>
    <p:sldId id="277" r:id="rId21"/>
    <p:sldId id="278" r:id="rId22"/>
    <p:sldId id="279" r:id="rId23"/>
    <p:sldId id="280" r:id="rId24"/>
    <p:sldId id="281" r:id="rId25"/>
    <p:sldId id="316" r:id="rId26"/>
    <p:sldId id="283" r:id="rId27"/>
    <p:sldId id="284" r:id="rId28"/>
    <p:sldId id="317" r:id="rId29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EE212"/>
    <a:srgbClr val="FFC1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2B9AB-B0D3-433B-B40C-0E1086A578D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5F5DC-0A04-4C9C-A401-8C94DFB03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математик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1142984"/>
            <a:ext cx="6858048" cy="2214578"/>
          </a:xfrm>
          <a:prstGeom prst="rect">
            <a:avLst/>
          </a:prstGeom>
          <a:solidFill>
            <a:schemeClr val="tx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32004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Координаты на плоскости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33788"/>
            <a:ext cx="7467624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математики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Савичева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 Г.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ЦО №109 СП ФНКЦ ДГОИ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им. Дмитрия Рогачёва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Взаимное расположение прямых на плоскости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966906"/>
          </a:xfrm>
        </p:spPr>
        <p:txBody>
          <a:bodyPr/>
          <a:lstStyle/>
          <a:p>
            <a:r>
              <a:rPr lang="ru-RU" dirty="0" smtClean="0"/>
              <a:t>На плоскости существуют и такие прямые, которые никогда не пересекутся</a:t>
            </a:r>
            <a:endParaRPr lang="en-US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214414" y="2714620"/>
            <a:ext cx="6428418" cy="1357322"/>
            <a:chOff x="1214414" y="3571876"/>
            <a:chExt cx="6428418" cy="1357322"/>
          </a:xfrm>
        </p:grpSpPr>
        <p:sp>
          <p:nvSpPr>
            <p:cNvPr id="19" name="TextBox 18"/>
            <p:cNvSpPr txBox="1"/>
            <p:nvPr/>
          </p:nvSpPr>
          <p:spPr>
            <a:xfrm>
              <a:off x="1500166" y="3786190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86644" y="414338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cxnSp>
          <p:nvCxnSpPr>
            <p:cNvPr id="10" name="Прямая соединительная линия 9"/>
            <p:cNvCxnSpPr>
              <a:cxnSpLocks noChangeAspect="1"/>
            </p:cNvCxnSpPr>
            <p:nvPr/>
          </p:nvCxnSpPr>
          <p:spPr>
            <a:xfrm flipV="1">
              <a:off x="1214414" y="3571876"/>
              <a:ext cx="6322263" cy="8572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cxnSpLocks noChangeAspect="1"/>
            </p:cNvCxnSpPr>
            <p:nvPr/>
          </p:nvCxnSpPr>
          <p:spPr>
            <a:xfrm flipV="1">
              <a:off x="1214414" y="4071942"/>
              <a:ext cx="6322263" cy="8572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500034" y="4214818"/>
            <a:ext cx="8229600" cy="19669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Прямые, лежащие в одной плоскости, которые не пересекаются, называются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параллельными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Взаимное расположение прямых на плоскости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966906"/>
          </a:xfrm>
        </p:spPr>
        <p:txBody>
          <a:bodyPr/>
          <a:lstStyle/>
          <a:p>
            <a:r>
              <a:rPr lang="ru-RU" dirty="0" smtClean="0"/>
              <a:t>Отрезки (лучи), лежащие на параллельных прямых, называются параллельными отрезками (лучами).</a:t>
            </a:r>
            <a:endParaRPr lang="en-US" dirty="0"/>
          </a:p>
        </p:txBody>
      </p:sp>
      <p:cxnSp>
        <p:nvCxnSpPr>
          <p:cNvPr id="10" name="Прямая соединительная линия 9"/>
          <p:cNvCxnSpPr>
            <a:cxnSpLocks noChangeAspect="1"/>
          </p:cNvCxnSpPr>
          <p:nvPr/>
        </p:nvCxnSpPr>
        <p:spPr>
          <a:xfrm flipV="1">
            <a:off x="1214414" y="3071810"/>
            <a:ext cx="6322263" cy="8572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 noChangeAspect="1"/>
          </p:cNvCxnSpPr>
          <p:nvPr/>
        </p:nvCxnSpPr>
        <p:spPr>
          <a:xfrm flipV="1">
            <a:off x="1214414" y="3571876"/>
            <a:ext cx="6322263" cy="8572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 noChangeAspect="1"/>
          </p:cNvCxnSpPr>
          <p:nvPr/>
        </p:nvCxnSpPr>
        <p:spPr>
          <a:xfrm flipV="1">
            <a:off x="2643174" y="3357562"/>
            <a:ext cx="2990872" cy="4055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 noChangeAspect="1"/>
          </p:cNvCxnSpPr>
          <p:nvPr/>
        </p:nvCxnSpPr>
        <p:spPr>
          <a:xfrm flipV="1">
            <a:off x="2643174" y="3857628"/>
            <a:ext cx="2990872" cy="4055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571736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14546" y="3357562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8" name="Овал 17"/>
          <p:cNvSpPr/>
          <p:nvPr/>
        </p:nvSpPr>
        <p:spPr>
          <a:xfrm>
            <a:off x="5500694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31682" y="300037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2" name="Овал 21"/>
          <p:cNvSpPr/>
          <p:nvPr/>
        </p:nvSpPr>
        <p:spPr>
          <a:xfrm>
            <a:off x="557213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14942" y="3467401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24" name="Овал 23"/>
          <p:cNvSpPr/>
          <p:nvPr/>
        </p:nvSpPr>
        <p:spPr>
          <a:xfrm>
            <a:off x="2571736" y="414338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58132" y="3857628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26" name="Прямая соединительная линия 25"/>
          <p:cNvCxnSpPr>
            <a:cxnSpLocks noChangeAspect="1"/>
          </p:cNvCxnSpPr>
          <p:nvPr/>
        </p:nvCxnSpPr>
        <p:spPr>
          <a:xfrm flipV="1">
            <a:off x="1214414" y="4786322"/>
            <a:ext cx="6322263" cy="8572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cxnSpLocks noChangeAspect="1"/>
          </p:cNvCxnSpPr>
          <p:nvPr/>
        </p:nvCxnSpPr>
        <p:spPr>
          <a:xfrm flipV="1">
            <a:off x="1214414" y="5286388"/>
            <a:ext cx="6322263" cy="8572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cxnSpLocks noChangeAspect="1"/>
          </p:cNvCxnSpPr>
          <p:nvPr/>
        </p:nvCxnSpPr>
        <p:spPr>
          <a:xfrm flipV="1">
            <a:off x="2643174" y="4818933"/>
            <a:ext cx="4857784" cy="6586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cxnSpLocks noChangeAspect="1"/>
          </p:cNvCxnSpPr>
          <p:nvPr/>
        </p:nvCxnSpPr>
        <p:spPr>
          <a:xfrm flipV="1">
            <a:off x="2643174" y="5318999"/>
            <a:ext cx="4857784" cy="6586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2571736" y="53578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14546" y="5072074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89070" y="4462169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72330" y="492919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36" name="Овал 35"/>
          <p:cNvSpPr/>
          <p:nvPr/>
        </p:nvSpPr>
        <p:spPr>
          <a:xfrm>
            <a:off x="2571736" y="585789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258132" y="557214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Взаимное расположение прямых на плоскости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3857652" cy="32861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Название «параллельные» происходит от греческого слова </a:t>
            </a:r>
            <a:r>
              <a:rPr lang="en-US" sz="2400" dirty="0" err="1" smtClean="0"/>
              <a:t>parallelos</a:t>
            </a:r>
            <a:r>
              <a:rPr lang="en-US" sz="2400" dirty="0" smtClean="0"/>
              <a:t>, </a:t>
            </a:r>
            <a:r>
              <a:rPr lang="ru-RU" sz="2400" dirty="0" smtClean="0"/>
              <a:t>означающего «рядом идущие»</a:t>
            </a:r>
            <a:endParaRPr lang="en-US" dirty="0"/>
          </a:p>
        </p:txBody>
      </p:sp>
      <p:pic>
        <p:nvPicPr>
          <p:cNvPr id="1026" name="Picture 2" descr="http://static.panoramio.com/photos/original/160734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000240"/>
            <a:ext cx="4572000" cy="3040381"/>
          </a:xfrm>
          <a:prstGeom prst="rect">
            <a:avLst/>
          </a:prstGeom>
          <a:noFill/>
        </p:spPr>
      </p:pic>
      <p:sp>
        <p:nvSpPr>
          <p:cNvPr id="12" name="Содержимое 2"/>
          <p:cNvSpPr txBox="1">
            <a:spLocks/>
          </p:cNvSpPr>
          <p:nvPr/>
        </p:nvSpPr>
        <p:spPr>
          <a:xfrm>
            <a:off x="142844" y="5214926"/>
            <a:ext cx="8786874" cy="128590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Для обозначения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параллельности двух прямых древнегреческие математики использовали знак «=», однако, когда в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XVIII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в. этот знак стали использовать как знак равенства, параллельность стали обозначать с помощью знака </a:t>
            </a:r>
            <a:r>
              <a:rPr lang="en-US" sz="2400" b="1" dirty="0" smtClean="0">
                <a:sym typeface="Symbol"/>
              </a:rPr>
              <a:t>||</a:t>
            </a:r>
            <a:r>
              <a:rPr lang="en-US" sz="2000" dirty="0">
                <a:sym typeface="Symbol"/>
              </a:rPr>
              <a:t>. </a:t>
            </a:r>
            <a:r>
              <a:rPr lang="ru-RU" sz="2000" dirty="0">
                <a:sym typeface="Symbol"/>
              </a:rPr>
              <a:t>Обозначается</a:t>
            </a:r>
            <a:r>
              <a:rPr lang="ru-RU" sz="2400" b="1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a</a:t>
            </a:r>
            <a:r>
              <a:rPr lang="en-US" sz="2000" b="1" dirty="0" smtClean="0">
                <a:sym typeface="Symbol"/>
              </a:rPr>
              <a:t>||</a:t>
            </a:r>
            <a:r>
              <a:rPr lang="en-US" sz="2000" dirty="0" smtClean="0">
                <a:sym typeface="Symbol"/>
              </a:rPr>
              <a:t>b</a:t>
            </a:r>
            <a:r>
              <a:rPr lang="ru-RU" sz="2000" dirty="0" smtClean="0">
                <a:sym typeface="Symbol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Построение параллельных прямых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256"/>
            <a:ext cx="8229600" cy="2214578"/>
          </a:xfrm>
        </p:spPr>
        <p:txBody>
          <a:bodyPr>
            <a:normAutofit/>
          </a:bodyPr>
          <a:lstStyle/>
          <a:p>
            <a:r>
              <a:rPr lang="ru-RU" dirty="0" smtClean="0"/>
              <a:t>Прямые </a:t>
            </a:r>
            <a:r>
              <a:rPr lang="en-US" dirty="0" smtClean="0"/>
              <a:t>a, b, c </a:t>
            </a:r>
            <a:r>
              <a:rPr lang="ru-RU" dirty="0" smtClean="0"/>
              <a:t>параллельны.</a:t>
            </a:r>
          </a:p>
          <a:p>
            <a:r>
              <a:rPr lang="en-US" dirty="0" smtClean="0"/>
              <a:t>d </a:t>
            </a:r>
            <a:r>
              <a:rPr lang="ru-RU" dirty="0" smtClean="0"/>
              <a:t>пересекает каждую из параллельных прямых под одним и тем же углом: </a:t>
            </a:r>
            <a:r>
              <a:rPr lang="ru-RU" dirty="0" smtClean="0">
                <a:sym typeface="Symbol"/>
              </a:rPr>
              <a:t></a:t>
            </a:r>
            <a:r>
              <a:rPr lang="ru-RU" dirty="0" smtClean="0"/>
              <a:t>1=</a:t>
            </a:r>
            <a:r>
              <a:rPr lang="ru-RU" dirty="0" smtClean="0">
                <a:sym typeface="Symbol"/>
              </a:rPr>
              <a:t>  </a:t>
            </a:r>
            <a:r>
              <a:rPr lang="ru-RU" dirty="0" smtClean="0"/>
              <a:t>2=</a:t>
            </a:r>
            <a:r>
              <a:rPr lang="ru-RU" dirty="0" smtClean="0">
                <a:sym typeface="Symbol"/>
              </a:rPr>
              <a:t>  </a:t>
            </a:r>
            <a:r>
              <a:rPr lang="ru-RU" dirty="0" smtClean="0"/>
              <a:t>3</a:t>
            </a:r>
          </a:p>
          <a:p>
            <a:r>
              <a:rPr lang="ru-RU" sz="2200" dirty="0" smtClean="0"/>
              <a:t>На этом свойстве основан способ построения параллельных прямых с помощью угольника и линейки.</a:t>
            </a:r>
            <a:endParaRPr lang="en-US" sz="2200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2071670" y="2000240"/>
            <a:ext cx="4786346" cy="2104739"/>
            <a:chOff x="2000232" y="3357562"/>
            <a:chExt cx="4786346" cy="210473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357422" y="3357562"/>
              <a:ext cx="4429156" cy="1857388"/>
              <a:chOff x="2357422" y="3357562"/>
              <a:chExt cx="4429156" cy="185738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6000760" y="3429000"/>
                <a:ext cx="2808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10" name="Прямая соединительная линия 9"/>
              <p:cNvCxnSpPr>
                <a:cxnSpLocks/>
              </p:cNvCxnSpPr>
              <p:nvPr/>
            </p:nvCxnSpPr>
            <p:spPr>
              <a:xfrm flipV="1">
                <a:off x="3000364" y="3357562"/>
                <a:ext cx="3357586" cy="18573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357422" y="3857628"/>
                <a:ext cx="442915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357422" y="4357694"/>
                <a:ext cx="442915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357422" y="4857760"/>
                <a:ext cx="442915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Пирог 24"/>
              <p:cNvSpPr/>
              <p:nvPr/>
            </p:nvSpPr>
            <p:spPr>
              <a:xfrm flipH="1">
                <a:off x="5072066" y="3571876"/>
                <a:ext cx="714380" cy="571504"/>
              </a:xfrm>
              <a:prstGeom prst="pie">
                <a:avLst>
                  <a:gd name="adj1" fmla="val 10800000"/>
                  <a:gd name="adj2" fmla="val 12479376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Пирог 25"/>
              <p:cNvSpPr/>
              <p:nvPr/>
            </p:nvSpPr>
            <p:spPr>
              <a:xfrm flipH="1">
                <a:off x="4143372" y="4071942"/>
                <a:ext cx="714380" cy="571504"/>
              </a:xfrm>
              <a:prstGeom prst="pie">
                <a:avLst>
                  <a:gd name="adj1" fmla="val 10800000"/>
                  <a:gd name="adj2" fmla="val 12479376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Пирог 26"/>
              <p:cNvSpPr/>
              <p:nvPr/>
            </p:nvSpPr>
            <p:spPr>
              <a:xfrm flipH="1">
                <a:off x="3286116" y="4572008"/>
                <a:ext cx="714380" cy="571504"/>
              </a:xfrm>
              <a:prstGeom prst="pie">
                <a:avLst>
                  <a:gd name="adj1" fmla="val 10800000"/>
                  <a:gd name="adj2" fmla="val 12479376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072066" y="3929066"/>
                <a:ext cx="3337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2</a:t>
                </a:r>
                <a:endParaRPr lang="en-US" sz="24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214810" y="4357694"/>
                <a:ext cx="3337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3</a:t>
                </a:r>
                <a:endParaRPr lang="en-US" sz="2400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000232" y="3357562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00232" y="3857628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00232" y="4357694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86116" y="5000636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параллельных </a:t>
            </a:r>
            <a:r>
              <a:rPr lang="ru-RU" sz="4400" dirty="0" smtClean="0"/>
              <a:t>прямых</a:t>
            </a:r>
            <a:endParaRPr lang="en-US" sz="4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058344">
            <a:off x="1184618" y="3803046"/>
            <a:ext cx="4572032" cy="541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1571603" y="2357430"/>
            <a:ext cx="3357587" cy="3060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86248" y="200024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параллельных </a:t>
            </a:r>
            <a:r>
              <a:rPr lang="ru-RU" sz="4400" dirty="0" smtClean="0"/>
              <a:t>прямых</a:t>
            </a:r>
            <a:endParaRPr lang="en-US" sz="4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571603" y="2357430"/>
            <a:ext cx="3357587" cy="3060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Содержимое 4" descr="Untitled-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2000233" y="2643182"/>
            <a:ext cx="2628900" cy="2419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Untitled-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2000233" y="2654567"/>
            <a:ext cx="2628900" cy="2419350"/>
          </a:xfr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000636"/>
            <a:ext cx="4572032" cy="541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параллельных </a:t>
            </a:r>
            <a:r>
              <a:rPr lang="ru-RU" sz="4400" dirty="0" smtClean="0"/>
              <a:t>прямых</a:t>
            </a:r>
            <a:endParaRPr lang="en-US" sz="4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571603" y="2368815"/>
            <a:ext cx="3357587" cy="3060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85852" y="5000636"/>
            <a:ext cx="46434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6248" y="200024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57290" y="450057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4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786050" y="2643182"/>
            <a:ext cx="2628900" cy="2419350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000636"/>
            <a:ext cx="4572032" cy="541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параллельных </a:t>
            </a:r>
            <a:r>
              <a:rPr lang="ru-RU" sz="4400" dirty="0" smtClean="0"/>
              <a:t>прямых</a:t>
            </a:r>
            <a:endParaRPr lang="en-US" sz="4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571603" y="2368815"/>
            <a:ext cx="3357587" cy="3060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85852" y="5000636"/>
            <a:ext cx="46434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357420" y="2357430"/>
            <a:ext cx="3357587" cy="3060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86248" y="200024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7290" y="450057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20002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параллельных </a:t>
            </a:r>
            <a:r>
              <a:rPr lang="ru-RU" sz="4400" dirty="0" smtClean="0"/>
              <a:t>прямых</a:t>
            </a:r>
            <a:endParaRPr lang="en-US" sz="4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571603" y="2368815"/>
            <a:ext cx="3357587" cy="3060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85852" y="5000636"/>
            <a:ext cx="46434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357420" y="2357430"/>
            <a:ext cx="3357587" cy="3060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86248" y="200024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7290" y="450057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20002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5714992"/>
            <a:ext cx="8229600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Параллельные прямые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ru-RU" dirty="0" smtClean="0"/>
              <a:t>пересекаются прямой </a:t>
            </a:r>
            <a:r>
              <a:rPr lang="en-US" dirty="0" smtClean="0"/>
              <a:t>c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Параллельные прямые</a:t>
            </a:r>
            <a:endParaRPr lang="en-US" sz="4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571603" y="2368815"/>
            <a:ext cx="3357587" cy="3060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357420" y="2357430"/>
            <a:ext cx="3357587" cy="30604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86248" y="200024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14942" y="20002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5714992"/>
            <a:ext cx="8229600" cy="11430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Через каждую точку плоскости, не лежащую на данной прямой, можно провести только одну прямую, параллельную данной прямой.</a:t>
            </a:r>
            <a:endParaRPr lang="en-US" sz="2200" dirty="0"/>
          </a:p>
        </p:txBody>
      </p:sp>
      <p:sp>
        <p:nvSpPr>
          <p:cNvPr id="10" name="Овал 9"/>
          <p:cNvSpPr/>
          <p:nvPr/>
        </p:nvSpPr>
        <p:spPr>
          <a:xfrm>
            <a:off x="3357554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00364" y="3357562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Часть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Прямые на плоскости</a:t>
            </a:r>
            <a:endParaRPr lang="en-US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Перпендикулярные прямые</a:t>
            </a:r>
            <a:endParaRPr lang="en-US" sz="4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857620" y="2357430"/>
            <a:ext cx="1428760" cy="12144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28794" y="3000372"/>
            <a:ext cx="46434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86314" y="2214554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00760" y="25003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1430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 пересечении двух прямых образуется четыре угла.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4317708" y="2511692"/>
            <a:ext cx="280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1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89212" y="251169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2</a:t>
            </a:r>
            <a:endParaRPr lang="en-US" sz="2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00562" y="296733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3</a:t>
            </a:r>
            <a:endParaRPr lang="en-US" sz="2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86182" y="2895897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4</a:t>
            </a:r>
            <a:endParaRPr lang="en-US" sz="2400" i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893339" y="5036355"/>
            <a:ext cx="92869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71670" y="5072074"/>
            <a:ext cx="46434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29124" y="4286256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43636" y="457200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428596" y="3571876"/>
            <a:ext cx="8229600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Может оказаться так, что все четыре угла</a:t>
            </a:r>
            <a:r>
              <a:rPr lang="ru-RU" sz="2000" dirty="0" smtClean="0"/>
              <a:t>, образовавшиеся при пересечении двух прямых, равны между собой. Тогда каждый из них равен 90</a:t>
            </a:r>
            <a:r>
              <a:rPr lang="ru-RU" sz="2000" dirty="0" smtClean="0">
                <a:sym typeface="Symbol"/>
              </a:rPr>
              <a:t>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0518" y="4583394"/>
            <a:ext cx="280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1</a:t>
            </a:r>
            <a:endParaRPr lang="en-US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32022" y="458339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2</a:t>
            </a:r>
            <a:endParaRPr lang="en-US" sz="24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643438" y="5039037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3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57620" y="5072074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4</a:t>
            </a:r>
            <a:endParaRPr lang="en-US" sz="2400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143372" y="4929198"/>
            <a:ext cx="42862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>
            <a:off x="428596" y="5572140"/>
            <a:ext cx="8229600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этом случае прямые называют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перпендикулярными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Перпендикулярные прямые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4286280" cy="38576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Слово «перпендикулярный» произошло от латинского слова </a:t>
            </a:r>
            <a:r>
              <a:rPr lang="en-US" sz="2000" dirty="0" err="1" smtClean="0"/>
              <a:t>perpendicularis</a:t>
            </a:r>
            <a:r>
              <a:rPr lang="en-US" sz="2000" dirty="0" smtClean="0"/>
              <a:t>, </a:t>
            </a:r>
            <a:r>
              <a:rPr lang="ru-RU" sz="2000" dirty="0" smtClean="0"/>
              <a:t>что означает «отвесный». С давних времен строители для получения прямых углов пользовались отвесами – грузиками на длинной веревке.</a:t>
            </a:r>
            <a:endParaRPr lang="en-US" sz="1800" dirty="0"/>
          </a:p>
        </p:txBody>
      </p:sp>
      <p:pic>
        <p:nvPicPr>
          <p:cNvPr id="26626" name="Picture 2" descr="http://sam.dinfo.ru/remont/Peregorodki1/peregorod1/peregor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000240"/>
            <a:ext cx="3900460" cy="380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Содержимое 4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85721" y="3571876"/>
            <a:ext cx="2628900" cy="24193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Перпендикулярные прямые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1430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«Прямая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ru-RU" sz="2000" dirty="0" smtClean="0"/>
              <a:t>перпендикулярна прямой </a:t>
            </a:r>
            <a:r>
              <a:rPr lang="en-US" sz="2000" i="1" dirty="0" smtClean="0"/>
              <a:t>b</a:t>
            </a:r>
            <a:r>
              <a:rPr lang="ru-RU" sz="2000" dirty="0" smtClean="0"/>
              <a:t>» записывают так: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en-US" sz="2400" dirty="0" err="1" smtClean="0"/>
              <a:t>a</a:t>
            </a:r>
            <a:r>
              <a:rPr lang="en-US" sz="2400" dirty="0" err="1" smtClean="0">
                <a:sym typeface="Symbol"/>
              </a:rPr>
              <a:t></a:t>
            </a:r>
            <a:r>
              <a:rPr lang="en-US" sz="2400" dirty="0" err="1" smtClean="0"/>
              <a:t>b</a:t>
            </a:r>
            <a:endParaRPr lang="en-US" sz="1800" dirty="0"/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428596" y="2857496"/>
            <a:ext cx="8229600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000" dirty="0" smtClean="0"/>
              <a:t>Перпендикулярные прямые можно построить с помощью угольника и с помощью транспортира.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1714480" y="5143512"/>
            <a:ext cx="2571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14348" y="6000768"/>
            <a:ext cx="307183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000364" y="5857892"/>
            <a:ext cx="285752" cy="142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71802" y="3857628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00430" y="55721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pic>
        <p:nvPicPr>
          <p:cNvPr id="34818" name="Picture 2" descr="http://savepic.net/5325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74681"/>
            <a:ext cx="3690910" cy="2297591"/>
          </a:xfrm>
          <a:prstGeom prst="rect">
            <a:avLst/>
          </a:prstGeom>
          <a:noFill/>
        </p:spPr>
      </p:pic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5143504" y="5131937"/>
            <a:ext cx="25717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500562" y="5989193"/>
            <a:ext cx="3857652" cy="115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29388" y="5846317"/>
            <a:ext cx="285752" cy="142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500826" y="3846053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29454" y="55605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Перпендикулярные прямые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1430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Отрезки (лучи), лежащие на перпендикулярных прямых, называют перпендикулярными отрезками (лучами).</a:t>
            </a:r>
            <a:endParaRPr lang="en-US" sz="18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1714480" y="3429000"/>
            <a:ext cx="2357454" cy="1928826"/>
            <a:chOff x="1857356" y="4857760"/>
            <a:chExt cx="2357454" cy="1928826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2035951" y="5822173"/>
              <a:ext cx="192882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857356" y="5786454"/>
              <a:ext cx="235745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3286116" y="5786454"/>
              <a:ext cx="92869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 flipH="1">
              <a:off x="2678893" y="5250669"/>
              <a:ext cx="646876" cy="3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2786050" y="3500438"/>
            <a:ext cx="14287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86050" y="4143380"/>
            <a:ext cx="14287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3071802" y="435769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4000496" y="435769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2"/>
          <p:cNvGrpSpPr/>
          <p:nvPr/>
        </p:nvGrpSpPr>
        <p:grpSpPr>
          <a:xfrm>
            <a:off x="4500562" y="3429000"/>
            <a:ext cx="2357454" cy="1928826"/>
            <a:chOff x="1857356" y="4857760"/>
            <a:chExt cx="2357454" cy="1928826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 rot="5400000" flipH="1" flipV="1">
              <a:off x="2035951" y="5822173"/>
              <a:ext cx="192882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857356" y="5786454"/>
              <a:ext cx="235745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2214546" y="5786454"/>
              <a:ext cx="200026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16200000" flipH="1">
              <a:off x="2643174" y="5214950"/>
              <a:ext cx="718314" cy="3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Прямая соединительная линия 68"/>
          <p:cNvCxnSpPr/>
          <p:nvPr/>
        </p:nvCxnSpPr>
        <p:spPr>
          <a:xfrm>
            <a:off x="5572132" y="4143380"/>
            <a:ext cx="14287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4786314" y="435769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Перпендикулярные прямые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1430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Если две прямые в плоскости перпендикулярны третьей прямой, то они параллельны.</a:t>
            </a:r>
            <a:endParaRPr lang="en-US" sz="1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92877" y="4321975"/>
            <a:ext cx="19288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14348" y="4286256"/>
            <a:ext cx="18573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035819" y="4321975"/>
            <a:ext cx="19288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2464579" y="4321975"/>
            <a:ext cx="19288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428992" y="3357562"/>
            <a:ext cx="64294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3107521" y="4321975"/>
            <a:ext cx="19288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428992" y="5286388"/>
            <a:ext cx="64294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4679157" y="4393413"/>
            <a:ext cx="19288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786314" y="4357694"/>
            <a:ext cx="3571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6322231" y="4393413"/>
            <a:ext cx="192882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Содержимое 4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4500562" y="3357562"/>
            <a:ext cx="1071570" cy="986155"/>
          </a:xfrm>
          <a:prstGeom prst="rect">
            <a:avLst/>
          </a:prstGeom>
        </p:spPr>
      </p:pic>
      <p:pic>
        <p:nvPicPr>
          <p:cNvPr id="38" name="Содержимое 4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6143636" y="3357562"/>
            <a:ext cx="1071570" cy="986155"/>
          </a:xfrm>
          <a:prstGeom prst="rect">
            <a:avLst/>
          </a:prstGeom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357694"/>
            <a:ext cx="3571900" cy="42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TextBox 39"/>
          <p:cNvSpPr txBox="1"/>
          <p:nvPr/>
        </p:nvSpPr>
        <p:spPr>
          <a:xfrm>
            <a:off x="1000100" y="321468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43042" y="321468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642910" y="3857628"/>
            <a:ext cx="271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3143240" y="5286388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71802" y="2928934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4071934" y="2928934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000496" y="5286388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Расстояние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Расстояние между двумя точками</a:t>
            </a:r>
            <a:endParaRPr lang="ru-RU" sz="2000" dirty="0" smtClean="0"/>
          </a:p>
          <a:p>
            <a:r>
              <a:rPr lang="ru-RU" sz="2000" dirty="0" smtClean="0"/>
              <a:t>Расстоянием между точками </a:t>
            </a:r>
            <a:r>
              <a:rPr lang="en-US" sz="2000" dirty="0" smtClean="0"/>
              <a:t>A </a:t>
            </a:r>
            <a:r>
              <a:rPr lang="ru-RU" sz="2000" dirty="0" smtClean="0"/>
              <a:t>и </a:t>
            </a:r>
            <a:r>
              <a:rPr lang="en-US" sz="2000" dirty="0" smtClean="0"/>
              <a:t>B </a:t>
            </a:r>
            <a:r>
              <a:rPr lang="ru-RU" sz="2000" dirty="0" smtClean="0"/>
              <a:t>назовем длину отрезка </a:t>
            </a:r>
            <a:r>
              <a:rPr lang="en-US" sz="2000" dirty="0" smtClean="0"/>
              <a:t>AB.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Расстояние от точки до прямой</a:t>
            </a:r>
          </a:p>
          <a:p>
            <a:r>
              <a:rPr lang="ru-RU" sz="2000" dirty="0" smtClean="0"/>
              <a:t>Расстояние от точки до прямой измеряется по перпендикуляру, проведенному от этой точки к прямой.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Расстояние между параллельными прямыми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357422" y="3357562"/>
            <a:ext cx="300039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5286380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Овал 29"/>
          <p:cNvSpPr/>
          <p:nvPr/>
        </p:nvSpPr>
        <p:spPr>
          <a:xfrm>
            <a:off x="2285984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Полилиния 35"/>
          <p:cNvSpPr/>
          <p:nvPr/>
        </p:nvSpPr>
        <p:spPr>
          <a:xfrm>
            <a:off x="2340864" y="2848864"/>
            <a:ext cx="3011424" cy="528320"/>
          </a:xfrm>
          <a:custGeom>
            <a:avLst/>
            <a:gdLst>
              <a:gd name="connsiteX0" fmla="*/ 0 w 3011424"/>
              <a:gd name="connsiteY0" fmla="*/ 516128 h 528320"/>
              <a:gd name="connsiteX1" fmla="*/ 1426464 w 3011424"/>
              <a:gd name="connsiteY1" fmla="*/ 40640 h 528320"/>
              <a:gd name="connsiteX2" fmla="*/ 2548128 w 3011424"/>
              <a:gd name="connsiteY2" fmla="*/ 272288 h 528320"/>
              <a:gd name="connsiteX3" fmla="*/ 2828544 w 3011424"/>
              <a:gd name="connsiteY3" fmla="*/ 260096 h 528320"/>
              <a:gd name="connsiteX4" fmla="*/ 3011424 w 3011424"/>
              <a:gd name="connsiteY4" fmla="*/ 528320 h 52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1424" h="528320">
                <a:moveTo>
                  <a:pt x="0" y="516128"/>
                </a:moveTo>
                <a:cubicBezTo>
                  <a:pt x="500888" y="298704"/>
                  <a:pt x="1001776" y="81280"/>
                  <a:pt x="1426464" y="40640"/>
                </a:cubicBezTo>
                <a:cubicBezTo>
                  <a:pt x="1851152" y="0"/>
                  <a:pt x="2314448" y="235712"/>
                  <a:pt x="2548128" y="272288"/>
                </a:cubicBezTo>
                <a:cubicBezTo>
                  <a:pt x="2781808" y="308864"/>
                  <a:pt x="2751328" y="217424"/>
                  <a:pt x="2828544" y="260096"/>
                </a:cubicBezTo>
                <a:cubicBezTo>
                  <a:pt x="2905760" y="302768"/>
                  <a:pt x="2958592" y="415544"/>
                  <a:pt x="3011424" y="52832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928794" y="292893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357818" y="292893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0" name="Содержимое 2"/>
          <p:cNvSpPr txBox="1">
            <a:spLocks/>
          </p:cNvSpPr>
          <p:nvPr/>
        </p:nvSpPr>
        <p:spPr>
          <a:xfrm>
            <a:off x="428596" y="5143512"/>
            <a:ext cx="4071966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Содержимое 2"/>
          <p:cNvSpPr txBox="1">
            <a:spLocks/>
          </p:cNvSpPr>
          <p:nvPr/>
        </p:nvSpPr>
        <p:spPr>
          <a:xfrm>
            <a:off x="3071802" y="5143512"/>
            <a:ext cx="5572164" cy="1535941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Длина отрезка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MN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будет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одной и той же, в каком бы месте ни провести перпендикуляр. Длину этого отрезка называют расстоянием между параллельными прямыми.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9" name="Группа 68"/>
          <p:cNvGrpSpPr/>
          <p:nvPr/>
        </p:nvGrpSpPr>
        <p:grpSpPr>
          <a:xfrm>
            <a:off x="714348" y="5143512"/>
            <a:ext cx="2108474" cy="1429530"/>
            <a:chOff x="714348" y="5143512"/>
            <a:chExt cx="2108474" cy="1429530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1000112" y="5857880"/>
              <a:ext cx="1429530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Группа 67"/>
            <p:cNvGrpSpPr/>
            <p:nvPr/>
          </p:nvGrpSpPr>
          <p:grpSpPr>
            <a:xfrm>
              <a:off x="714348" y="5143512"/>
              <a:ext cx="2108474" cy="1285884"/>
              <a:chOff x="5786446" y="5072074"/>
              <a:chExt cx="2108474" cy="1285884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H="1" flipV="1">
                <a:off x="5786446" y="5643554"/>
                <a:ext cx="192882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10800000" flipH="1" flipV="1">
                <a:off x="5786446" y="6286496"/>
                <a:ext cx="192882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7572396" y="534568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572396" y="5988626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429388" y="5072074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786578" y="5286388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786578" y="5929330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6643702" y="5500702"/>
                <a:ext cx="142876" cy="14287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6643702" y="6143644"/>
                <a:ext cx="142876" cy="14287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Задача-исследование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1430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Изобразите все случаи взаимного расположения трех прямых на плоскости. Какое наибольшее число точек пересечения может получиться?</a:t>
            </a:r>
            <a:endParaRPr lang="en-US" sz="1800" dirty="0"/>
          </a:p>
        </p:txBody>
      </p:sp>
      <p:grpSp>
        <p:nvGrpSpPr>
          <p:cNvPr id="61" name="Группа 60"/>
          <p:cNvGrpSpPr/>
          <p:nvPr/>
        </p:nvGrpSpPr>
        <p:grpSpPr>
          <a:xfrm>
            <a:off x="642910" y="3643314"/>
            <a:ext cx="8215370" cy="2071702"/>
            <a:chOff x="642910" y="3214686"/>
            <a:chExt cx="8215370" cy="2071702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2321703" y="4321975"/>
              <a:ext cx="192882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2643174" y="4000504"/>
              <a:ext cx="1857388" cy="4286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2964645" y="4321975"/>
              <a:ext cx="192882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 flipH="1" flipV="1">
              <a:off x="321439" y="4321975"/>
              <a:ext cx="192882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 flipH="1" flipV="1">
              <a:off x="964381" y="4321975"/>
              <a:ext cx="192882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-321503" y="4321975"/>
              <a:ext cx="192882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6200000" flipV="1">
              <a:off x="5143504" y="3429000"/>
              <a:ext cx="1643074" cy="13573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4643438" y="3929066"/>
              <a:ext cx="1857388" cy="4286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 flipH="1" flipV="1">
              <a:off x="4964909" y="4250537"/>
              <a:ext cx="192882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V="1">
              <a:off x="7286644" y="3357562"/>
              <a:ext cx="1643074" cy="13573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7000892" y="4357694"/>
              <a:ext cx="1857388" cy="4286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 flipH="1" flipV="1">
              <a:off x="7108049" y="4179099"/>
              <a:ext cx="192882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Содержимое 2"/>
          <p:cNvSpPr txBox="1">
            <a:spLocks/>
          </p:cNvSpPr>
          <p:nvPr/>
        </p:nvSpPr>
        <p:spPr>
          <a:xfrm>
            <a:off x="500034" y="3214686"/>
            <a:ext cx="822960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000" dirty="0" smtClean="0"/>
              <a:t>Проверь себя: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Содержимое 2"/>
          <p:cNvSpPr txBox="1">
            <a:spLocks/>
          </p:cNvSpPr>
          <p:nvPr/>
        </p:nvSpPr>
        <p:spPr>
          <a:xfrm>
            <a:off x="571472" y="5929330"/>
            <a:ext cx="822960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000" dirty="0" smtClean="0"/>
              <a:t>Максимальное число точек пересечения 3.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3214678" y="46434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Овал 64"/>
          <p:cNvSpPr/>
          <p:nvPr/>
        </p:nvSpPr>
        <p:spPr>
          <a:xfrm>
            <a:off x="3857620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Овал 65"/>
          <p:cNvSpPr/>
          <p:nvPr/>
        </p:nvSpPr>
        <p:spPr>
          <a:xfrm>
            <a:off x="5857884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Овал 66"/>
          <p:cNvSpPr/>
          <p:nvPr/>
        </p:nvSpPr>
        <p:spPr>
          <a:xfrm>
            <a:off x="8001024" y="435769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Овал 67"/>
          <p:cNvSpPr/>
          <p:nvPr/>
        </p:nvSpPr>
        <p:spPr>
          <a:xfrm>
            <a:off x="8358214" y="47863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Овал 68"/>
          <p:cNvSpPr/>
          <p:nvPr/>
        </p:nvSpPr>
        <p:spPr>
          <a:xfrm>
            <a:off x="8001024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Строим параллельные прямые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1430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 листе нелинованной бумаги проведите прямую. Перегибая лист, постройте прямую, ей параллельную.</a:t>
            </a:r>
            <a:endParaRPr lang="en-US" sz="1800" dirty="0"/>
          </a:p>
        </p:txBody>
      </p:sp>
      <p:sp>
        <p:nvSpPr>
          <p:cNvPr id="62" name="Содержимое 2"/>
          <p:cNvSpPr txBox="1">
            <a:spLocks/>
          </p:cNvSpPr>
          <p:nvPr/>
        </p:nvSpPr>
        <p:spPr>
          <a:xfrm>
            <a:off x="500034" y="3214686"/>
            <a:ext cx="8229600" cy="13573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000" dirty="0" smtClean="0"/>
              <a:t>Подсказка:</a:t>
            </a:r>
            <a:endParaRPr lang="ru-RU" sz="20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sz="2000" dirty="0" smtClean="0"/>
              <a:t>	Воспользуйтесь тем, что прямые, перпендикулярные одной и той же прямой, параллельны.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0" y="1857364"/>
            <a:ext cx="8858280" cy="428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endParaRPr kumimoji="0" lang="ru-RU" sz="20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785794"/>
            <a:ext cx="6037284" cy="603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butterfly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79809">
            <a:off x="1979467" y="4211759"/>
            <a:ext cx="2942013" cy="1955015"/>
          </a:xfrm>
          <a:prstGeom prst="rect">
            <a:avLst/>
          </a:prstGeom>
        </p:spPr>
      </p:pic>
      <p:pic>
        <p:nvPicPr>
          <p:cNvPr id="7" name="Рисунок 6" descr="butterfly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518821">
            <a:off x="3879211" y="1220363"/>
            <a:ext cx="2847975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Прямая. Отрезок. Луч.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Отметим на плоскости две точки:</a:t>
            </a:r>
            <a:endParaRPr lang="en-US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445760" y="3357562"/>
            <a:ext cx="4769314" cy="1357322"/>
            <a:chOff x="1445760" y="3357562"/>
            <a:chExt cx="4769314" cy="1357322"/>
          </a:xfrm>
        </p:grpSpPr>
        <p:sp>
          <p:nvSpPr>
            <p:cNvPr id="4" name="Овал 3"/>
            <p:cNvSpPr/>
            <p:nvPr/>
          </p:nvSpPr>
          <p:spPr>
            <a:xfrm>
              <a:off x="1785918" y="457200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Овал 4"/>
            <p:cNvSpPr/>
            <p:nvPr/>
          </p:nvSpPr>
          <p:spPr>
            <a:xfrm>
              <a:off x="6072198" y="3786190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43570" y="3357562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45760" y="4143380"/>
              <a:ext cx="3914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Прямая. Отрезок. Луч.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79206"/>
          </a:xfrm>
        </p:spPr>
        <p:txBody>
          <a:bodyPr/>
          <a:lstStyle/>
          <a:p>
            <a:r>
              <a:rPr lang="ru-RU" dirty="0" smtClean="0"/>
              <a:t>С помощью линейки проведем линию от </a:t>
            </a:r>
            <a:r>
              <a:rPr lang="en-US" dirty="0" smtClean="0"/>
              <a:t>A </a:t>
            </a:r>
            <a:r>
              <a:rPr lang="ru-RU" dirty="0" smtClean="0"/>
              <a:t>к </a:t>
            </a:r>
            <a:r>
              <a:rPr lang="en-US" dirty="0" smtClean="0"/>
              <a:t>B,</a:t>
            </a:r>
          </a:p>
          <a:p>
            <a:pPr>
              <a:buNone/>
            </a:pPr>
            <a:r>
              <a:rPr lang="ru-RU" dirty="0" smtClean="0"/>
              <a:t>получится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отрезок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AB</a:t>
            </a:r>
            <a:r>
              <a:rPr lang="en-US" dirty="0" smtClean="0"/>
              <a:t> </a:t>
            </a:r>
            <a:r>
              <a:rPr lang="ru-RU" dirty="0" smtClean="0"/>
              <a:t>(или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отрезок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BA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1785918" y="45720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6072198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43570" y="335756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45760" y="414338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cxnSp>
        <p:nvCxnSpPr>
          <p:cNvPr id="12" name="Прямая соединительная линия 11"/>
          <p:cNvCxnSpPr>
            <a:stCxn id="4" idx="6"/>
            <a:endCxn id="5" idx="2"/>
          </p:cNvCxnSpPr>
          <p:nvPr/>
        </p:nvCxnSpPr>
        <p:spPr>
          <a:xfrm flipV="1">
            <a:off x="1928794" y="3857628"/>
            <a:ext cx="4143404" cy="7858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428596" y="5143512"/>
            <a:ext cx="8229600" cy="12792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600" dirty="0" smtClean="0"/>
              <a:t>Точки </a:t>
            </a:r>
            <a:r>
              <a:rPr lang="en-US" sz="2600" dirty="0" smtClean="0"/>
              <a:t>A </a:t>
            </a:r>
            <a:r>
              <a:rPr lang="ru-RU" sz="2600" dirty="0" smtClean="0"/>
              <a:t>и </a:t>
            </a:r>
            <a:r>
              <a:rPr lang="en-US" sz="2600" dirty="0" smtClean="0"/>
              <a:t>B </a:t>
            </a:r>
            <a:r>
              <a:rPr lang="ru-RU" sz="2600" dirty="0" smtClean="0"/>
              <a:t>называют концами отрезка </a:t>
            </a:r>
            <a:r>
              <a:rPr lang="en-US" sz="2600" dirty="0" smtClean="0"/>
              <a:t>AB.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Прямая. Отрезок. Луч.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79206"/>
          </a:xfrm>
        </p:spPr>
        <p:txBody>
          <a:bodyPr/>
          <a:lstStyle/>
          <a:p>
            <a:r>
              <a:rPr lang="ru-RU" dirty="0" smtClean="0"/>
              <a:t>Продолжим отрезок </a:t>
            </a:r>
            <a:r>
              <a:rPr lang="en-US" dirty="0" smtClean="0"/>
              <a:t>AB </a:t>
            </a:r>
            <a:r>
              <a:rPr lang="ru-RU" dirty="0" smtClean="0"/>
              <a:t>по линейке в обе стороны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1785918" y="45720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6072198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43570" y="335756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45760" y="414338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cxnSp>
        <p:nvCxnSpPr>
          <p:cNvPr id="12" name="Прямая соединительная линия 11"/>
          <p:cNvCxnSpPr>
            <a:stCxn id="4" idx="6"/>
            <a:endCxn id="5" idx="2"/>
          </p:cNvCxnSpPr>
          <p:nvPr/>
        </p:nvCxnSpPr>
        <p:spPr>
          <a:xfrm flipV="1">
            <a:off x="1928794" y="3857628"/>
            <a:ext cx="4143404" cy="7858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-357222" y="3071810"/>
            <a:ext cx="10501386" cy="2000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"/>
          <p:cNvSpPr txBox="1">
            <a:spLocks/>
          </p:cNvSpPr>
          <p:nvPr/>
        </p:nvSpPr>
        <p:spPr>
          <a:xfrm>
            <a:off x="714348" y="5214950"/>
            <a:ext cx="8229600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600" dirty="0" smtClean="0"/>
              <a:t>Получим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прямую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AB </a:t>
            </a:r>
            <a:r>
              <a:rPr lang="en-US" sz="2600" dirty="0" smtClean="0"/>
              <a:t>(</a:t>
            </a:r>
            <a:r>
              <a:rPr lang="ru-RU" sz="2600" dirty="0" smtClean="0"/>
              <a:t>или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прямую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BA</a:t>
            </a:r>
            <a:r>
              <a:rPr lang="en-US" sz="2600" dirty="0" smtClean="0"/>
              <a:t>).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Прямая. Отрезок. Луч.</a:t>
            </a:r>
            <a:endParaRPr lang="en-US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357222" y="1785926"/>
            <a:ext cx="10501386" cy="2000264"/>
            <a:chOff x="-357222" y="1785926"/>
            <a:chExt cx="10501386" cy="2000264"/>
          </a:xfrm>
        </p:grpSpPr>
        <p:sp>
          <p:nvSpPr>
            <p:cNvPr id="4" name="Овал 3"/>
            <p:cNvSpPr/>
            <p:nvPr/>
          </p:nvSpPr>
          <p:spPr>
            <a:xfrm>
              <a:off x="1785918" y="3286124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Овал 4"/>
            <p:cNvSpPr/>
            <p:nvPr/>
          </p:nvSpPr>
          <p:spPr>
            <a:xfrm>
              <a:off x="6072198" y="2500306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43570" y="2071678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45760" y="2857496"/>
              <a:ext cx="3914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-357222" y="1785926"/>
              <a:ext cx="10501386" cy="200026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Содержимое 2"/>
          <p:cNvSpPr txBox="1">
            <a:spLocks/>
          </p:cNvSpPr>
          <p:nvPr/>
        </p:nvSpPr>
        <p:spPr>
          <a:xfrm>
            <a:off x="714348" y="4071942"/>
            <a:ext cx="8229600" cy="19288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600" noProof="0" dirty="0" smtClean="0"/>
              <a:t>Прямая – это незамкнутая линия.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Прямая бесконечна.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Через любые две точки проходит единственная прямая.</a:t>
            </a:r>
            <a:endParaRPr lang="en-US" sz="2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Прямая. Отрезок. Луч.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64826"/>
          </a:xfrm>
        </p:spPr>
        <p:txBody>
          <a:bodyPr/>
          <a:lstStyle/>
          <a:p>
            <a:r>
              <a:rPr lang="ru-RU" dirty="0" smtClean="0"/>
              <a:t>Проведем прямую </a:t>
            </a:r>
            <a:r>
              <a:rPr lang="en-US" dirty="0" smtClean="0"/>
              <a:t>AB.</a:t>
            </a:r>
            <a:endParaRPr lang="en-US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-285784" y="3500438"/>
            <a:ext cx="1035851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428596" y="2500306"/>
            <a:ext cx="8229600" cy="5648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600" dirty="0" smtClean="0"/>
              <a:t>Отметим на ней точку </a:t>
            </a:r>
            <a:r>
              <a:rPr lang="en-US" sz="2600" dirty="0" smtClean="0"/>
              <a:t>O.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500562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071934" y="3000372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57158" y="3786190"/>
            <a:ext cx="8229600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600" dirty="0" smtClean="0"/>
              <a:t>Точка </a:t>
            </a:r>
            <a:r>
              <a:rPr lang="en-US" sz="2600" dirty="0" smtClean="0"/>
              <a:t>O </a:t>
            </a:r>
            <a:r>
              <a:rPr lang="ru-RU" sz="2600" dirty="0" smtClean="0"/>
              <a:t>делит прямую на две части.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Каждую из этих частей называют лучом</a:t>
            </a:r>
            <a:r>
              <a:rPr lang="en-US" sz="2600" dirty="0" smtClean="0"/>
              <a:t>.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57158" y="4714884"/>
            <a:ext cx="8572560" cy="214311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dirty="0"/>
              <a:t>Луч </a:t>
            </a:r>
            <a:r>
              <a:rPr lang="en-US" sz="2600" dirty="0"/>
              <a:t>OA </a:t>
            </a:r>
            <a:r>
              <a:rPr lang="ru-RU" sz="2600" dirty="0"/>
              <a:t>и луч </a:t>
            </a:r>
            <a:r>
              <a:rPr lang="en-US" sz="2600" dirty="0"/>
              <a:t>OB.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dirty="0"/>
              <a:t>Точку </a:t>
            </a:r>
            <a:r>
              <a:rPr lang="en-US" sz="2600" dirty="0"/>
              <a:t>O </a:t>
            </a:r>
            <a:r>
              <a:rPr lang="ru-RU" sz="2600" dirty="0"/>
              <a:t>называют началом этих лучей.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dirty="0"/>
              <a:t>Конца у луча нет.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dirty="0"/>
              <a:t>Луч </a:t>
            </a:r>
            <a:r>
              <a:rPr lang="en-US" sz="2600" dirty="0"/>
              <a:t>OA </a:t>
            </a:r>
            <a:r>
              <a:rPr lang="ru-RU" sz="2600" dirty="0"/>
              <a:t>и луч </a:t>
            </a:r>
            <a:r>
              <a:rPr lang="en-US" sz="2600" dirty="0"/>
              <a:t>OB </a:t>
            </a:r>
            <a:r>
              <a:rPr lang="ru-RU" sz="2600" dirty="0"/>
              <a:t>называют дополнительными друг другу.</a:t>
            </a:r>
            <a:endParaRPr lang="en-US" sz="26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7290" y="3000372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00892" y="300037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Взаимное расположение прямых на плоскости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8229600" cy="1966906"/>
          </a:xfrm>
        </p:spPr>
        <p:txBody>
          <a:bodyPr/>
          <a:lstStyle/>
          <a:p>
            <a:r>
              <a:rPr lang="ru-RU" dirty="0" smtClean="0"/>
              <a:t>Две прямые, имеющую одну общую точку, называют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пересекающимися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Назовите все пары пересекающихся прямых на рисунке.</a:t>
            </a:r>
            <a:endParaRPr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357290" y="2500306"/>
            <a:ext cx="4214842" cy="5715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357554" y="2786058"/>
            <a:ext cx="2500330" cy="12858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3286116" y="3357562"/>
            <a:ext cx="2214578" cy="5000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43042" y="235743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00364" y="36433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57818" y="342900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Взаимное расположение прямых на плоскости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8229600" cy="1966906"/>
          </a:xfrm>
        </p:spPr>
        <p:txBody>
          <a:bodyPr/>
          <a:lstStyle/>
          <a:p>
            <a:r>
              <a:rPr lang="ru-RU" dirty="0" smtClean="0"/>
              <a:t>Проверь себя.</a:t>
            </a:r>
          </a:p>
          <a:p>
            <a:r>
              <a:rPr lang="ru-RU" dirty="0" smtClean="0"/>
              <a:t>Так как прямые бесконечны, на рисунке три пары пересекающихся прямых.</a:t>
            </a:r>
            <a:endParaRPr lang="en-US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357554" y="2000240"/>
            <a:ext cx="4000528" cy="20717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 noChangeAspect="1"/>
          </p:cNvCxnSpPr>
          <p:nvPr/>
        </p:nvCxnSpPr>
        <p:spPr>
          <a:xfrm rot="10800000">
            <a:off x="956809" y="2831601"/>
            <a:ext cx="4543895" cy="1026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43042" y="235743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00364" y="36433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57818" y="342900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0" name="Прямая соединительная линия 9"/>
          <p:cNvCxnSpPr>
            <a:cxnSpLocks noChangeAspect="1"/>
          </p:cNvCxnSpPr>
          <p:nvPr/>
        </p:nvCxnSpPr>
        <p:spPr>
          <a:xfrm flipV="1">
            <a:off x="1500166" y="2214554"/>
            <a:ext cx="6322263" cy="8572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741</Words>
  <Application>Microsoft Office PowerPoint</Application>
  <PresentationFormat>Экран 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Координаты на плоскости</vt:lpstr>
      <vt:lpstr>Часть 1 Прямые на плоскости</vt:lpstr>
      <vt:lpstr>Прямая. Отрезок. Луч.</vt:lpstr>
      <vt:lpstr>Прямая. Отрезок. Луч.</vt:lpstr>
      <vt:lpstr>Прямая. Отрезок. Луч.</vt:lpstr>
      <vt:lpstr>Прямая. Отрезок. Луч.</vt:lpstr>
      <vt:lpstr>Прямая. Отрезок. Луч.</vt:lpstr>
      <vt:lpstr>Взаимное расположение прямых на плоскости</vt:lpstr>
      <vt:lpstr>Взаимное расположение прямых на плоскости</vt:lpstr>
      <vt:lpstr>Взаимное расположение прямых на плоскости</vt:lpstr>
      <vt:lpstr>Взаимное расположение прямых на плоскости</vt:lpstr>
      <vt:lpstr>Взаимное расположение прямых на плоскости</vt:lpstr>
      <vt:lpstr>Построение параллельных прямых</vt:lpstr>
      <vt:lpstr>Построение параллельных прямых</vt:lpstr>
      <vt:lpstr>Построение параллельных прямых</vt:lpstr>
      <vt:lpstr>Построение параллельных прямых</vt:lpstr>
      <vt:lpstr>Построение параллельных прямых</vt:lpstr>
      <vt:lpstr>Построение параллельных прямых</vt:lpstr>
      <vt:lpstr>Параллельные прямые</vt:lpstr>
      <vt:lpstr>Перпендикулярные прямые</vt:lpstr>
      <vt:lpstr>Перпендикулярные прямые</vt:lpstr>
      <vt:lpstr>Перпендикулярные прямые</vt:lpstr>
      <vt:lpstr>Перпендикулярные прямые</vt:lpstr>
      <vt:lpstr>Перпендикулярные прямые</vt:lpstr>
      <vt:lpstr>Расстояние</vt:lpstr>
      <vt:lpstr>Задача-исследование</vt:lpstr>
      <vt:lpstr>Строим параллельные прямые</vt:lpstr>
      <vt:lpstr>Слайд 28</vt:lpstr>
    </vt:vector>
  </TitlesOfParts>
  <Company>BearingPoint EMEA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на плоскости</dc:title>
  <dc:creator>beadmin</dc:creator>
  <cp:lastModifiedBy>beadmin</cp:lastModifiedBy>
  <cp:revision>113</cp:revision>
  <dcterms:created xsi:type="dcterms:W3CDTF">2013-06-15T14:43:31Z</dcterms:created>
  <dcterms:modified xsi:type="dcterms:W3CDTF">2013-06-18T15:04:33Z</dcterms:modified>
</cp:coreProperties>
</file>