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3" r:id="rId9"/>
    <p:sldId id="291" r:id="rId10"/>
    <p:sldId id="292" r:id="rId11"/>
    <p:sldId id="294" r:id="rId12"/>
    <p:sldId id="295" r:id="rId13"/>
    <p:sldId id="296" r:id="rId14"/>
    <p:sldId id="297" r:id="rId15"/>
    <p:sldId id="298" r:id="rId16"/>
    <p:sldId id="300" r:id="rId17"/>
    <p:sldId id="299" r:id="rId18"/>
    <p:sldId id="301" r:id="rId19"/>
    <p:sldId id="317" r:id="rId20"/>
  </p:sldIdLst>
  <p:sldSz cx="9144000" cy="6858000" type="screen4x3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EE212"/>
    <a:srgbClr val="FFC11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2B9AB-B0D3-433B-B40C-0E1086A578D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5F5DC-0A04-4C9C-A401-8C94DFB03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0238A2-BFED-4B95-BD2B-FCBFCF14A877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136F68-392B-454F-A504-2ED3D1EBA8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математик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1142984"/>
            <a:ext cx="6858048" cy="2214578"/>
          </a:xfrm>
          <a:prstGeom prst="rect">
            <a:avLst/>
          </a:prstGeom>
          <a:solidFill>
            <a:schemeClr val="tx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32004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Координаты на плоскости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33788"/>
            <a:ext cx="7467624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математики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Савичева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 Г.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ЦО №109 СП ФНКЦ ДГОИ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им. Дмитрия Рогачёва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285992"/>
            <a:ext cx="4465648" cy="446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Координатная плоскость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072494" cy="7858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Положение точки на координатной плоскости определяется парой чисел – её координатами.</a:t>
            </a:r>
          </a:p>
        </p:txBody>
      </p:sp>
      <p:sp>
        <p:nvSpPr>
          <p:cNvPr id="6" name="Овал 5"/>
          <p:cNvSpPr/>
          <p:nvPr/>
        </p:nvSpPr>
        <p:spPr>
          <a:xfrm>
            <a:off x="7500958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715140" y="3929066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7215206" y="4214818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0958" y="355973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28596" y="2643182"/>
            <a:ext cx="4214842" cy="38576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A(4;3)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/>
              <a:t>x=4 – </a:t>
            </a:r>
            <a:r>
              <a:rPr lang="ru-RU" sz="2000" dirty="0" smtClean="0"/>
              <a:t>абсцисса </a:t>
            </a:r>
            <a:r>
              <a:rPr lang="en-US" sz="2000" dirty="0" smtClean="0"/>
              <a:t>(</a:t>
            </a:r>
            <a:r>
              <a:rPr lang="ru-RU" sz="2000" dirty="0" smtClean="0"/>
              <a:t>первая координата</a:t>
            </a:r>
            <a:r>
              <a:rPr lang="en-US" sz="2000" dirty="0" smtClean="0"/>
              <a:t>)</a:t>
            </a:r>
            <a:r>
              <a:rPr lang="ru-RU" sz="2000" dirty="0" smtClean="0"/>
              <a:t> точки </a:t>
            </a:r>
            <a:r>
              <a:rPr lang="en-US" sz="2000" dirty="0" smtClean="0"/>
              <a:t>A;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=3 –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ордината</a:t>
            </a:r>
            <a:r>
              <a:rPr lang="en-US" sz="2000" dirty="0" smtClean="0"/>
              <a:t> (</a:t>
            </a:r>
            <a:r>
              <a:rPr lang="ru-RU" sz="2000" dirty="0" smtClean="0"/>
              <a:t>вторая координата</a:t>
            </a:r>
            <a:r>
              <a:rPr lang="en-US" sz="2000" dirty="0" smtClean="0"/>
              <a:t>)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точки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249500"/>
            <a:ext cx="4465648" cy="446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Упражнения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072494" cy="7858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Запишите координаты отмеченных точек.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857588" y="3988362"/>
            <a:ext cx="340158" cy="369332"/>
            <a:chOff x="7500958" y="3559734"/>
            <a:chExt cx="340158" cy="369332"/>
          </a:xfrm>
        </p:grpSpPr>
        <p:sp>
          <p:nvSpPr>
            <p:cNvPr id="6" name="Овал 5"/>
            <p:cNvSpPr/>
            <p:nvPr/>
          </p:nvSpPr>
          <p:spPr>
            <a:xfrm>
              <a:off x="7500958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00958" y="355973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714580" y="2786058"/>
            <a:ext cx="322524" cy="369332"/>
            <a:chOff x="7500958" y="3559734"/>
            <a:chExt cx="322524" cy="369332"/>
          </a:xfrm>
        </p:grpSpPr>
        <p:sp>
          <p:nvSpPr>
            <p:cNvPr id="16" name="Овал 15"/>
            <p:cNvSpPr/>
            <p:nvPr/>
          </p:nvSpPr>
          <p:spPr>
            <a:xfrm>
              <a:off x="7500958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00958" y="355973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286248" y="4143380"/>
            <a:ext cx="357790" cy="369332"/>
            <a:chOff x="7500390" y="3559734"/>
            <a:chExt cx="357790" cy="369332"/>
          </a:xfrm>
        </p:grpSpPr>
        <p:sp>
          <p:nvSpPr>
            <p:cNvPr id="19" name="Овал 18"/>
            <p:cNvSpPr/>
            <p:nvPr/>
          </p:nvSpPr>
          <p:spPr>
            <a:xfrm>
              <a:off x="7500958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00390" y="3559734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285984" y="4572008"/>
            <a:ext cx="319318" cy="369332"/>
            <a:chOff x="7500958" y="3559734"/>
            <a:chExt cx="319318" cy="369332"/>
          </a:xfrm>
        </p:grpSpPr>
        <p:sp>
          <p:nvSpPr>
            <p:cNvPr id="30" name="Овал 29"/>
            <p:cNvSpPr/>
            <p:nvPr/>
          </p:nvSpPr>
          <p:spPr>
            <a:xfrm>
              <a:off x="7500958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00958" y="355973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374290" y="2571744"/>
            <a:ext cx="340158" cy="369332"/>
            <a:chOff x="7500958" y="3559734"/>
            <a:chExt cx="340158" cy="369332"/>
          </a:xfrm>
        </p:grpSpPr>
        <p:sp>
          <p:nvSpPr>
            <p:cNvPr id="33" name="Овал 32"/>
            <p:cNvSpPr/>
            <p:nvPr/>
          </p:nvSpPr>
          <p:spPr>
            <a:xfrm>
              <a:off x="7500958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500958" y="355973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Упражнения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072494" cy="40005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каждой точки, заданной своими координатами, укажите координатную четверть, в которой она расположена.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M(-6;5)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N(4;-7)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P(-3;-3)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Q(5;8)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Упражнения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072494" cy="40005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каждой четверти укажите, какие знаки имеют координаты точек, находящихся в этой четверти.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Упражнения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072494" cy="40005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Постройте четырехугольник </a:t>
            </a:r>
            <a:r>
              <a:rPr lang="en-US" sz="2000" dirty="0" smtClean="0"/>
              <a:t>ABCD, </a:t>
            </a:r>
            <a:r>
              <a:rPr lang="ru-RU" sz="2000" dirty="0" smtClean="0"/>
              <a:t>если его вершины имеют координаты:</a:t>
            </a:r>
          </a:p>
          <a:p>
            <a:pPr lvl="1"/>
            <a:r>
              <a:rPr lang="en-US" sz="1600" dirty="0" smtClean="0"/>
              <a:t>A(-3;-4)</a:t>
            </a:r>
          </a:p>
          <a:p>
            <a:pPr lvl="1"/>
            <a:r>
              <a:rPr lang="en-US" sz="1600" dirty="0" smtClean="0"/>
              <a:t>B(-3;4)</a:t>
            </a:r>
          </a:p>
          <a:p>
            <a:pPr lvl="1"/>
            <a:r>
              <a:rPr lang="en-US" sz="1600" dirty="0" smtClean="0"/>
              <a:t>C(3;2)</a:t>
            </a:r>
          </a:p>
          <a:p>
            <a:pPr lvl="1"/>
            <a:r>
              <a:rPr lang="en-US" sz="1600" dirty="0" smtClean="0"/>
              <a:t>D(3;-2)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ru-RU" sz="2000" dirty="0" smtClean="0"/>
              <a:t>Запишите координаты точек, в которых стороны четырехугольника пересекают оси координат.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Упражнения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072494" cy="40005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 координатной плоскости отметьте точки:</a:t>
            </a:r>
          </a:p>
          <a:p>
            <a:pPr lvl="1"/>
            <a:r>
              <a:rPr lang="en-US" sz="1800" dirty="0" smtClean="0"/>
              <a:t>A(-6;2)</a:t>
            </a:r>
          </a:p>
          <a:p>
            <a:pPr lvl="1"/>
            <a:r>
              <a:rPr lang="en-US" sz="1800" dirty="0" smtClean="0"/>
              <a:t>B(2;2)</a:t>
            </a:r>
          </a:p>
          <a:p>
            <a:pPr lvl="1"/>
            <a:r>
              <a:rPr lang="en-US" sz="1800" dirty="0" smtClean="0"/>
              <a:t>C(2;-3)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ru-RU" sz="2000" dirty="0" smtClean="0"/>
              <a:t>Постройте четвертую точку </a:t>
            </a:r>
            <a:r>
              <a:rPr lang="en-US" sz="2000" dirty="0" smtClean="0"/>
              <a:t>D </a:t>
            </a:r>
            <a:r>
              <a:rPr lang="ru-RU" sz="2000" dirty="0" smtClean="0"/>
              <a:t>так, чтобы получился прямоугольник </a:t>
            </a:r>
            <a:r>
              <a:rPr lang="en-US" sz="2000" dirty="0" smtClean="0"/>
              <a:t>ABCD. </a:t>
            </a:r>
            <a:r>
              <a:rPr lang="ru-RU" sz="2000" dirty="0" smtClean="0"/>
              <a:t>Найдите периметр и площадь прямоугольника </a:t>
            </a:r>
            <a:r>
              <a:rPr lang="en-US" sz="2000" dirty="0" smtClean="0"/>
              <a:t>ABCD.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928802"/>
            <a:ext cx="4465648" cy="446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Упражнения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4357718" cy="8572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Запишите абсциссы и ординаты точек:</a:t>
            </a:r>
            <a:endParaRPr lang="en-US" sz="2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86058"/>
          <a:ext cx="42862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267"/>
                <a:gridCol w="1727501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Точка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Абсцисса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Ордината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6929454" y="2631040"/>
            <a:ext cx="340158" cy="369332"/>
            <a:chOff x="7500958" y="3559734"/>
            <a:chExt cx="340158" cy="369332"/>
          </a:xfrm>
        </p:grpSpPr>
        <p:sp>
          <p:nvSpPr>
            <p:cNvPr id="7" name="Овал 6"/>
            <p:cNvSpPr/>
            <p:nvPr/>
          </p:nvSpPr>
          <p:spPr>
            <a:xfrm>
              <a:off x="7500958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500958" y="355973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500958" y="3214686"/>
            <a:ext cx="322524" cy="369332"/>
            <a:chOff x="7500958" y="3559734"/>
            <a:chExt cx="322524" cy="369332"/>
          </a:xfrm>
        </p:grpSpPr>
        <p:sp>
          <p:nvSpPr>
            <p:cNvPr id="10" name="Овал 9"/>
            <p:cNvSpPr/>
            <p:nvPr/>
          </p:nvSpPr>
          <p:spPr>
            <a:xfrm>
              <a:off x="7500958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00958" y="355973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357818" y="3786190"/>
            <a:ext cx="340158" cy="369332"/>
            <a:chOff x="7500958" y="3559734"/>
            <a:chExt cx="340158" cy="369332"/>
          </a:xfrm>
        </p:grpSpPr>
        <p:sp>
          <p:nvSpPr>
            <p:cNvPr id="14" name="Овал 13"/>
            <p:cNvSpPr/>
            <p:nvPr/>
          </p:nvSpPr>
          <p:spPr>
            <a:xfrm>
              <a:off x="7500958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00958" y="355973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517858" y="5572140"/>
            <a:ext cx="357790" cy="369332"/>
            <a:chOff x="7500958" y="3559734"/>
            <a:chExt cx="357790" cy="369332"/>
          </a:xfrm>
        </p:grpSpPr>
        <p:sp>
          <p:nvSpPr>
            <p:cNvPr id="17" name="Овал 16"/>
            <p:cNvSpPr/>
            <p:nvPr/>
          </p:nvSpPr>
          <p:spPr>
            <a:xfrm>
              <a:off x="7500958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00958" y="3559734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8286776" y="4214818"/>
            <a:ext cx="319318" cy="369332"/>
            <a:chOff x="7500958" y="3559734"/>
            <a:chExt cx="319318" cy="369332"/>
          </a:xfrm>
        </p:grpSpPr>
        <p:sp>
          <p:nvSpPr>
            <p:cNvPr id="20" name="Овал 19"/>
            <p:cNvSpPr/>
            <p:nvPr/>
          </p:nvSpPr>
          <p:spPr>
            <a:xfrm>
              <a:off x="7500958" y="385762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00958" y="355973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Упражнения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072494" cy="10715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Отметьте на координатной плоскости точки, соедините их последовательно и дорисуйте полученную фигуру по своему усмотрению: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2857496"/>
            <a:ext cx="8072494" cy="3643338"/>
          </a:xfrm>
          <a:prstGeom prst="rect">
            <a:avLst/>
          </a:prstGeom>
        </p:spPr>
        <p:txBody>
          <a:bodyPr vert="horz" numCol="3"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(1</a:t>
            </a:r>
            <a:r>
              <a:rPr lang="en-US" sz="2000" dirty="0" smtClean="0"/>
              <a:t>;2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(2;1)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(7;1)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(9;-1)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(8;-4)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(6:-6)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(7;-9)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(5:-13)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</a:t>
            </a:r>
            <a:r>
              <a:rPr lang="ru-RU" sz="2000" dirty="0" smtClean="0"/>
              <a:t>5</a:t>
            </a:r>
            <a:r>
              <a:rPr lang="en-US" sz="2000" dirty="0" smtClean="0"/>
              <a:t>;-14)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(4:-14)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(4;-13)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(5;-9)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(2;-5)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(3;-4)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(-2;-4)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(-2;-5)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(-6;-7)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(-6:-8)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(-5;-10)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(-4;-10)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(-3;-11)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(-5;-11)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(-8;-8)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(-8;-6)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(-4;-4)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(-5;-3)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(-5;0)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(-4;1)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(-4;5)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(-7;4)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(-7;5)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(-4;8)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(-3;8)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(-3;10)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(-2;8)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(0;5)</a:t>
            </a:r>
            <a:endParaRPr lang="ru-RU" sz="20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Упражнения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072494" cy="192882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Начерти какую-нибудь фигурку на координатной плоскости. Определи координаты вершин, запиши их на листочек, передай листочек товарищу. Пусть он начертит фигурку по этим координатам. Сверьте результаты.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0" y="1857364"/>
            <a:ext cx="8858280" cy="428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endParaRPr kumimoji="0" lang="ru-RU" sz="20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785794"/>
            <a:ext cx="6037284" cy="603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butterfly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79809">
            <a:off x="1979467" y="4211759"/>
            <a:ext cx="2942013" cy="1955015"/>
          </a:xfrm>
          <a:prstGeom prst="rect">
            <a:avLst/>
          </a:prstGeom>
        </p:spPr>
      </p:pic>
      <p:pic>
        <p:nvPicPr>
          <p:cNvPr id="7" name="Рисунок 6" descr="butterfly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518821">
            <a:off x="3879211" y="1220363"/>
            <a:ext cx="2847975" cy="422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Часть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Координаты</a:t>
            </a:r>
            <a:endParaRPr lang="en-US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координаты?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121444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Суть координат, или, как говорят обычно, системы координат, состоит в том, что это правило, по которому определяется положение того или иного объекта в пространстве.</a:t>
            </a:r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35842" name="Picture 2" descr="http://www.euruchess.org/images/uploads/board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496"/>
            <a:ext cx="2133534" cy="2299476"/>
          </a:xfrm>
          <a:prstGeom prst="rect">
            <a:avLst/>
          </a:prstGeom>
          <a:noFill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60" y="3000372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 descr="http://norayr.arnet.am/weblog/wp-content/uploads/2011/04/world-map-2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3000372"/>
            <a:ext cx="4404654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координаты?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2857488" y="1857364"/>
            <a:ext cx="5572164" cy="27860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Идея координат зародилась в глубокой древности. Их изобретение было вызвано потребностью в создании небесных и географических карт.  Долготой и широтой в качестве географических координат пользовался древнегреческий астроном Птолемей. (</a:t>
            </a:r>
            <a:r>
              <a:rPr lang="en-US" sz="2000" dirty="0" smtClean="0"/>
              <a:t>II </a:t>
            </a:r>
            <a:r>
              <a:rPr lang="ru-RU" sz="2000" dirty="0" smtClean="0"/>
              <a:t>в. н. э.)</a:t>
            </a:r>
          </a:p>
          <a:p>
            <a:pPr>
              <a:buNone/>
            </a:pPr>
            <a:endParaRPr lang="en-US" sz="1800" dirty="0"/>
          </a:p>
        </p:txBody>
      </p:sp>
      <p:pic>
        <p:nvPicPr>
          <p:cNvPr id="43012" name="Picture 4" descr="http://web.cala.asso.fr/IMG/jpg/ArtHistSpect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2357454" cy="282394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596" y="4714884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Квадратная сетка, играющая роль координат, была обнаружена на стене одной древнеегипетской гробницы.</a:t>
            </a:r>
          </a:p>
          <a:p>
            <a:r>
              <a:rPr lang="ru-RU" sz="2000" dirty="0" smtClean="0"/>
              <a:t>Прямоугольной сеткой для разметки холста пользовались и художники возрождения.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Координатная прямая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001056" cy="17859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Вы уже знакомы с координатной прямой. </a:t>
            </a:r>
          </a:p>
          <a:p>
            <a:r>
              <a:rPr lang="ru-RU" sz="2000" dirty="0" smtClean="0"/>
              <a:t>Определение:</a:t>
            </a:r>
          </a:p>
          <a:p>
            <a:pPr>
              <a:buNone/>
            </a:pPr>
            <a:r>
              <a:rPr lang="ru-RU" sz="2000" dirty="0" smtClean="0"/>
              <a:t>	Прямую с выбранными на ней началом отсчета, единичным отрезком и направлением называют </a:t>
            </a:r>
            <a:r>
              <a:rPr lang="ru-RU" sz="2000" b="1" dirty="0" smtClean="0">
                <a:solidFill>
                  <a:schemeClr val="tx2"/>
                </a:solidFill>
              </a:rPr>
              <a:t>координатной прямой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en-US" sz="1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4348" y="4000504"/>
            <a:ext cx="74295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214810" y="4000504"/>
            <a:ext cx="4286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643438" y="4000504"/>
            <a:ext cx="2857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14810" y="3286124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38" y="3286124"/>
            <a:ext cx="280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en-US" sz="2400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5400000">
            <a:off x="8001024" y="3857628"/>
            <a:ext cx="357190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500034" y="4500570"/>
            <a:ext cx="8001056" cy="1785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точка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изображает на координатной прямой некоторое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число, например, 3,5, то число 3,5 называют координатой точки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и оно определяет положение точки </a:t>
            </a:r>
            <a:r>
              <a:rPr lang="en-US" sz="2000" dirty="0" smtClean="0"/>
              <a:t>A </a:t>
            </a:r>
            <a:r>
              <a:rPr lang="ru-RU" sz="2000" dirty="0" smtClean="0"/>
              <a:t>на прямой.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14348" y="6215082"/>
            <a:ext cx="74295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214810" y="6215082"/>
            <a:ext cx="4286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643438" y="6215082"/>
            <a:ext cx="2857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14810" y="6286520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643438" y="6286520"/>
            <a:ext cx="280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en-US" sz="2400" dirty="0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5400000">
            <a:off x="8001024" y="6072206"/>
            <a:ext cx="357190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5000628" y="6215082"/>
            <a:ext cx="2857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357818" y="6215082"/>
            <a:ext cx="2857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79171" y="6286520"/>
            <a:ext cx="55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3,5</a:t>
            </a:r>
            <a:endParaRPr lang="en-US" sz="24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5536413" y="6250801"/>
            <a:ext cx="21431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14810" y="5610541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0</a:t>
            </a:r>
            <a:endParaRPr lang="en-US" sz="24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5643570" y="6215082"/>
            <a:ext cx="2857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29256" y="5643578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 animBg="1"/>
      <p:bldP spid="24" grpId="0"/>
      <p:bldP spid="28" grpId="0"/>
      <p:bldP spid="29" grpId="0"/>
      <p:bldP spid="30" grpId="0" animBg="1"/>
      <p:bldP spid="34" grpId="0"/>
      <p:bldP spid="37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Координатная плоскость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001056" cy="17859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Точка </a:t>
            </a:r>
            <a:r>
              <a:rPr lang="en-US" sz="2000" dirty="0" smtClean="0"/>
              <a:t>O </a:t>
            </a:r>
            <a:r>
              <a:rPr lang="ru-RU" sz="2000" dirty="0" smtClean="0"/>
              <a:t>для начала координат  выбрана неслучайно.  Это первая буква слова «</a:t>
            </a:r>
            <a:r>
              <a:rPr lang="en-US" sz="2000" dirty="0" err="1" smtClean="0"/>
              <a:t>origo</a:t>
            </a:r>
            <a:r>
              <a:rPr lang="ru-RU" sz="2000" dirty="0" smtClean="0"/>
              <a:t>»</a:t>
            </a:r>
            <a:r>
              <a:rPr lang="en-US" sz="2000" dirty="0" smtClean="0"/>
              <a:t> - </a:t>
            </a:r>
            <a:r>
              <a:rPr lang="ru-RU" sz="2000" dirty="0" smtClean="0"/>
              <a:t>начало (лат.).</a:t>
            </a:r>
          </a:p>
          <a:p>
            <a:r>
              <a:rPr lang="ru-RU" sz="2000" dirty="0" smtClean="0"/>
              <a:t>Термин «координаты» произошел от латинского слова «</a:t>
            </a:r>
            <a:r>
              <a:rPr lang="en-US" sz="2000" dirty="0" err="1" smtClean="0"/>
              <a:t>ordinatus</a:t>
            </a:r>
            <a:r>
              <a:rPr lang="ru-RU" sz="2000" dirty="0" smtClean="0"/>
              <a:t>»</a:t>
            </a:r>
            <a:r>
              <a:rPr lang="en-US" sz="2000" dirty="0" smtClean="0"/>
              <a:t> - </a:t>
            </a:r>
            <a:r>
              <a:rPr lang="ru-RU" sz="2000" dirty="0" smtClean="0"/>
              <a:t>упорядоченный. Приставка </a:t>
            </a:r>
            <a:r>
              <a:rPr lang="en-US" sz="2000" dirty="0" smtClean="0"/>
              <a:t>“co-” </a:t>
            </a:r>
            <a:r>
              <a:rPr lang="ru-RU" sz="2000" dirty="0" smtClean="0"/>
              <a:t>указывает на совместность: чаще всего координат бывает две, три или больше. </a:t>
            </a:r>
          </a:p>
        </p:txBody>
      </p:sp>
      <p:pic>
        <p:nvPicPr>
          <p:cNvPr id="44034" name="Picture 2" descr="http://countrymoscow.ru/images/2/Pamyatniki/nulevoi_kilome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500438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Координатная плоскость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4357718" cy="44291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Как указать положение точки на плоскости? Для этого на плоскости чертят две перпендикулярные координатные прямые. Точка их пересечения </a:t>
            </a:r>
            <a:r>
              <a:rPr lang="en-US" sz="2000" b="1" dirty="0" smtClean="0">
                <a:solidFill>
                  <a:schemeClr val="tx2"/>
                </a:solidFill>
              </a:rPr>
              <a:t>O</a:t>
            </a:r>
            <a:r>
              <a:rPr lang="en-US" sz="2000" dirty="0" smtClean="0"/>
              <a:t> – </a:t>
            </a:r>
            <a:r>
              <a:rPr lang="ru-RU" sz="2000" dirty="0" smtClean="0"/>
              <a:t>это начало отсчета на каждой прямой, и ее называют </a:t>
            </a:r>
            <a:r>
              <a:rPr lang="ru-RU" sz="2000" b="1" dirty="0" smtClean="0">
                <a:solidFill>
                  <a:schemeClr val="tx2"/>
                </a:solidFill>
              </a:rPr>
              <a:t>началом координат</a:t>
            </a:r>
            <a:r>
              <a:rPr lang="ru-RU" sz="2000" dirty="0" smtClean="0"/>
              <a:t>, а координатные прямые называют </a:t>
            </a:r>
            <a:r>
              <a:rPr lang="ru-RU" sz="2000" b="1" dirty="0" smtClean="0">
                <a:solidFill>
                  <a:schemeClr val="tx2"/>
                </a:solidFill>
              </a:rPr>
              <a:t>осями координат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Горизонтальную ось называют </a:t>
            </a:r>
            <a:r>
              <a:rPr lang="ru-RU" sz="2000" b="1" dirty="0" smtClean="0">
                <a:solidFill>
                  <a:schemeClr val="tx2"/>
                </a:solidFill>
              </a:rPr>
              <a:t>осью </a:t>
            </a:r>
            <a:r>
              <a:rPr lang="en-US" sz="2000" b="1" dirty="0" smtClean="0">
                <a:solidFill>
                  <a:schemeClr val="tx2"/>
                </a:solidFill>
              </a:rPr>
              <a:t>x </a:t>
            </a:r>
            <a:r>
              <a:rPr lang="ru-RU" sz="2000" dirty="0" smtClean="0"/>
              <a:t>или </a:t>
            </a:r>
            <a:r>
              <a:rPr lang="ru-RU" sz="2000" b="1" dirty="0" smtClean="0">
                <a:solidFill>
                  <a:schemeClr val="tx2"/>
                </a:solidFill>
              </a:rPr>
              <a:t>осью абсцисс</a:t>
            </a:r>
            <a:r>
              <a:rPr lang="ru-RU" sz="2000" dirty="0" smtClean="0"/>
              <a:t>; вертикальную – </a:t>
            </a:r>
            <a:r>
              <a:rPr lang="ru-RU" sz="2000" b="1" dirty="0" smtClean="0">
                <a:solidFill>
                  <a:schemeClr val="tx2"/>
                </a:solidFill>
              </a:rPr>
              <a:t>осью </a:t>
            </a:r>
            <a:r>
              <a:rPr lang="en-US" sz="2000" b="1" dirty="0" smtClean="0">
                <a:solidFill>
                  <a:schemeClr val="tx2"/>
                </a:solidFill>
              </a:rPr>
              <a:t>y</a:t>
            </a:r>
            <a:r>
              <a:rPr lang="en-US" sz="2000" dirty="0" smtClean="0"/>
              <a:t> </a:t>
            </a:r>
            <a:r>
              <a:rPr lang="ru-RU" sz="2000" dirty="0" smtClean="0"/>
              <a:t>или </a:t>
            </a:r>
            <a:r>
              <a:rPr lang="ru-RU" sz="2000" b="1" dirty="0" smtClean="0">
                <a:solidFill>
                  <a:schemeClr val="tx2"/>
                </a:solidFill>
              </a:rPr>
              <a:t>осью ординат</a:t>
            </a:r>
            <a:r>
              <a:rPr lang="ru-RU" sz="2000" dirty="0" smtClean="0"/>
              <a:t>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8352" y="2000240"/>
            <a:ext cx="4465648" cy="446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8352" y="2071678"/>
            <a:ext cx="4465648" cy="446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Координатная плоскость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4357718" cy="44291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Плоскость, на которой задана система координат, называют </a:t>
            </a:r>
            <a:r>
              <a:rPr lang="ru-RU" sz="2000" b="1" dirty="0" smtClean="0">
                <a:solidFill>
                  <a:schemeClr val="tx2"/>
                </a:solidFill>
              </a:rPr>
              <a:t>координатной плоскостью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Координатная плоскость разбивается осями на четыре </a:t>
            </a:r>
            <a:r>
              <a:rPr lang="ru-RU" sz="2000" b="1" dirty="0" smtClean="0">
                <a:solidFill>
                  <a:schemeClr val="tx2"/>
                </a:solidFill>
              </a:rPr>
              <a:t>координатные четверти</a:t>
            </a:r>
            <a:r>
              <a:rPr lang="ru-RU" sz="2000" dirty="0" smtClean="0"/>
              <a:t>. Их нумеруют против часовой стрелки, начиная с правой верхней четверти. </a:t>
            </a:r>
          </a:p>
        </p:txBody>
      </p:sp>
      <p:sp>
        <p:nvSpPr>
          <p:cNvPr id="6" name="Овал 5"/>
          <p:cNvSpPr/>
          <p:nvPr/>
        </p:nvSpPr>
        <p:spPr>
          <a:xfrm>
            <a:off x="7429520" y="2857496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29322" y="2857496"/>
            <a:ext cx="500066" cy="5000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929322" y="4643446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III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500958" y="4643446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IV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Координатная плоскость</a:t>
            </a:r>
            <a:endParaRPr lang="en-US" sz="4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4214842" cy="46434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Эта система координат называется прямоугольной или декартовой по имени французского философа и математика Рене Декарта, который первым ввел ее в 1637 году.</a:t>
            </a:r>
          </a:p>
        </p:txBody>
      </p:sp>
      <p:pic>
        <p:nvPicPr>
          <p:cNvPr id="47106" name="Picture 2" descr="http://cocorico.com/wp-content/uploads/2010/05/Ren%C3%A9_Descar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857364"/>
            <a:ext cx="3786214" cy="4636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756</Words>
  <Application>Microsoft Office PowerPoint</Application>
  <PresentationFormat>Экран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Координаты на плоскости</vt:lpstr>
      <vt:lpstr>Часть 2 Координаты</vt:lpstr>
      <vt:lpstr>Что такое координаты?</vt:lpstr>
      <vt:lpstr>Что такое координаты?</vt:lpstr>
      <vt:lpstr>Координатная прямая</vt:lpstr>
      <vt:lpstr>Координатная плоскость</vt:lpstr>
      <vt:lpstr>Координатная плоскость</vt:lpstr>
      <vt:lpstr>Координатная плоскость</vt:lpstr>
      <vt:lpstr>Координатная плоскость</vt:lpstr>
      <vt:lpstr>Координатная плоскость</vt:lpstr>
      <vt:lpstr>Упражнения</vt:lpstr>
      <vt:lpstr>Упражнения</vt:lpstr>
      <vt:lpstr>Упражнения</vt:lpstr>
      <vt:lpstr>Упражнения</vt:lpstr>
      <vt:lpstr>Упражнения</vt:lpstr>
      <vt:lpstr>Упражнения</vt:lpstr>
      <vt:lpstr>Упражнения</vt:lpstr>
      <vt:lpstr>Упражнения</vt:lpstr>
      <vt:lpstr>Слайд 19</vt:lpstr>
    </vt:vector>
  </TitlesOfParts>
  <Company>BearingPoint EMEA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на плоскости</dc:title>
  <dc:creator>beadmin</dc:creator>
  <cp:lastModifiedBy>beadmin</cp:lastModifiedBy>
  <cp:revision>113</cp:revision>
  <dcterms:created xsi:type="dcterms:W3CDTF">2013-06-15T14:43:31Z</dcterms:created>
  <dcterms:modified xsi:type="dcterms:W3CDTF">2013-06-18T15:04:56Z</dcterms:modified>
</cp:coreProperties>
</file>