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4" r:id="rId6"/>
    <p:sldId id="263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9900"/>
    <a:srgbClr val="CC0099"/>
    <a:srgbClr val="00FF00"/>
    <a:srgbClr val="FF0066"/>
    <a:srgbClr val="33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Согласные буквы русского языка</a:t>
            </a:r>
            <a:endParaRPr lang="ru-RU" sz="6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9872" y="1772816"/>
            <a:ext cx="504056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7864" y="2564904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3356992"/>
            <a:ext cx="670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 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4077072"/>
            <a:ext cx="6174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 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5856" y="4869160"/>
            <a:ext cx="833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Ж 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2852936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1916832"/>
            <a:ext cx="606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3356992"/>
            <a:ext cx="596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5229200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5856" y="5733256"/>
            <a:ext cx="566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4088" y="4077072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4088" y="5733256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1600" y="4437112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64088" y="1772816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9592" y="3645024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92080" y="4869160"/>
            <a:ext cx="7681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68344" y="3717032"/>
            <a:ext cx="5998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68344" y="2780928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40352" y="1844824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92080" y="2492896"/>
            <a:ext cx="657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15730" y="260648"/>
            <a:ext cx="1986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Звонкие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260648"/>
            <a:ext cx="24336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Звонкие </a:t>
            </a:r>
          </a:p>
          <a:p>
            <a:pPr algn="ctr"/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непарные </a:t>
            </a:r>
            <a:r>
              <a:rPr lang="ru-RU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21458" y="260648"/>
            <a:ext cx="1695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Глухие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10320" y="260648"/>
            <a:ext cx="24336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Глухие</a:t>
            </a:r>
          </a:p>
          <a:p>
            <a:pPr algn="ctr"/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непарные </a:t>
            </a:r>
            <a:r>
              <a:rPr lang="ru-RU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707904" y="908720"/>
            <a:ext cx="18277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парные</a:t>
            </a: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283968" y="2132856"/>
            <a:ext cx="864096" cy="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283968" y="2924944"/>
            <a:ext cx="864096" cy="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283968" y="3717032"/>
            <a:ext cx="864096" cy="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211960" y="4437112"/>
            <a:ext cx="864096" cy="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283968" y="5229200"/>
            <a:ext cx="864096" cy="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211960" y="6093296"/>
            <a:ext cx="864096" cy="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475656" y="260648"/>
            <a:ext cx="60444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какие группы различаются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согласные звуки?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51520" y="2492896"/>
            <a:ext cx="8618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Звонкие согласные звуки состоят из голоса и шума.</a:t>
            </a: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15616" y="1772816"/>
            <a:ext cx="61059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чего состоят звонкие звуки ?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355976" y="1124744"/>
            <a:ext cx="44743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Парные и непарные</a:t>
            </a: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51520" y="1124744"/>
            <a:ext cx="37856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Звонкие и глухие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1187624" y="3212976"/>
            <a:ext cx="5849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чего состоят глухие звуки ?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9552" y="4077072"/>
            <a:ext cx="8156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Глухие согласные звуки состоят только из шума.</a:t>
            </a: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7584" y="0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Теперь распределим все согласные звуки по звонкости и глухости.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35" grpId="0"/>
      <p:bldP spid="35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7904" y="302359"/>
            <a:ext cx="100811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[б]</a:t>
            </a:r>
          </a:p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[в]</a:t>
            </a:r>
          </a:p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[г]</a:t>
            </a:r>
          </a:p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[к]</a:t>
            </a:r>
          </a:p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[л]</a:t>
            </a:r>
          </a:p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[м]</a:t>
            </a:r>
          </a:p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[с]</a:t>
            </a:r>
          </a:p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[т]</a:t>
            </a:r>
          </a:p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0" y="302359"/>
            <a:ext cx="115212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[б′]</a:t>
            </a:r>
          </a:p>
          <a:p>
            <a:r>
              <a:rPr lang="ru-RU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[в′]</a:t>
            </a:r>
          </a:p>
          <a:p>
            <a:r>
              <a:rPr lang="ru-RU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[г′]</a:t>
            </a:r>
          </a:p>
          <a:p>
            <a:r>
              <a:rPr lang="ru-RU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′]</a:t>
            </a:r>
          </a:p>
          <a:p>
            <a:r>
              <a:rPr lang="ru-RU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′]</a:t>
            </a:r>
          </a:p>
          <a:p>
            <a:r>
              <a:rPr lang="ru-RU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[к′]</a:t>
            </a:r>
          </a:p>
          <a:p>
            <a:r>
              <a:rPr lang="ru-RU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[л′]</a:t>
            </a:r>
          </a:p>
          <a:p>
            <a:r>
              <a:rPr lang="ru-RU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[м′]</a:t>
            </a:r>
          </a:p>
          <a:p>
            <a:r>
              <a:rPr lang="ru-RU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′]</a:t>
            </a:r>
          </a:p>
          <a:p>
            <a:r>
              <a:rPr lang="ru-RU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′]</a:t>
            </a:r>
          </a:p>
          <a:p>
            <a:r>
              <a:rPr lang="ru-RU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′]</a:t>
            </a:r>
          </a:p>
          <a:p>
            <a:r>
              <a:rPr lang="ru-RU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[с′]</a:t>
            </a:r>
          </a:p>
          <a:p>
            <a:r>
              <a:rPr lang="ru-RU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[т′]</a:t>
            </a:r>
          </a:p>
          <a:p>
            <a:r>
              <a:rPr lang="ru-RU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′]</a:t>
            </a:r>
          </a:p>
          <a:p>
            <a:r>
              <a:rPr lang="ru-RU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′]</a:t>
            </a: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5364088" y="620688"/>
            <a:ext cx="504056" cy="5832648"/>
          </a:xfrm>
          <a:prstGeom prst="rightBrace">
            <a:avLst/>
          </a:prstGeom>
          <a:noFill/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ая фигурная скобка 4"/>
          <p:cNvSpPr/>
          <p:nvPr/>
        </p:nvSpPr>
        <p:spPr>
          <a:xfrm rot="10800000">
            <a:off x="3131840" y="620688"/>
            <a:ext cx="504056" cy="5832648"/>
          </a:xfrm>
          <a:prstGeom prst="rightBrace">
            <a:avLst/>
          </a:prstGeom>
          <a:noFill/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940152" y="2564904"/>
            <a:ext cx="4748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</a:p>
          <a:p>
            <a: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5776" y="2348880"/>
            <a:ext cx="48763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Ё</a:t>
            </a:r>
          </a:p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105273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[Ж]  [Ш]  [Ц]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548680"/>
            <a:ext cx="2524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ВСЕГДА ТВЁРДЫЕ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2200" y="548680"/>
            <a:ext cx="24287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ВСЕГДА МЯГКИЕ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16216" y="105273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[Й′]  [Ч′]  [Щ′]</a:t>
            </a:r>
            <a:endParaRPr lang="ru-RU" sz="24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87624" y="404664"/>
            <a:ext cx="686841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Ещё на какие группы различаются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согласные звуки?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27784" y="1556792"/>
            <a:ext cx="39835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Твёрдые и </a:t>
            </a:r>
            <a:r>
              <a:rPr lang="ru-RU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мягкие</a:t>
            </a:r>
            <a:endParaRPr lang="ru-RU" dirty="0">
              <a:solidFill>
                <a:srgbClr val="0099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975" y="4725144"/>
            <a:ext cx="295305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Есть ещё </a:t>
            </a:r>
          </a:p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всегда </a:t>
            </a:r>
            <a:r>
              <a:rPr lang="ru-RU" sz="2800" b="1" u="sng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мягкие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всегда </a:t>
            </a:r>
            <a:r>
              <a:rPr lang="ru-RU" sz="2800" b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твёрдые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согласные звуки.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14077" y="5805264"/>
            <a:ext cx="3229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Давайте вспомним их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5" grpId="2"/>
      <p:bldP spid="15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0"/>
            <a:ext cx="6876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показывает на мягкость согласного?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476672"/>
            <a:ext cx="638630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 мягкость согласного показывают: 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стоящая за ним гласная буква 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мягкий знак</a:t>
            </a:r>
            <a:endParaRPr lang="ru-RU" sz="28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772816"/>
            <a:ext cx="84314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гласные буквы показывают ,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стоящая впереди них согласная буква мягкая?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2780928"/>
            <a:ext cx="35477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И, Е, Ё, Ю, Я</a:t>
            </a:r>
            <a:endParaRPr lang="ru-RU" sz="44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953" y="3861048"/>
            <a:ext cx="9023047" cy="23429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ru-RU" sz="3200" b="1" spc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МО</a:t>
            </a:r>
            <a:r>
              <a:rPr lang="ru-RU" sz="3200" b="1" spc="2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spc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spc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К</a:t>
            </a:r>
            <a:r>
              <a:rPr lang="ru-RU" sz="3200" b="1" spc="2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200" b="1" spc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3200" b="1" spc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Н, БА</a:t>
            </a:r>
            <a:r>
              <a:rPr lang="ru-RU" sz="3200" b="1" spc="2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b="1" spc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3200" b="1" spc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lnSpc>
                <a:spcPct val="250000"/>
              </a:lnSpc>
            </a:pPr>
            <a:r>
              <a:rPr lang="ru-RU" sz="3200" b="1" spc="2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spc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b="1" spc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ЛА, </a:t>
            </a:r>
            <a:r>
              <a:rPr lang="ru-RU" sz="3200" b="1" spc="2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200" b="1" spc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3200" b="1" spc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РБАН</a:t>
            </a:r>
            <a:endParaRPr lang="ru-RU" sz="3200" b="1" spc="2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139952" y="4293096"/>
            <a:ext cx="576064" cy="720080"/>
          </a:xfrm>
          <a:prstGeom prst="ellipse">
            <a:avLst/>
          </a:prstGeom>
          <a:noFill/>
          <a:ln w="635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788024" y="5517232"/>
            <a:ext cx="720080" cy="720080"/>
          </a:xfrm>
          <a:prstGeom prst="ellipse">
            <a:avLst/>
          </a:prstGeom>
          <a:noFill/>
          <a:ln w="635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907704" y="5517232"/>
            <a:ext cx="576064" cy="720080"/>
          </a:xfrm>
          <a:prstGeom prst="ellipse">
            <a:avLst/>
          </a:prstGeom>
          <a:noFill/>
          <a:ln w="635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596336" y="4293096"/>
            <a:ext cx="576064" cy="720080"/>
          </a:xfrm>
          <a:prstGeom prst="ellipse">
            <a:avLst/>
          </a:prstGeom>
          <a:noFill/>
          <a:ln w="635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835696" y="4293096"/>
            <a:ext cx="576064" cy="720080"/>
          </a:xfrm>
          <a:prstGeom prst="ellipse">
            <a:avLst/>
          </a:prstGeom>
          <a:noFill/>
          <a:ln w="635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Выгнутая вправо стрелка 11"/>
          <p:cNvSpPr/>
          <p:nvPr/>
        </p:nvSpPr>
        <p:spPr>
          <a:xfrm rot="5400000" flipH="1">
            <a:off x="1655676" y="3681028"/>
            <a:ext cx="360040" cy="720080"/>
          </a:xfrm>
          <a:prstGeom prst="curvedLeftArrow">
            <a:avLst>
              <a:gd name="adj1" fmla="val 25000"/>
              <a:gd name="adj2" fmla="val 73077"/>
              <a:gd name="adj3" fmla="val 25000"/>
            </a:avLst>
          </a:prstGeom>
          <a:solidFill>
            <a:srgbClr val="009900"/>
          </a:solidFill>
          <a:ln w="127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 rot="5400000" flipH="1">
            <a:off x="4535996" y="4977172"/>
            <a:ext cx="360040" cy="720080"/>
          </a:xfrm>
          <a:prstGeom prst="curvedLeftArrow">
            <a:avLst>
              <a:gd name="adj1" fmla="val 25000"/>
              <a:gd name="adj2" fmla="val 73077"/>
              <a:gd name="adj3" fmla="val 25000"/>
            </a:avLst>
          </a:prstGeom>
          <a:solidFill>
            <a:srgbClr val="009900"/>
          </a:solidFill>
          <a:ln w="127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 rot="5400000" flipH="1">
            <a:off x="1727684" y="4977172"/>
            <a:ext cx="360040" cy="720080"/>
          </a:xfrm>
          <a:prstGeom prst="curvedLeftArrow">
            <a:avLst>
              <a:gd name="adj1" fmla="val 25000"/>
              <a:gd name="adj2" fmla="val 73077"/>
              <a:gd name="adj3" fmla="val 25000"/>
            </a:avLst>
          </a:prstGeom>
          <a:solidFill>
            <a:srgbClr val="009900"/>
          </a:solidFill>
          <a:ln w="127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право стрелка 14"/>
          <p:cNvSpPr/>
          <p:nvPr/>
        </p:nvSpPr>
        <p:spPr>
          <a:xfrm rot="5400000" flipH="1">
            <a:off x="7488324" y="3753036"/>
            <a:ext cx="360040" cy="720080"/>
          </a:xfrm>
          <a:prstGeom prst="curvedLeftArrow">
            <a:avLst>
              <a:gd name="adj1" fmla="val 25000"/>
              <a:gd name="adj2" fmla="val 73077"/>
              <a:gd name="adj3" fmla="val 25000"/>
            </a:avLst>
          </a:prstGeom>
          <a:solidFill>
            <a:srgbClr val="009900"/>
          </a:solidFill>
          <a:ln w="127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 rot="5400000" flipH="1">
            <a:off x="4031940" y="3753036"/>
            <a:ext cx="360040" cy="720080"/>
          </a:xfrm>
          <a:prstGeom prst="curvedLeftArrow">
            <a:avLst>
              <a:gd name="adj1" fmla="val 25000"/>
              <a:gd name="adj2" fmla="val 73077"/>
              <a:gd name="adj3" fmla="val 25000"/>
            </a:avLst>
          </a:prstGeom>
          <a:solidFill>
            <a:srgbClr val="009900"/>
          </a:solidFill>
          <a:ln w="127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403648" y="4941168"/>
            <a:ext cx="432048" cy="0"/>
          </a:xfrm>
          <a:prstGeom prst="line">
            <a:avLst/>
          </a:prstGeom>
          <a:ln w="635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635896" y="4941168"/>
            <a:ext cx="432048" cy="0"/>
          </a:xfrm>
          <a:prstGeom prst="line">
            <a:avLst/>
          </a:prstGeom>
          <a:ln w="635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164288" y="4941168"/>
            <a:ext cx="432048" cy="0"/>
          </a:xfrm>
          <a:prstGeom prst="line">
            <a:avLst/>
          </a:prstGeom>
          <a:ln w="635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331640" y="6165304"/>
            <a:ext cx="432048" cy="0"/>
          </a:xfrm>
          <a:prstGeom prst="line">
            <a:avLst/>
          </a:prstGeom>
          <a:ln w="635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283968" y="6165304"/>
            <a:ext cx="432048" cy="0"/>
          </a:xfrm>
          <a:prstGeom prst="line">
            <a:avLst/>
          </a:prstGeom>
          <a:ln w="635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mph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500"/>
                            </p:stCondLst>
                            <p:childTnLst>
                              <p:par>
                                <p:cTn id="9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build="allAtOnce"/>
      <p:bldP spid="5" grpId="1" build="allAtOnce"/>
      <p:bldP spid="5" grpId="3" build="allAtOnce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60648"/>
            <a:ext cx="7667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Ещё что показывает на мягкость согласного?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31840" y="692696"/>
            <a:ext cx="32832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ru-RU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Мягкий  знак –</a:t>
            </a:r>
            <a:r>
              <a:rPr lang="ru-RU" sz="4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Ь </a:t>
            </a:r>
            <a:endParaRPr lang="ru-RU" sz="28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204864"/>
            <a:ext cx="808682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ru-RU" sz="3200" b="1" spc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3200" b="1" spc="2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ЛЬ</a:t>
            </a:r>
            <a:r>
              <a:rPr lang="ru-RU" sz="3200" b="1" spc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СЕМ</a:t>
            </a:r>
            <a:r>
              <a:rPr lang="ru-RU" sz="3200" b="1" spc="2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200" b="1" spc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lnSpc>
                <a:spcPct val="250000"/>
              </a:lnSpc>
            </a:pPr>
            <a:r>
              <a:rPr lang="ru-RU" sz="3200" b="1" spc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3200" b="1" spc="2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ЛЬ</a:t>
            </a:r>
            <a:r>
              <a:rPr lang="ru-RU" sz="3200" b="1" spc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КА, ГВОЗ</a:t>
            </a:r>
            <a:r>
              <a:rPr lang="ru-RU" sz="3200" b="1" spc="2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ДЬ</a:t>
            </a:r>
            <a:r>
              <a:rPr lang="ru-RU" sz="3200" b="1" spc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lnSpc>
                <a:spcPct val="250000"/>
              </a:lnSpc>
            </a:pPr>
            <a:r>
              <a:rPr lang="ru-RU" sz="3200" b="1" spc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ПА</a:t>
            </a:r>
            <a:r>
              <a:rPr lang="ru-RU" sz="3200" b="1" spc="2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ЛЬ</a:t>
            </a:r>
            <a:r>
              <a:rPr lang="ru-RU" sz="3200" b="1" spc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ТО, БУЛ</a:t>
            </a:r>
            <a:r>
              <a:rPr lang="ru-RU" sz="3200" b="1" spc="2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200" b="1" spc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ДОГ</a:t>
            </a:r>
            <a:endParaRPr lang="ru-RU" sz="3200" b="1" spc="2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267744" y="3933056"/>
            <a:ext cx="576064" cy="720080"/>
          </a:xfrm>
          <a:prstGeom prst="ellipse">
            <a:avLst/>
          </a:prstGeom>
          <a:noFill/>
          <a:ln w="635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275856" y="2708920"/>
            <a:ext cx="576064" cy="720080"/>
          </a:xfrm>
          <a:prstGeom prst="ellipse">
            <a:avLst/>
          </a:prstGeom>
          <a:noFill/>
          <a:ln w="635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156176" y="2636912"/>
            <a:ext cx="576064" cy="720080"/>
          </a:xfrm>
          <a:prstGeom prst="ellipse">
            <a:avLst/>
          </a:prstGeom>
          <a:noFill/>
          <a:ln w="635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39752" y="5085184"/>
            <a:ext cx="576064" cy="720080"/>
          </a:xfrm>
          <a:prstGeom prst="ellipse">
            <a:avLst/>
          </a:prstGeom>
          <a:noFill/>
          <a:ln w="635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092280" y="3933056"/>
            <a:ext cx="576064" cy="720080"/>
          </a:xfrm>
          <a:prstGeom prst="ellipse">
            <a:avLst/>
          </a:prstGeom>
          <a:noFill/>
          <a:ln w="635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228184" y="5157192"/>
            <a:ext cx="576064" cy="720080"/>
          </a:xfrm>
          <a:prstGeom prst="ellipse">
            <a:avLst/>
          </a:prstGeom>
          <a:noFill/>
          <a:ln w="635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гнутая вправо стрелка 10"/>
          <p:cNvSpPr/>
          <p:nvPr/>
        </p:nvSpPr>
        <p:spPr>
          <a:xfrm rot="5400000" flipH="1">
            <a:off x="3023828" y="2096852"/>
            <a:ext cx="360040" cy="720080"/>
          </a:xfrm>
          <a:prstGeom prst="curvedLeftArrow">
            <a:avLst>
              <a:gd name="adj1" fmla="val 25000"/>
              <a:gd name="adj2" fmla="val 73077"/>
              <a:gd name="adj3" fmla="val 25000"/>
            </a:avLst>
          </a:prstGeom>
          <a:solidFill>
            <a:srgbClr val="009900"/>
          </a:solidFill>
          <a:ln w="127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771800" y="3284984"/>
            <a:ext cx="432048" cy="0"/>
          </a:xfrm>
          <a:prstGeom prst="line">
            <a:avLst/>
          </a:prstGeom>
          <a:ln w="635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Выгнутая вправо стрелка 12"/>
          <p:cNvSpPr/>
          <p:nvPr/>
        </p:nvSpPr>
        <p:spPr>
          <a:xfrm rot="5400000" flipH="1">
            <a:off x="5904148" y="2096852"/>
            <a:ext cx="360040" cy="720080"/>
          </a:xfrm>
          <a:prstGeom prst="curvedLeftArrow">
            <a:avLst>
              <a:gd name="adj1" fmla="val 25000"/>
              <a:gd name="adj2" fmla="val 73077"/>
              <a:gd name="adj3" fmla="val 25000"/>
            </a:avLst>
          </a:prstGeom>
          <a:solidFill>
            <a:srgbClr val="009900"/>
          </a:solidFill>
          <a:ln w="127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652120" y="3284984"/>
            <a:ext cx="432048" cy="0"/>
          </a:xfrm>
          <a:prstGeom prst="line">
            <a:avLst/>
          </a:prstGeom>
          <a:ln w="635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Выгнутая вправо стрелка 14"/>
          <p:cNvSpPr/>
          <p:nvPr/>
        </p:nvSpPr>
        <p:spPr>
          <a:xfrm rot="5400000" flipH="1">
            <a:off x="2087724" y="3392996"/>
            <a:ext cx="360040" cy="720080"/>
          </a:xfrm>
          <a:prstGeom prst="curvedLeftArrow">
            <a:avLst>
              <a:gd name="adj1" fmla="val 25000"/>
              <a:gd name="adj2" fmla="val 73077"/>
              <a:gd name="adj3" fmla="val 25000"/>
            </a:avLst>
          </a:prstGeom>
          <a:solidFill>
            <a:srgbClr val="009900"/>
          </a:solidFill>
          <a:ln w="127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835696" y="4509120"/>
            <a:ext cx="432048" cy="0"/>
          </a:xfrm>
          <a:prstGeom prst="line">
            <a:avLst/>
          </a:prstGeom>
          <a:ln w="635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Выгнутая вправо стрелка 16"/>
          <p:cNvSpPr/>
          <p:nvPr/>
        </p:nvSpPr>
        <p:spPr>
          <a:xfrm rot="5400000" flipH="1">
            <a:off x="6840252" y="3392996"/>
            <a:ext cx="360040" cy="720080"/>
          </a:xfrm>
          <a:prstGeom prst="curvedLeftArrow">
            <a:avLst>
              <a:gd name="adj1" fmla="val 25000"/>
              <a:gd name="adj2" fmla="val 73077"/>
              <a:gd name="adj3" fmla="val 25000"/>
            </a:avLst>
          </a:prstGeom>
          <a:solidFill>
            <a:srgbClr val="009900"/>
          </a:solidFill>
          <a:ln w="127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660232" y="4509120"/>
            <a:ext cx="432048" cy="0"/>
          </a:xfrm>
          <a:prstGeom prst="line">
            <a:avLst/>
          </a:prstGeom>
          <a:ln w="635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Выгнутая вправо стрелка 18"/>
          <p:cNvSpPr/>
          <p:nvPr/>
        </p:nvSpPr>
        <p:spPr>
          <a:xfrm rot="5400000" flipH="1">
            <a:off x="2087724" y="4545124"/>
            <a:ext cx="360040" cy="720080"/>
          </a:xfrm>
          <a:prstGeom prst="curvedLeftArrow">
            <a:avLst>
              <a:gd name="adj1" fmla="val 25000"/>
              <a:gd name="adj2" fmla="val 73077"/>
              <a:gd name="adj3" fmla="val 25000"/>
            </a:avLst>
          </a:prstGeom>
          <a:solidFill>
            <a:srgbClr val="009900"/>
          </a:solidFill>
          <a:ln w="127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907704" y="5733256"/>
            <a:ext cx="432048" cy="0"/>
          </a:xfrm>
          <a:prstGeom prst="line">
            <a:avLst/>
          </a:prstGeom>
          <a:ln w="635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Выгнутая вправо стрелка 20"/>
          <p:cNvSpPr/>
          <p:nvPr/>
        </p:nvSpPr>
        <p:spPr>
          <a:xfrm rot="5400000" flipH="1">
            <a:off x="5976156" y="4617132"/>
            <a:ext cx="360040" cy="720080"/>
          </a:xfrm>
          <a:prstGeom prst="curvedLeftArrow">
            <a:avLst>
              <a:gd name="adj1" fmla="val 25000"/>
              <a:gd name="adj2" fmla="val 73077"/>
              <a:gd name="adj3" fmla="val 25000"/>
            </a:avLst>
          </a:prstGeom>
          <a:solidFill>
            <a:srgbClr val="009900"/>
          </a:solidFill>
          <a:ln w="127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5724128" y="5733256"/>
            <a:ext cx="432048" cy="0"/>
          </a:xfrm>
          <a:prstGeom prst="line">
            <a:avLst/>
          </a:prstGeom>
          <a:ln w="635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0"/>
            <a:ext cx="6977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показывает на твёрдость согласного?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476672"/>
            <a:ext cx="64872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 твёрдость согласного показывают: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стоящая за ним гласная буква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1340768"/>
            <a:ext cx="85331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гласные буквы показывают ,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стоящая впереди них согласная буква твёрдая?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2348880"/>
            <a:ext cx="34188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А, О, У, Ы, Э</a:t>
            </a:r>
            <a:endParaRPr lang="ru-RU" sz="44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1638" y="3861048"/>
            <a:ext cx="778168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ru-RU" sz="3200" b="1" spc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ПАРТА, МОЛОКО, </a:t>
            </a:r>
          </a:p>
          <a:p>
            <a:pPr algn="ctr">
              <a:lnSpc>
                <a:spcPct val="250000"/>
              </a:lnSpc>
            </a:pPr>
            <a:r>
              <a:rPr lang="ru-RU" sz="3200" b="1" spc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ТУРОК, СЫР, МЭР</a:t>
            </a:r>
            <a:endParaRPr lang="ru-RU" sz="3200" b="1" spc="2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259632" y="4293096"/>
            <a:ext cx="576064" cy="720080"/>
          </a:xfrm>
          <a:prstGeom prst="ellipse">
            <a:avLst/>
          </a:prstGeom>
          <a:noFill/>
          <a:ln w="635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843808" y="4365104"/>
            <a:ext cx="576064" cy="720080"/>
          </a:xfrm>
          <a:prstGeom prst="ellipse">
            <a:avLst/>
          </a:prstGeom>
          <a:noFill/>
          <a:ln w="635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716016" y="4365104"/>
            <a:ext cx="576064" cy="720080"/>
          </a:xfrm>
          <a:prstGeom prst="ellipse">
            <a:avLst/>
          </a:prstGeom>
          <a:noFill/>
          <a:ln w="635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868144" y="4365104"/>
            <a:ext cx="576064" cy="720080"/>
          </a:xfrm>
          <a:prstGeom prst="ellipse">
            <a:avLst/>
          </a:prstGeom>
          <a:noFill/>
          <a:ln w="635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948264" y="4365104"/>
            <a:ext cx="576064" cy="720080"/>
          </a:xfrm>
          <a:prstGeom prst="ellipse">
            <a:avLst/>
          </a:prstGeom>
          <a:noFill/>
          <a:ln w="635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331640" y="5517232"/>
            <a:ext cx="576064" cy="720080"/>
          </a:xfrm>
          <a:prstGeom prst="ellipse">
            <a:avLst/>
          </a:prstGeom>
          <a:noFill/>
          <a:ln w="635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339752" y="5517232"/>
            <a:ext cx="576064" cy="720080"/>
          </a:xfrm>
          <a:prstGeom prst="ellipse">
            <a:avLst/>
          </a:prstGeom>
          <a:noFill/>
          <a:ln w="635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788024" y="5517232"/>
            <a:ext cx="576064" cy="720080"/>
          </a:xfrm>
          <a:prstGeom prst="ellipse">
            <a:avLst/>
          </a:prstGeom>
          <a:noFill/>
          <a:ln w="635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164288" y="5517232"/>
            <a:ext cx="576064" cy="720080"/>
          </a:xfrm>
          <a:prstGeom prst="ellipse">
            <a:avLst/>
          </a:prstGeom>
          <a:noFill/>
          <a:ln w="635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Выгнутая вправо стрелка 32"/>
          <p:cNvSpPr/>
          <p:nvPr/>
        </p:nvSpPr>
        <p:spPr>
          <a:xfrm rot="5400000" flipH="1">
            <a:off x="1007604" y="3753036"/>
            <a:ext cx="360040" cy="720080"/>
          </a:xfrm>
          <a:prstGeom prst="curvedLeftArrow">
            <a:avLst>
              <a:gd name="adj1" fmla="val 25000"/>
              <a:gd name="adj2" fmla="val 73077"/>
              <a:gd name="adj3" fmla="val 25000"/>
            </a:avLst>
          </a:prstGeom>
          <a:solidFill>
            <a:srgbClr val="0000CC"/>
          </a:solidFill>
          <a:ln w="127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Выгнутая вправо стрелка 33"/>
          <p:cNvSpPr/>
          <p:nvPr/>
        </p:nvSpPr>
        <p:spPr>
          <a:xfrm rot="5400000" flipH="1">
            <a:off x="2591780" y="3825044"/>
            <a:ext cx="360040" cy="720080"/>
          </a:xfrm>
          <a:prstGeom prst="curvedLeftArrow">
            <a:avLst>
              <a:gd name="adj1" fmla="val 25000"/>
              <a:gd name="adj2" fmla="val 73077"/>
              <a:gd name="adj3" fmla="val 25000"/>
            </a:avLst>
          </a:prstGeom>
          <a:solidFill>
            <a:srgbClr val="0000CC"/>
          </a:solidFill>
          <a:ln w="127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Выгнутая вправо стрелка 34"/>
          <p:cNvSpPr/>
          <p:nvPr/>
        </p:nvSpPr>
        <p:spPr>
          <a:xfrm rot="5400000" flipH="1">
            <a:off x="4463988" y="3825044"/>
            <a:ext cx="360040" cy="720080"/>
          </a:xfrm>
          <a:prstGeom prst="curvedLeftArrow">
            <a:avLst>
              <a:gd name="adj1" fmla="val 25000"/>
              <a:gd name="adj2" fmla="val 73077"/>
              <a:gd name="adj3" fmla="val 25000"/>
            </a:avLst>
          </a:prstGeom>
          <a:solidFill>
            <a:srgbClr val="0000CC"/>
          </a:solidFill>
          <a:ln w="127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Выгнутая вправо стрелка 35"/>
          <p:cNvSpPr/>
          <p:nvPr/>
        </p:nvSpPr>
        <p:spPr>
          <a:xfrm rot="5400000" flipH="1">
            <a:off x="5616116" y="3753036"/>
            <a:ext cx="360040" cy="720080"/>
          </a:xfrm>
          <a:prstGeom prst="curvedLeftArrow">
            <a:avLst>
              <a:gd name="adj1" fmla="val 25000"/>
              <a:gd name="adj2" fmla="val 73077"/>
              <a:gd name="adj3" fmla="val 25000"/>
            </a:avLst>
          </a:prstGeom>
          <a:solidFill>
            <a:srgbClr val="0000CC"/>
          </a:solidFill>
          <a:ln w="127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Выгнутая вправо стрелка 36"/>
          <p:cNvSpPr/>
          <p:nvPr/>
        </p:nvSpPr>
        <p:spPr>
          <a:xfrm rot="5400000" flipH="1">
            <a:off x="6768244" y="3825044"/>
            <a:ext cx="360040" cy="720080"/>
          </a:xfrm>
          <a:prstGeom prst="curvedLeftArrow">
            <a:avLst>
              <a:gd name="adj1" fmla="val 25000"/>
              <a:gd name="adj2" fmla="val 73077"/>
              <a:gd name="adj3" fmla="val 25000"/>
            </a:avLst>
          </a:prstGeom>
          <a:solidFill>
            <a:srgbClr val="0000CC"/>
          </a:solidFill>
          <a:ln w="127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Выгнутая вправо стрелка 37"/>
          <p:cNvSpPr/>
          <p:nvPr/>
        </p:nvSpPr>
        <p:spPr>
          <a:xfrm rot="5400000" flipH="1">
            <a:off x="1151620" y="4977172"/>
            <a:ext cx="360040" cy="720080"/>
          </a:xfrm>
          <a:prstGeom prst="curvedLeftArrow">
            <a:avLst>
              <a:gd name="adj1" fmla="val 25000"/>
              <a:gd name="adj2" fmla="val 73077"/>
              <a:gd name="adj3" fmla="val 25000"/>
            </a:avLst>
          </a:prstGeom>
          <a:solidFill>
            <a:srgbClr val="0000CC"/>
          </a:solidFill>
          <a:ln w="127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Выгнутая вправо стрелка 38"/>
          <p:cNvSpPr/>
          <p:nvPr/>
        </p:nvSpPr>
        <p:spPr>
          <a:xfrm rot="5400000" flipH="1">
            <a:off x="2087724" y="4977172"/>
            <a:ext cx="360040" cy="720080"/>
          </a:xfrm>
          <a:prstGeom prst="curvedLeftArrow">
            <a:avLst>
              <a:gd name="adj1" fmla="val 25000"/>
              <a:gd name="adj2" fmla="val 73077"/>
              <a:gd name="adj3" fmla="val 25000"/>
            </a:avLst>
          </a:prstGeom>
          <a:solidFill>
            <a:srgbClr val="0000CC"/>
          </a:solidFill>
          <a:ln w="127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Выгнутая вправо стрелка 39"/>
          <p:cNvSpPr/>
          <p:nvPr/>
        </p:nvSpPr>
        <p:spPr>
          <a:xfrm rot="5400000" flipH="1">
            <a:off x="4535996" y="5049180"/>
            <a:ext cx="360040" cy="720080"/>
          </a:xfrm>
          <a:prstGeom prst="curvedLeftArrow">
            <a:avLst>
              <a:gd name="adj1" fmla="val 25000"/>
              <a:gd name="adj2" fmla="val 73077"/>
              <a:gd name="adj3" fmla="val 25000"/>
            </a:avLst>
          </a:prstGeom>
          <a:solidFill>
            <a:srgbClr val="0000CC"/>
          </a:solidFill>
          <a:ln w="127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Выгнутая вправо стрелка 40"/>
          <p:cNvSpPr/>
          <p:nvPr/>
        </p:nvSpPr>
        <p:spPr>
          <a:xfrm rot="5400000" flipH="1">
            <a:off x="6912260" y="4977172"/>
            <a:ext cx="360040" cy="720080"/>
          </a:xfrm>
          <a:prstGeom prst="curvedLeftArrow">
            <a:avLst>
              <a:gd name="adj1" fmla="val 25000"/>
              <a:gd name="adj2" fmla="val 73077"/>
              <a:gd name="adj3" fmla="val 25000"/>
            </a:avLst>
          </a:prstGeom>
          <a:solidFill>
            <a:srgbClr val="0000CC"/>
          </a:solidFill>
          <a:ln w="127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827584" y="4941168"/>
            <a:ext cx="432048" cy="0"/>
          </a:xfrm>
          <a:prstGeom prst="line">
            <a:avLst/>
          </a:prstGeom>
          <a:ln w="635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411760" y="4941168"/>
            <a:ext cx="432048" cy="0"/>
          </a:xfrm>
          <a:prstGeom prst="line">
            <a:avLst/>
          </a:prstGeom>
          <a:ln w="635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139952" y="4941168"/>
            <a:ext cx="432048" cy="0"/>
          </a:xfrm>
          <a:prstGeom prst="line">
            <a:avLst/>
          </a:prstGeom>
          <a:ln w="635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364088" y="4941168"/>
            <a:ext cx="432048" cy="0"/>
          </a:xfrm>
          <a:prstGeom prst="line">
            <a:avLst/>
          </a:prstGeom>
          <a:ln w="635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6444208" y="4941168"/>
            <a:ext cx="432048" cy="0"/>
          </a:xfrm>
          <a:prstGeom prst="line">
            <a:avLst/>
          </a:prstGeom>
          <a:ln w="635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827584" y="6165304"/>
            <a:ext cx="432048" cy="0"/>
          </a:xfrm>
          <a:prstGeom prst="line">
            <a:avLst/>
          </a:prstGeom>
          <a:ln w="635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1907704" y="6165304"/>
            <a:ext cx="432048" cy="0"/>
          </a:xfrm>
          <a:prstGeom prst="line">
            <a:avLst/>
          </a:prstGeom>
          <a:ln w="635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211960" y="6165304"/>
            <a:ext cx="432048" cy="0"/>
          </a:xfrm>
          <a:prstGeom prst="line">
            <a:avLst/>
          </a:prstGeom>
          <a:ln w="635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6588224" y="6165304"/>
            <a:ext cx="432048" cy="0"/>
          </a:xfrm>
          <a:prstGeom prst="line">
            <a:avLst/>
          </a:prstGeom>
          <a:ln w="635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build="allAtOnce"/>
      <p:bldP spid="5" grpId="1" build="allAtOnce"/>
      <p:bldP spid="5" grpId="2" build="allAtOnce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332656"/>
            <a:ext cx="6594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Сделай транскрипцию или схему  слов.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47456" y="1196752"/>
            <a:ext cx="48965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    Е    Д    В    Е    Д    Ь</a:t>
            </a:r>
            <a:endParaRPr lang="ru-RU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3928" y="1988840"/>
            <a:ext cx="4275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[М′                                     ]</a:t>
            </a:r>
            <a:endParaRPr lang="ru-RU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032" y="198884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8104" y="1988840"/>
            <a:ext cx="431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168" y="1988840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В′</a:t>
            </a:r>
            <a:endParaRPr lang="ru-RU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04248" y="1988840"/>
            <a:ext cx="428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80312" y="1988840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Д′</a:t>
            </a:r>
            <a:endParaRPr lang="ru-RU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08104" y="2708920"/>
            <a:ext cx="432048" cy="36004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139952" y="2708920"/>
            <a:ext cx="432048" cy="360040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084168" y="2708920"/>
            <a:ext cx="432048" cy="360040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380312" y="2708920"/>
            <a:ext cx="432048" cy="360040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804248" y="2708920"/>
            <a:ext cx="432048" cy="36004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860032" y="2708920"/>
            <a:ext cx="432048" cy="36004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4067944" y="764704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15616" y="1340768"/>
            <a:ext cx="1188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Слово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43608" y="1988840"/>
            <a:ext cx="2583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Транскрипция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87624" y="2636912"/>
            <a:ext cx="1285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Схема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3528" y="4077072"/>
            <a:ext cx="8620052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Гитара, болото, юла, кенгуру, гром, жираф, трубка,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Луг, пояс, зелень, дождь, соня, яблоко, кукуруза, всё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Орёл, музыка, берёзка, лебедь, ясно, зима, коробка</a:t>
            </a:r>
          </a:p>
          <a:p>
            <a:endParaRPr lang="ru-RU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259632" y="3429000"/>
            <a:ext cx="5196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Сделайте такое же со словами: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40" grpId="0"/>
      <p:bldP spid="4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427</Words>
  <Application>Microsoft Office PowerPoint</Application>
  <PresentationFormat>Экран (4:3)</PresentationFormat>
  <Paragraphs>130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Согласные буквы русского языка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кэнчээри</cp:lastModifiedBy>
  <cp:revision>24</cp:revision>
  <dcterms:created xsi:type="dcterms:W3CDTF">2013-04-05T11:36:49Z</dcterms:created>
  <dcterms:modified xsi:type="dcterms:W3CDTF">2013-04-26T10:54:25Z</dcterms:modified>
</cp:coreProperties>
</file>