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8" r:id="rId11"/>
    <p:sldId id="267" r:id="rId12"/>
    <p:sldId id="26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6246F8-943B-41CA-94EC-F3C55D976E86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19F3FDB-F404-47A6-81A2-5C982F7B9F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Математика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9213" y="692696"/>
            <a:ext cx="68323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Геометрические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фигуры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9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56006" y="3469796"/>
            <a:ext cx="4292058" cy="1621392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58796"/>
              </p:ext>
            </p:extLst>
          </p:nvPr>
        </p:nvGraphicFramePr>
        <p:xfrm>
          <a:off x="179512" y="1556792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g </a:t>
                      </a:r>
                      <a:r>
                        <a:rPr lang="ru-RU" sz="2800" b="1" dirty="0" smtClean="0"/>
                        <a:t>пересекается с 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ru-RU" sz="2800" b="1" baseline="0" dirty="0" smtClean="0"/>
                        <a:t>отрезком </a:t>
                      </a:r>
                      <a:r>
                        <a:rPr lang="en-US" sz="2800" b="1" baseline="0" dirty="0" smtClean="0"/>
                        <a:t>VE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>
            <a:endCxn id="10" idx="3"/>
          </p:cNvCxnSpPr>
          <p:nvPr/>
        </p:nvCxnSpPr>
        <p:spPr>
          <a:xfrm flipH="1">
            <a:off x="4389454" y="3821951"/>
            <a:ext cx="3143954" cy="2538475"/>
          </a:xfrm>
          <a:prstGeom prst="line">
            <a:avLst/>
          </a:prstGeom>
          <a:ln w="635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3212976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</a:rPr>
              <a:t>g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2787" y="5301208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660066"/>
                </a:solidFill>
              </a:rPr>
              <a:t>V</a:t>
            </a:r>
            <a:endParaRPr lang="ru-RU" sz="8800" dirty="0">
              <a:solidFill>
                <a:srgbClr val="660066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444028" y="370765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55976" y="61653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8328" y="3029863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660066"/>
                </a:solidFill>
              </a:rPr>
              <a:t>E</a:t>
            </a:r>
            <a:endParaRPr lang="ru-RU" sz="8800" dirty="0">
              <a:solidFill>
                <a:srgbClr val="660066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148064" y="5091188"/>
            <a:ext cx="2793419" cy="1037330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1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не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3573016"/>
            <a:ext cx="4032448" cy="2379459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22007"/>
              </p:ext>
            </p:extLst>
          </p:nvPr>
        </p:nvGraphicFramePr>
        <p:xfrm>
          <a:off x="179512" y="1556792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g </a:t>
                      </a:r>
                      <a:r>
                        <a:rPr lang="ru-RU" sz="2800" b="1" dirty="0" smtClean="0"/>
                        <a:t>не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ru-RU" sz="2800" b="1" dirty="0" smtClean="0"/>
                        <a:t>пересекается с 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ru-RU" sz="2800" b="1" baseline="0" dirty="0" smtClean="0"/>
                        <a:t>отрезком </a:t>
                      </a:r>
                      <a:r>
                        <a:rPr lang="en-US" sz="2800" b="1" baseline="0" dirty="0" smtClean="0"/>
                        <a:t>CD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 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4067944" y="3821951"/>
            <a:ext cx="3465463" cy="940794"/>
          </a:xfrm>
          <a:prstGeom prst="line">
            <a:avLst/>
          </a:prstGeom>
          <a:ln w="635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2979" y="3326900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00"/>
                </a:solidFill>
              </a:rPr>
              <a:t>g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3487585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660066"/>
                </a:solidFill>
              </a:rPr>
              <a:t>C</a:t>
            </a:r>
            <a:endParaRPr lang="ru-RU" sz="8800" dirty="0">
              <a:solidFill>
                <a:srgbClr val="660066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093760" y="2302815"/>
            <a:ext cx="470566" cy="3379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7444028" y="370765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3644" y="4705535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8328" y="3029863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660066"/>
                </a:solidFill>
              </a:rPr>
              <a:t>D</a:t>
            </a:r>
            <a:endParaRPr lang="ru-RU" sz="8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не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3573016"/>
            <a:ext cx="7704856" cy="1086510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90145"/>
              </p:ext>
            </p:extLst>
          </p:nvPr>
        </p:nvGraphicFramePr>
        <p:xfrm>
          <a:off x="179512" y="1556792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m </a:t>
                      </a:r>
                      <a:r>
                        <a:rPr lang="ru-RU" sz="2800" b="1" dirty="0" smtClean="0"/>
                        <a:t>не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ru-RU" sz="2800" b="1" dirty="0" smtClean="0"/>
                        <a:t>пересекается с 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ru-RU" sz="2800" b="1" baseline="0" dirty="0" smtClean="0"/>
                        <a:t>лучом </a:t>
                      </a:r>
                      <a:r>
                        <a:rPr lang="en-US" sz="2800" b="1" baseline="0" dirty="0" smtClean="0"/>
                        <a:t>h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694754" y="4797152"/>
            <a:ext cx="4381302" cy="654462"/>
          </a:xfrm>
          <a:prstGeom prst="line">
            <a:avLst/>
          </a:prstGeom>
          <a:ln w="635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3212976"/>
            <a:ext cx="11240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00"/>
                </a:solidFill>
              </a:rPr>
              <a:t>m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229200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3300"/>
                </a:solidFill>
              </a:rPr>
              <a:t>h</a:t>
            </a:r>
            <a:endParaRPr lang="ru-RU" sz="8800" dirty="0">
              <a:solidFill>
                <a:srgbClr val="0033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223304" y="2163145"/>
            <a:ext cx="470566" cy="496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961756" y="4682852"/>
            <a:ext cx="228600" cy="22860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не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3573016"/>
            <a:ext cx="7416823" cy="0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35983"/>
              </p:ext>
            </p:extLst>
          </p:nvPr>
        </p:nvGraphicFramePr>
        <p:xfrm>
          <a:off x="179512" y="1556792"/>
          <a:ext cx="878497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a </a:t>
                      </a:r>
                      <a:r>
                        <a:rPr lang="ru-RU" sz="2800" b="1" dirty="0" smtClean="0"/>
                        <a:t>не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ru-RU" sz="2800" b="1" dirty="0" smtClean="0"/>
                        <a:t>пересекается с прямой</a:t>
                      </a:r>
                      <a:r>
                        <a:rPr lang="en-US" sz="2800" b="1" baseline="0" dirty="0" smtClean="0"/>
                        <a:t> b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                             a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║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683570" y="5451614"/>
            <a:ext cx="7416822" cy="0"/>
          </a:xfrm>
          <a:prstGeom prst="line">
            <a:avLst/>
          </a:prstGeom>
          <a:ln w="635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3212976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00"/>
                </a:solidFill>
              </a:rPr>
              <a:t>a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3870" y="5188542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3300"/>
                </a:solidFill>
              </a:rPr>
              <a:t>b</a:t>
            </a:r>
            <a:endParaRPr lang="ru-RU" sz="8800" dirty="0">
              <a:solidFill>
                <a:srgbClr val="0033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223304" y="2163145"/>
            <a:ext cx="470566" cy="496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Точка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76392" y="580526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0692" y="4473014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А</a:t>
            </a:r>
            <a:endParaRPr lang="ru-RU" sz="8800" dirty="0"/>
          </a:p>
        </p:txBody>
      </p:sp>
      <p:sp>
        <p:nvSpPr>
          <p:cNvPr id="5" name="Овал 4"/>
          <p:cNvSpPr/>
          <p:nvPr/>
        </p:nvSpPr>
        <p:spPr>
          <a:xfrm>
            <a:off x="3491880" y="645333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91880" y="4992735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В</a:t>
            </a:r>
            <a:endParaRPr lang="ru-RU" sz="8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06994"/>
              </p:ext>
            </p:extLst>
          </p:nvPr>
        </p:nvGraphicFramePr>
        <p:xfrm>
          <a:off x="107504" y="1700808"/>
          <a:ext cx="8784976" cy="234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10445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Читают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Записывают</a:t>
                      </a:r>
                      <a:endParaRPr lang="ru-RU" sz="3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Точка 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Точка 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Точка 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6588224" y="508198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87180" y="4077072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С</a:t>
            </a:r>
            <a:endParaRPr lang="ru-R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97" y="0"/>
            <a:ext cx="7871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Segoe Script" pitchFamily="34" charset="0"/>
              </a:rPr>
              <a:t>Простейшая геометрическая фигура, </a:t>
            </a:r>
          </a:p>
          <a:p>
            <a:r>
              <a:rPr lang="ru-RU" sz="2400" b="1" dirty="0" smtClean="0">
                <a:latin typeface="Segoe Script" pitchFamily="34" charset="0"/>
              </a:rPr>
              <a:t>из которой состоят все остальные фигуры.</a:t>
            </a:r>
            <a:endParaRPr lang="ru-RU" sz="2400" b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82806"/>
              </p:ext>
            </p:extLst>
          </p:nvPr>
        </p:nvGraphicFramePr>
        <p:xfrm>
          <a:off x="107504" y="1700808"/>
          <a:ext cx="8784976" cy="182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10445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Читают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Записывают</a:t>
                      </a:r>
                      <a:endParaRPr lang="ru-RU" sz="3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Прямая АВ,</a:t>
                      </a:r>
                      <a:r>
                        <a:rPr lang="ru-RU" sz="2800" b="1" baseline="0" dirty="0" smtClean="0"/>
                        <a:t> прямая ВА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АВ, ВА</a:t>
                      </a:r>
                      <a:endParaRPr lang="ru-RU" sz="2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b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323528" y="4365104"/>
            <a:ext cx="4608512" cy="2088232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0692" y="3284984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А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3993963" y="4757593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В</a:t>
            </a:r>
            <a:endParaRPr lang="ru-RU" sz="8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796136" y="4149080"/>
            <a:ext cx="2880320" cy="2304256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96336" y="3276773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b</a:t>
            </a:r>
            <a:endParaRPr lang="ru-R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9197" y="228230"/>
            <a:ext cx="8587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Segoe Script" pitchFamily="34" charset="0"/>
              </a:rPr>
              <a:t>Прямая линия не имеет ни начала, ни конца.</a:t>
            </a:r>
            <a:endParaRPr lang="ru-RU" sz="2400" b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58908"/>
              </p:ext>
            </p:extLst>
          </p:nvPr>
        </p:nvGraphicFramePr>
        <p:xfrm>
          <a:off x="107504" y="1700808"/>
          <a:ext cx="8784976" cy="182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10445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Читают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Записывают</a:t>
                      </a:r>
                      <a:endParaRPr lang="ru-RU" sz="3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Луч </a:t>
                      </a:r>
                      <a:r>
                        <a:rPr lang="en-US" sz="2800" b="1" dirty="0" smtClean="0"/>
                        <a:t>CD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Луч </a:t>
                      </a:r>
                      <a:r>
                        <a:rPr lang="en-US" sz="2800" b="1" dirty="0" smtClean="0"/>
                        <a:t>h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h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H="1">
            <a:off x="962479" y="5042892"/>
            <a:ext cx="3960440" cy="1224136"/>
          </a:xfrm>
          <a:prstGeom prst="line">
            <a:avLst/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843787" y="6152728"/>
            <a:ext cx="228600" cy="228600"/>
          </a:xfrm>
          <a:prstGeom prst="ellipse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1780" y="4790563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C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3861048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D</a:t>
            </a:r>
            <a:endParaRPr lang="ru-RU" sz="8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40152" y="4293096"/>
            <a:ext cx="2664296" cy="2304256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8490148" y="6483052"/>
            <a:ext cx="228600" cy="2286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24128" y="4208410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h</a:t>
            </a:r>
            <a:endParaRPr lang="ru-RU" sz="88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26812"/>
            <a:ext cx="8985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Часть прямой линии, ограниченная с одной стороны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40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Отрезок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86498"/>
              </p:ext>
            </p:extLst>
          </p:nvPr>
        </p:nvGraphicFramePr>
        <p:xfrm>
          <a:off x="107504" y="1700808"/>
          <a:ext cx="8784976" cy="131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10445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Читают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Записывают</a:t>
                      </a:r>
                      <a:endParaRPr lang="ru-RU" sz="3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Отрезок </a:t>
                      </a:r>
                      <a:r>
                        <a:rPr lang="en-US" sz="2800" b="1" dirty="0" smtClean="0"/>
                        <a:t>MN</a:t>
                      </a:r>
                      <a:r>
                        <a:rPr lang="ru-RU" sz="2800" b="1" dirty="0" smtClean="0"/>
                        <a:t>, отрезок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552022" y="4642314"/>
            <a:ext cx="5760640" cy="1008112"/>
          </a:xfrm>
          <a:prstGeom prst="line">
            <a:avLst/>
          </a:prstGeom>
          <a:ln w="635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352002" y="5540383"/>
            <a:ext cx="228600" cy="22860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98362" y="4528014"/>
            <a:ext cx="228600" cy="22860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9147" y="4229929"/>
            <a:ext cx="11240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M</a:t>
            </a:r>
            <a:endParaRPr lang="ru-R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198362" y="3237151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N</a:t>
            </a:r>
            <a:endParaRPr lang="ru-R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196" y="241560"/>
            <a:ext cx="8477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Часть прямой линии, ограниченная с двух сторон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0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614" y="152718"/>
            <a:ext cx="5871786" cy="972026"/>
          </a:xfrm>
        </p:spPr>
        <p:txBody>
          <a:bodyPr/>
          <a:lstStyle/>
          <a:p>
            <a:r>
              <a:rPr lang="ru-RU" dirty="0" smtClean="0"/>
              <a:t>Прямая и точки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46846" y="4581128"/>
            <a:ext cx="6836785" cy="1800200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6614" y="3311043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А</a:t>
            </a: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282544" y="4958281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В</a:t>
            </a:r>
            <a:endParaRPr lang="ru-RU" sz="8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61445"/>
              </p:ext>
            </p:extLst>
          </p:nvPr>
        </p:nvGraphicFramePr>
        <p:xfrm>
          <a:off x="179512" y="1274902"/>
          <a:ext cx="8784976" cy="182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Точка </a:t>
                      </a:r>
                      <a:r>
                        <a:rPr lang="en-US" sz="2800" b="1" dirty="0" smtClean="0"/>
                        <a:t>D</a:t>
                      </a:r>
                      <a:r>
                        <a:rPr lang="ru-RU" sz="2800" b="1" dirty="0" smtClean="0"/>
                        <a:t> лежит на прямой АВ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АВ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Точка С не лежит на прямой АВ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    АВ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3036297" y="5234227"/>
            <a:ext cx="228600" cy="228600"/>
          </a:xfrm>
          <a:prstGeom prst="ellipse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51102" y="3857853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D</a:t>
            </a:r>
            <a:endParaRPr lang="ru-RU" sz="8800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7141303" y="207188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э</a:t>
            </a:r>
            <a:endParaRPr lang="ru-RU" sz="3600" dirty="0"/>
          </a:p>
        </p:txBody>
      </p:sp>
      <p:sp>
        <p:nvSpPr>
          <p:cNvPr id="12" name="Овал 11"/>
          <p:cNvSpPr/>
          <p:nvPr/>
        </p:nvSpPr>
        <p:spPr>
          <a:xfrm>
            <a:off x="5364088" y="4352528"/>
            <a:ext cx="228600" cy="22860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513690" y="3511731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C</a:t>
            </a:r>
            <a:endParaRPr lang="ru-RU" sz="8800" dirty="0"/>
          </a:p>
        </p:txBody>
      </p:sp>
      <p:sp>
        <p:nvSpPr>
          <p:cNvPr id="16" name="TextBox 15"/>
          <p:cNvSpPr txBox="1"/>
          <p:nvPr/>
        </p:nvSpPr>
        <p:spPr>
          <a:xfrm rot="10800000">
            <a:off x="7128839" y="2547445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э</a:t>
            </a:r>
            <a:endParaRPr lang="ru-RU" sz="3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220621" y="2547445"/>
            <a:ext cx="303706" cy="496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8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3573016"/>
            <a:ext cx="7416824" cy="3024336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5593"/>
              </p:ext>
            </p:extLst>
          </p:nvPr>
        </p:nvGraphicFramePr>
        <p:xfrm>
          <a:off x="179512" y="1556792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MN </a:t>
                      </a:r>
                      <a:r>
                        <a:rPr lang="ru-RU" sz="2800" b="1" dirty="0" smtClean="0"/>
                        <a:t>пересекается с прямой</a:t>
                      </a:r>
                      <a:r>
                        <a:rPr lang="en-US" sz="2800" b="1" baseline="0" dirty="0" smtClean="0"/>
                        <a:t> KP </a:t>
                      </a:r>
                      <a:r>
                        <a:rPr lang="ru-RU" sz="2800" b="1" baseline="0" dirty="0" smtClean="0"/>
                        <a:t>в точке 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 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KP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683568" y="4509120"/>
            <a:ext cx="7560841" cy="2088232"/>
          </a:xfrm>
          <a:prstGeom prst="line">
            <a:avLst/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147" y="3573016"/>
            <a:ext cx="11240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M</a:t>
            </a:r>
            <a:endParaRPr lang="ru-R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600896" y="5208379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N</a:t>
            </a:r>
            <a:endParaRPr lang="ru-R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7198362" y="3237151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66"/>
                </a:solidFill>
              </a:rPr>
              <a:t>P</a:t>
            </a:r>
            <a:endParaRPr lang="ru-RU" sz="88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134" y="5019566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66"/>
                </a:solidFill>
              </a:rPr>
              <a:t>K</a:t>
            </a:r>
            <a:endParaRPr lang="ru-RU" sz="8800" dirty="0">
              <a:solidFill>
                <a:srgbClr val="000066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04048" y="5300046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556335" y="372541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T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3573016"/>
            <a:ext cx="7416824" cy="3024336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8471"/>
              </p:ext>
            </p:extLst>
          </p:nvPr>
        </p:nvGraphicFramePr>
        <p:xfrm>
          <a:off x="179512" y="1556792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MN </a:t>
                      </a:r>
                      <a:r>
                        <a:rPr lang="ru-RU" sz="2800" b="1" dirty="0" smtClean="0"/>
                        <a:t>пересекается с лучом</a:t>
                      </a:r>
                      <a:r>
                        <a:rPr lang="en-US" sz="2800" b="1" baseline="0" dirty="0" smtClean="0"/>
                        <a:t> DR </a:t>
                      </a:r>
                      <a:r>
                        <a:rPr lang="ru-RU" sz="2800" b="1" baseline="0" dirty="0" smtClean="0"/>
                        <a:t>в точке </a:t>
                      </a:r>
                      <a:r>
                        <a:rPr lang="en-US" sz="2800" b="1" baseline="0" dirty="0" smtClean="0"/>
                        <a:t>F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 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683568" y="4509120"/>
            <a:ext cx="7560841" cy="2088232"/>
          </a:xfrm>
          <a:prstGeom prst="line">
            <a:avLst/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147" y="3573016"/>
            <a:ext cx="11240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</a:rPr>
              <a:t>M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0896" y="5208379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</a:rPr>
              <a:t>N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8362" y="3237151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66"/>
                </a:solidFill>
              </a:rPr>
              <a:t>D</a:t>
            </a:r>
            <a:endParaRPr lang="ru-RU" sz="88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134" y="5019566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0066"/>
                </a:solidFill>
              </a:rPr>
              <a:t>R</a:t>
            </a:r>
            <a:endParaRPr lang="ru-RU" sz="8800" dirty="0">
              <a:solidFill>
                <a:srgbClr val="000066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04048" y="5300046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6335" y="372541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F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015809" y="4426410"/>
            <a:ext cx="228600" cy="228600"/>
          </a:xfrm>
          <a:prstGeom prst="ellipse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Прямые, лучи и отрезки могут пересекаться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3573016"/>
            <a:ext cx="7416824" cy="3024336"/>
          </a:xfrm>
          <a:prstGeom prst="line">
            <a:avLst/>
          </a:prstGeom>
          <a:ln w="825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55606"/>
              </p:ext>
            </p:extLst>
          </p:nvPr>
        </p:nvGraphicFramePr>
        <p:xfrm>
          <a:off x="179512" y="1556792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3024336"/>
              </a:tblGrid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Читают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Записывают</a:t>
                      </a:r>
                      <a:endParaRPr lang="ru-RU" sz="3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Прямая </a:t>
                      </a:r>
                      <a:r>
                        <a:rPr lang="en-US" sz="2800" b="1" dirty="0" smtClean="0"/>
                        <a:t>MN </a:t>
                      </a:r>
                      <a:r>
                        <a:rPr lang="ru-RU" sz="2800" b="1" dirty="0" smtClean="0"/>
                        <a:t>пересекается с отрезком</a:t>
                      </a:r>
                      <a:r>
                        <a:rPr lang="en-US" sz="2800" b="1" baseline="0" dirty="0" smtClean="0"/>
                        <a:t> SH </a:t>
                      </a:r>
                      <a:r>
                        <a:rPr lang="ru-RU" sz="2800" b="1" baseline="0" dirty="0" smtClean="0"/>
                        <a:t>в точке </a:t>
                      </a:r>
                      <a:r>
                        <a:rPr lang="en-US" sz="2800" b="1" baseline="0" dirty="0" smtClean="0"/>
                        <a:t>W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 ∩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683568" y="4509120"/>
            <a:ext cx="7560841" cy="2088232"/>
          </a:xfrm>
          <a:prstGeom prst="line">
            <a:avLst/>
          </a:prstGeom>
          <a:ln w="635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147" y="3573016"/>
            <a:ext cx="11240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</a:rPr>
              <a:t>M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0896" y="5208379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</a:rPr>
              <a:t>N</a:t>
            </a:r>
            <a:endParaRPr lang="ru-RU" sz="88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8362" y="3237151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3300"/>
                </a:solidFill>
              </a:rPr>
              <a:t>H</a:t>
            </a:r>
            <a:endParaRPr lang="ru-RU" sz="8800" dirty="0">
              <a:solidFill>
                <a:srgbClr val="00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134" y="5019566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003300"/>
                </a:solidFill>
              </a:rPr>
              <a:t>S</a:t>
            </a:r>
            <a:endParaRPr lang="ru-RU" sz="8800" dirty="0">
              <a:solidFill>
                <a:srgbClr val="0033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04048" y="5300046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6335" y="3725416"/>
            <a:ext cx="12490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W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015809" y="4426410"/>
            <a:ext cx="228600" cy="22860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92560" y="6483052"/>
            <a:ext cx="228600" cy="22860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329</TotalTime>
  <Words>302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Главная</vt:lpstr>
      <vt:lpstr>   Математика</vt:lpstr>
      <vt:lpstr>Точка</vt:lpstr>
      <vt:lpstr>Прямая</vt:lpstr>
      <vt:lpstr>Луч</vt:lpstr>
      <vt:lpstr>Отрезок</vt:lpstr>
      <vt:lpstr>Прямая и точки</vt:lpstr>
      <vt:lpstr>Прямые, лучи и отрезки могут пересекаться</vt:lpstr>
      <vt:lpstr>Прямые, лучи и отрезки могут пересекаться</vt:lpstr>
      <vt:lpstr>Прямые, лучи и отрезки могут пересекаться</vt:lpstr>
      <vt:lpstr>Прямые, лучи и отрезки могут пересекаться</vt:lpstr>
      <vt:lpstr>Прямые, лучи и отрезки могут не пересекаться</vt:lpstr>
      <vt:lpstr>Прямые, лучи и отрезки могут не пересекаться</vt:lpstr>
      <vt:lpstr>Прямые, лучи и отрезки могут не пересекаться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Елена</dc:creator>
  <cp:lastModifiedBy>Елена</cp:lastModifiedBy>
  <cp:revision>11</cp:revision>
  <dcterms:created xsi:type="dcterms:W3CDTF">2012-09-23T11:25:29Z</dcterms:created>
  <dcterms:modified xsi:type="dcterms:W3CDTF">2012-09-25T05:48:09Z</dcterms:modified>
</cp:coreProperties>
</file>