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7883-5339-443C-B3A9-55E4246C28E5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FC78A4-EF24-484B-ACDF-64EB4413DC1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7883-5339-443C-B3A9-55E4246C28E5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78A4-EF24-484B-ACDF-64EB4413DC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7883-5339-443C-B3A9-55E4246C28E5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78A4-EF24-484B-ACDF-64EB4413DC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CB67883-5339-443C-B3A9-55E4246C28E5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9FC78A4-EF24-484B-ACDF-64EB4413DC1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7883-5339-443C-B3A9-55E4246C28E5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78A4-EF24-484B-ACDF-64EB4413DC1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7883-5339-443C-B3A9-55E4246C28E5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78A4-EF24-484B-ACDF-64EB4413DC1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78A4-EF24-484B-ACDF-64EB4413DC1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7883-5339-443C-B3A9-55E4246C28E5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7883-5339-443C-B3A9-55E4246C28E5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78A4-EF24-484B-ACDF-64EB4413DC1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7883-5339-443C-B3A9-55E4246C28E5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78A4-EF24-484B-ACDF-64EB4413DC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CB67883-5339-443C-B3A9-55E4246C28E5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9FC78A4-EF24-484B-ACDF-64EB4413DC1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7883-5339-443C-B3A9-55E4246C28E5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FC78A4-EF24-484B-ACDF-64EB4413DC1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CB67883-5339-443C-B3A9-55E4246C28E5}" type="datetimeFigureOut">
              <a:rPr lang="ru-RU" smtClean="0"/>
              <a:t>23.09.2012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9FC78A4-EF24-484B-ACDF-64EB4413DC1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5 класс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Математика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68015" y="404664"/>
            <a:ext cx="48590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Цифры и числа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194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398" y="2544548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/>
              <a:t>Цифр всего десять.</a:t>
            </a:r>
            <a:endParaRPr lang="ru-RU" sz="6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27526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Цифры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 rot="21341101">
            <a:off x="2520148" y="739278"/>
            <a:ext cx="8483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>
                <a:solidFill>
                  <a:schemeClr val="bg1"/>
                </a:solidFill>
              </a:rPr>
              <a:t>0</a:t>
            </a:r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21247234">
            <a:off x="258409" y="4102107"/>
            <a:ext cx="56938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>
                <a:solidFill>
                  <a:schemeClr val="bg1"/>
                </a:solidFill>
              </a:rPr>
              <a:t>1</a:t>
            </a:r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38594" y="95385"/>
            <a:ext cx="7809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>
                <a:solidFill>
                  <a:schemeClr val="bg1"/>
                </a:solidFill>
              </a:rPr>
              <a:t>2</a:t>
            </a:r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21429043">
            <a:off x="237397" y="1869385"/>
            <a:ext cx="74732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>
                <a:solidFill>
                  <a:schemeClr val="bg1"/>
                </a:solidFill>
              </a:rPr>
              <a:t>3</a:t>
            </a:r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26116" y="4987505"/>
            <a:ext cx="8483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>
                <a:solidFill>
                  <a:schemeClr val="bg1"/>
                </a:solidFill>
              </a:rPr>
              <a:t>4</a:t>
            </a:r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8153" y="74618"/>
            <a:ext cx="7697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>
                <a:solidFill>
                  <a:schemeClr val="bg1"/>
                </a:solidFill>
              </a:rPr>
              <a:t>5</a:t>
            </a:r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21247234">
            <a:off x="2520148" y="3190091"/>
            <a:ext cx="8483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>
                <a:solidFill>
                  <a:schemeClr val="bg1"/>
                </a:solidFill>
              </a:rPr>
              <a:t>6</a:t>
            </a:r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86461">
            <a:off x="6865167" y="2604224"/>
            <a:ext cx="77938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>
                <a:solidFill>
                  <a:schemeClr val="bg1"/>
                </a:solidFill>
              </a:rPr>
              <a:t>7</a:t>
            </a:r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21247234">
            <a:off x="4722171" y="4014241"/>
            <a:ext cx="8483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>
                <a:solidFill>
                  <a:schemeClr val="bg1"/>
                </a:solidFill>
              </a:rPr>
              <a:t>8</a:t>
            </a:r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21247234">
            <a:off x="2515339" y="5249020"/>
            <a:ext cx="8579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>
                <a:solidFill>
                  <a:schemeClr val="bg1"/>
                </a:solidFill>
              </a:rPr>
              <a:t>9</a:t>
            </a:r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89992" y="74618"/>
            <a:ext cx="4475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>
                <a:solidFill>
                  <a:schemeClr val="bg1"/>
                </a:solidFill>
              </a:rPr>
              <a:t>:</a:t>
            </a:r>
            <a:endParaRPr lang="ru-RU" sz="8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1057" y="855522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/>
              <a:t>;</a:t>
            </a:r>
            <a:endParaRPr lang="ru-RU" sz="9600" dirty="0"/>
          </a:p>
        </p:txBody>
      </p:sp>
      <p:sp>
        <p:nvSpPr>
          <p:cNvPr id="16" name="TextBox 15"/>
          <p:cNvSpPr txBox="1"/>
          <p:nvPr/>
        </p:nvSpPr>
        <p:spPr>
          <a:xfrm>
            <a:off x="1449637" y="880215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/>
              <a:t>;</a:t>
            </a:r>
            <a:endParaRPr lang="ru-RU" sz="9600" dirty="0"/>
          </a:p>
        </p:txBody>
      </p:sp>
      <p:sp>
        <p:nvSpPr>
          <p:cNvPr id="17" name="TextBox 16"/>
          <p:cNvSpPr txBox="1"/>
          <p:nvPr/>
        </p:nvSpPr>
        <p:spPr>
          <a:xfrm>
            <a:off x="2462300" y="891924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/>
              <a:t>;</a:t>
            </a:r>
            <a:endParaRPr lang="ru-RU" sz="9600" dirty="0"/>
          </a:p>
        </p:txBody>
      </p:sp>
      <p:sp>
        <p:nvSpPr>
          <p:cNvPr id="18" name="TextBox 17"/>
          <p:cNvSpPr txBox="1"/>
          <p:nvPr/>
        </p:nvSpPr>
        <p:spPr>
          <a:xfrm>
            <a:off x="3464089" y="899278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/>
              <a:t>;</a:t>
            </a:r>
            <a:endParaRPr lang="ru-RU" sz="9600" dirty="0"/>
          </a:p>
        </p:txBody>
      </p:sp>
      <p:sp>
        <p:nvSpPr>
          <p:cNvPr id="19" name="TextBox 18"/>
          <p:cNvSpPr txBox="1"/>
          <p:nvPr/>
        </p:nvSpPr>
        <p:spPr>
          <a:xfrm>
            <a:off x="4393778" y="891924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/>
              <a:t>;</a:t>
            </a:r>
            <a:endParaRPr lang="ru-RU" sz="9600" dirty="0"/>
          </a:p>
        </p:txBody>
      </p:sp>
      <p:sp>
        <p:nvSpPr>
          <p:cNvPr id="20" name="TextBox 19"/>
          <p:cNvSpPr txBox="1"/>
          <p:nvPr/>
        </p:nvSpPr>
        <p:spPr>
          <a:xfrm>
            <a:off x="5248798" y="880215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/>
              <a:t>;</a:t>
            </a:r>
            <a:endParaRPr lang="ru-RU" sz="9600" dirty="0"/>
          </a:p>
        </p:txBody>
      </p:sp>
      <p:sp>
        <p:nvSpPr>
          <p:cNvPr id="21" name="TextBox 20"/>
          <p:cNvSpPr txBox="1"/>
          <p:nvPr/>
        </p:nvSpPr>
        <p:spPr>
          <a:xfrm>
            <a:off x="6104641" y="880215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/>
              <a:t>;</a:t>
            </a:r>
            <a:endParaRPr lang="ru-RU" sz="9600" dirty="0"/>
          </a:p>
        </p:txBody>
      </p:sp>
      <p:sp>
        <p:nvSpPr>
          <p:cNvPr id="22" name="TextBox 21"/>
          <p:cNvSpPr txBox="1"/>
          <p:nvPr/>
        </p:nvSpPr>
        <p:spPr>
          <a:xfrm>
            <a:off x="6943791" y="855522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/>
              <a:t>;</a:t>
            </a:r>
            <a:endParaRPr lang="ru-RU" sz="9600" dirty="0"/>
          </a:p>
        </p:txBody>
      </p:sp>
      <p:sp>
        <p:nvSpPr>
          <p:cNvPr id="23" name="TextBox 22"/>
          <p:cNvSpPr txBox="1"/>
          <p:nvPr/>
        </p:nvSpPr>
        <p:spPr>
          <a:xfrm>
            <a:off x="7888365" y="863904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/>
              <a:t>;</a:t>
            </a:r>
            <a:endParaRPr lang="ru-RU" sz="9600" dirty="0"/>
          </a:p>
        </p:txBody>
      </p:sp>
      <p:sp>
        <p:nvSpPr>
          <p:cNvPr id="24" name="TextBox 23"/>
          <p:cNvSpPr txBox="1"/>
          <p:nvPr/>
        </p:nvSpPr>
        <p:spPr>
          <a:xfrm>
            <a:off x="8661955" y="974888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/>
              <a:t>.</a:t>
            </a:r>
            <a:endParaRPr lang="ru-RU" sz="9600" dirty="0"/>
          </a:p>
        </p:txBody>
      </p:sp>
      <p:sp>
        <p:nvSpPr>
          <p:cNvPr id="25" name="TextBox 24"/>
          <p:cNvSpPr txBox="1"/>
          <p:nvPr/>
        </p:nvSpPr>
        <p:spPr>
          <a:xfrm>
            <a:off x="198845" y="4479673"/>
            <a:ext cx="90013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/>
              <a:t>Из цифр состоят числа.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379364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22222E-6 L -0.27066 0.0048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42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L 0.08629 -0.475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6" y="-23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500"/>
                            </p:stCondLst>
                            <p:childTnLst>
                              <p:par>
                                <p:cTn id="4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2.5E-6 -7.40741E-7 L -0.68472 0.11968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236" y="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96296E-6 L 0.29149 -0.14954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66" y="-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000"/>
                            </p:stCondLst>
                            <p:childTnLst>
                              <p:par>
                                <p:cTn id="63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500"/>
                            </p:stCondLst>
                            <p:childTnLst>
                              <p:par>
                                <p:cTn id="6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4500"/>
                            </p:stCondLst>
                            <p:childTnLst>
                              <p:par>
                                <p:cTn id="7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-0.47135 -0.60417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76" y="-30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6500"/>
                            </p:stCondLst>
                            <p:childTnLst>
                              <p:par>
                                <p:cTn id="77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7000"/>
                            </p:stCondLst>
                            <p:childTnLst>
                              <p:par>
                                <p:cTn id="8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8000"/>
                            </p:stCondLst>
                            <p:childTnLst>
                              <p:par>
                                <p:cTn id="88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-0.06615 0.11227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16" y="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0"/>
                            </p:stCondLst>
                            <p:childTnLst>
                              <p:par>
                                <p:cTn id="91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500"/>
                            </p:stCondLst>
                            <p:childTnLst>
                              <p:par>
                                <p:cTn id="9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1500"/>
                            </p:stCondLst>
                            <p:childTnLst>
                              <p:par>
                                <p:cTn id="103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E-6 3.7037E-7 L 0.32778 -0.32107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89" y="-1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3500"/>
                            </p:stCondLst>
                            <p:childTnLst>
                              <p:par>
                                <p:cTn id="106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4000"/>
                            </p:stCondLst>
                            <p:childTnLst>
                              <p:par>
                                <p:cTn id="1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4500"/>
                            </p:stCondLst>
                            <p:childTnLst>
                              <p:par>
                                <p:cTn id="115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-0.0493 -0.25648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5" y="-1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6500"/>
                            </p:stCondLst>
                            <p:childTnLst>
                              <p:par>
                                <p:cTn id="118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7000"/>
                            </p:stCondLst>
                            <p:childTnLst>
                              <p:par>
                                <p:cTn id="12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9000"/>
                            </p:stCondLst>
                            <p:childTnLst>
                              <p:par>
                                <p:cTn id="128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48148E-6 L 0.27569 -0.44121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85" y="-2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1000"/>
                            </p:stCondLst>
                            <p:childTnLst>
                              <p:par>
                                <p:cTn id="131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1500"/>
                            </p:stCondLst>
                            <p:childTnLst>
                              <p:par>
                                <p:cTn id="1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2000"/>
                            </p:stCondLst>
                            <p:childTnLst>
                              <p:par>
                                <p:cTn id="140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7 L 0.61129 -0.64213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56" y="-3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4000"/>
                            </p:stCondLst>
                            <p:childTnLst>
                              <p:par>
                                <p:cTn id="1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5" grpId="0"/>
      <p:bldP spid="16" grpId="1"/>
      <p:bldP spid="17" grpId="1"/>
      <p:bldP spid="18" grpId="1"/>
      <p:bldP spid="19" grpId="1"/>
      <p:bldP spid="20" grpId="1"/>
      <p:bldP spid="21" grpId="1"/>
      <p:bldP spid="22" grpId="1"/>
      <p:bldP spid="23" grpId="1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260648"/>
            <a:ext cx="27526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rgbClr val="F3A447">
                        <a:satMod val="155000"/>
                      </a:srgbClr>
                    </a:gs>
                    <a:gs pos="100000">
                      <a:srgbClr val="F3A447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Цифры</a:t>
            </a:r>
          </a:p>
        </p:txBody>
      </p:sp>
      <p:sp>
        <p:nvSpPr>
          <p:cNvPr id="4" name="TextBox 3"/>
          <p:cNvSpPr txBox="1"/>
          <p:nvPr/>
        </p:nvSpPr>
        <p:spPr>
          <a:xfrm rot="21341101">
            <a:off x="-9744" y="899279"/>
            <a:ext cx="8483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23269" y="928236"/>
            <a:ext cx="56938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31546" y="910495"/>
            <a:ext cx="7809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 rot="21429043">
            <a:off x="2753549" y="863977"/>
            <a:ext cx="74732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04944" y="838235"/>
            <a:ext cx="8483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40977" y="846373"/>
            <a:ext cx="7697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10" name="TextBox 9"/>
          <p:cNvSpPr txBox="1"/>
          <p:nvPr/>
        </p:nvSpPr>
        <p:spPr>
          <a:xfrm rot="21247234">
            <a:off x="5455062" y="1014208"/>
            <a:ext cx="8483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11" name="TextBox 10"/>
          <p:cNvSpPr txBox="1"/>
          <p:nvPr/>
        </p:nvSpPr>
        <p:spPr>
          <a:xfrm rot="186461">
            <a:off x="6423509" y="823699"/>
            <a:ext cx="77938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black"/>
                </a:solidFill>
              </a:rPr>
              <a:t>7</a:t>
            </a:r>
          </a:p>
        </p:txBody>
      </p:sp>
      <p:sp>
        <p:nvSpPr>
          <p:cNvPr id="12" name="TextBox 11"/>
          <p:cNvSpPr txBox="1"/>
          <p:nvPr/>
        </p:nvSpPr>
        <p:spPr>
          <a:xfrm rot="21247234">
            <a:off x="7237206" y="996094"/>
            <a:ext cx="8483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3" name="TextBox 12"/>
          <p:cNvSpPr txBox="1"/>
          <p:nvPr/>
        </p:nvSpPr>
        <p:spPr>
          <a:xfrm rot="21247234">
            <a:off x="8152611" y="814027"/>
            <a:ext cx="8579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black"/>
                </a:solidFill>
              </a:rPr>
              <a:t>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9992" y="74618"/>
            <a:ext cx="4475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>
                <a:solidFill>
                  <a:prstClr val="black"/>
                </a:solidFill>
              </a:rPr>
              <a:t>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1057" y="855522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white"/>
                </a:solidFill>
              </a:rPr>
              <a:t>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49637" y="880215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white"/>
                </a:solidFill>
              </a:rPr>
              <a:t>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62300" y="891924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white"/>
                </a:solidFill>
              </a:rPr>
              <a:t>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13771" y="899279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white"/>
                </a:solidFill>
              </a:rPr>
              <a:t>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36074" y="891924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white"/>
                </a:solidFill>
              </a:rPr>
              <a:t>;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60511" y="956410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white"/>
                </a:solidFill>
              </a:rPr>
              <a:t>;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04641" y="880215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white"/>
                </a:solidFill>
              </a:rPr>
              <a:t>;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43791" y="855522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white"/>
                </a:solidFill>
              </a:rPr>
              <a:t>;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888365" y="863904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white"/>
                </a:solidFill>
              </a:rPr>
              <a:t>;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661955" y="974888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white"/>
                </a:solidFill>
              </a:rPr>
              <a:t>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5616" y="2346663"/>
            <a:ext cx="90013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prstClr val="white"/>
                </a:solidFill>
              </a:rPr>
              <a:t>Из цифр состоят числа.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212071" y="2854494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white"/>
                </a:solidFill>
              </a:rPr>
              <a:t>;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81535" y="2854494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white"/>
                </a:solidFill>
              </a:rPr>
              <a:t>;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74015" y="2883685"/>
            <a:ext cx="500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>
                <a:solidFill>
                  <a:prstClr val="white"/>
                </a:solidFill>
              </a:rPr>
              <a:t>;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9001" y="4258191"/>
            <a:ext cx="91249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Цифры в числе могут повторяться.</a:t>
            </a:r>
            <a:endParaRPr lang="ru-RU" sz="4400" dirty="0"/>
          </a:p>
        </p:txBody>
      </p:sp>
      <p:sp>
        <p:nvSpPr>
          <p:cNvPr id="31" name="TextBox 30"/>
          <p:cNvSpPr txBox="1"/>
          <p:nvPr/>
        </p:nvSpPr>
        <p:spPr>
          <a:xfrm>
            <a:off x="272729" y="5410090"/>
            <a:ext cx="8666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2254833 ; 2000763;  469952357;  7777777; …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014261" y="2883685"/>
            <a:ext cx="107273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>
                <a:solidFill>
                  <a:prstClr val="white"/>
                </a:solidFill>
              </a:rPr>
              <a:t>…</a:t>
            </a:r>
            <a:endParaRPr lang="ru-RU" sz="9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25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48148E-6 L -0.08403 0.2712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1" y="1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-0.32951 0.2738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76" y="1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85185E-6 L -0.73785 0.2879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892" y="1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22222E-6 L 0.08056 0.2842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28" y="1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48148E-6 L -0.15972 0.2937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86" y="14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0.40747 0.2861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65" y="1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7.40741E-7 L -0.31424 0.2930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12" y="1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222E-6 L 0.25243 0.2807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22" y="14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48148E-6 L 0.02257 0.2902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8" y="1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7.40741E-7 L 0.03854 0.2865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7" y="1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8130" y="0"/>
            <a:ext cx="73157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Натуральные числа -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8789" y="923330"/>
            <a:ext cx="762125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числа, используемые </a:t>
            </a:r>
          </a:p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при счете.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645" y="2537529"/>
            <a:ext cx="95590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chemeClr val="bg1"/>
                </a:solidFill>
              </a:rPr>
              <a:t>1; 2; 3; 4; 5; 6; 7; 8; 9; 10; 11;… 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360" y="3553192"/>
            <a:ext cx="9087323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Самое маленькое </a:t>
            </a:r>
          </a:p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Натуральное число -  </a:t>
            </a:r>
          </a:p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Единица</a:t>
            </a:r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самого большого – </a:t>
            </a:r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не существует</a:t>
            </a:r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 flipV="1">
            <a:off x="251520" y="3553192"/>
            <a:ext cx="1296144" cy="18200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861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03" y="891730"/>
            <a:ext cx="95590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C00000"/>
                </a:solidFill>
              </a:rPr>
              <a:t>1</a:t>
            </a:r>
            <a:r>
              <a:rPr lang="ru-RU" sz="6000" dirty="0" smtClean="0">
                <a:solidFill>
                  <a:schemeClr val="bg1"/>
                </a:solidFill>
              </a:rPr>
              <a:t>; </a:t>
            </a:r>
            <a:r>
              <a:rPr lang="ru-RU" sz="6000" dirty="0" smtClean="0">
                <a:solidFill>
                  <a:srgbClr val="0000FF"/>
                </a:solidFill>
              </a:rPr>
              <a:t>2</a:t>
            </a:r>
            <a:r>
              <a:rPr lang="ru-RU" sz="6000" dirty="0" smtClean="0">
                <a:solidFill>
                  <a:schemeClr val="bg1"/>
                </a:solidFill>
              </a:rPr>
              <a:t>; </a:t>
            </a:r>
            <a:r>
              <a:rPr lang="ru-RU" sz="6000" dirty="0" smtClean="0">
                <a:solidFill>
                  <a:srgbClr val="C00000"/>
                </a:solidFill>
              </a:rPr>
              <a:t>3</a:t>
            </a:r>
            <a:r>
              <a:rPr lang="ru-RU" sz="6000" dirty="0" smtClean="0">
                <a:solidFill>
                  <a:schemeClr val="bg1"/>
                </a:solidFill>
              </a:rPr>
              <a:t>; </a:t>
            </a:r>
            <a:r>
              <a:rPr lang="ru-RU" sz="6000" dirty="0" smtClean="0">
                <a:solidFill>
                  <a:srgbClr val="0000FF"/>
                </a:solidFill>
              </a:rPr>
              <a:t>4</a:t>
            </a:r>
            <a:r>
              <a:rPr lang="ru-RU" sz="6000" dirty="0" smtClean="0">
                <a:solidFill>
                  <a:schemeClr val="bg1"/>
                </a:solidFill>
              </a:rPr>
              <a:t>; </a:t>
            </a:r>
            <a:r>
              <a:rPr lang="ru-RU" sz="6000" dirty="0" smtClean="0">
                <a:solidFill>
                  <a:srgbClr val="C00000"/>
                </a:solidFill>
              </a:rPr>
              <a:t>5</a:t>
            </a:r>
            <a:r>
              <a:rPr lang="ru-RU" sz="6000" dirty="0" smtClean="0">
                <a:solidFill>
                  <a:schemeClr val="bg1"/>
                </a:solidFill>
              </a:rPr>
              <a:t>; </a:t>
            </a:r>
            <a:r>
              <a:rPr lang="ru-RU" sz="6000" dirty="0" smtClean="0">
                <a:solidFill>
                  <a:srgbClr val="0000FF"/>
                </a:solidFill>
              </a:rPr>
              <a:t>6</a:t>
            </a:r>
            <a:r>
              <a:rPr lang="ru-RU" sz="6000" dirty="0" smtClean="0">
                <a:solidFill>
                  <a:schemeClr val="bg1"/>
                </a:solidFill>
              </a:rPr>
              <a:t>; </a:t>
            </a:r>
            <a:r>
              <a:rPr lang="ru-RU" sz="6000" dirty="0" smtClean="0">
                <a:solidFill>
                  <a:srgbClr val="C00000"/>
                </a:solidFill>
              </a:rPr>
              <a:t>7</a:t>
            </a:r>
            <a:r>
              <a:rPr lang="ru-RU" sz="6000" dirty="0" smtClean="0">
                <a:solidFill>
                  <a:schemeClr val="bg1"/>
                </a:solidFill>
              </a:rPr>
              <a:t>; </a:t>
            </a:r>
            <a:r>
              <a:rPr lang="ru-RU" sz="6000" dirty="0" smtClean="0">
                <a:solidFill>
                  <a:srgbClr val="0000FF"/>
                </a:solidFill>
              </a:rPr>
              <a:t>8</a:t>
            </a:r>
            <a:r>
              <a:rPr lang="ru-RU" sz="6000" dirty="0" smtClean="0">
                <a:solidFill>
                  <a:schemeClr val="bg1"/>
                </a:solidFill>
              </a:rPr>
              <a:t>; </a:t>
            </a:r>
            <a:r>
              <a:rPr lang="ru-RU" sz="6000" dirty="0" smtClean="0">
                <a:solidFill>
                  <a:srgbClr val="C00000"/>
                </a:solidFill>
              </a:rPr>
              <a:t>9</a:t>
            </a:r>
            <a:r>
              <a:rPr lang="ru-RU" sz="6000" dirty="0" smtClean="0">
                <a:solidFill>
                  <a:schemeClr val="bg1"/>
                </a:solidFill>
              </a:rPr>
              <a:t>; </a:t>
            </a:r>
            <a:r>
              <a:rPr lang="ru-RU" sz="6000" dirty="0" smtClean="0">
                <a:solidFill>
                  <a:srgbClr val="0000FF"/>
                </a:solidFill>
              </a:rPr>
              <a:t>10</a:t>
            </a:r>
            <a:r>
              <a:rPr lang="ru-RU" sz="6000" dirty="0" smtClean="0">
                <a:solidFill>
                  <a:schemeClr val="bg1"/>
                </a:solidFill>
              </a:rPr>
              <a:t>; </a:t>
            </a:r>
            <a:r>
              <a:rPr lang="ru-RU" sz="6000" dirty="0" smtClean="0">
                <a:solidFill>
                  <a:srgbClr val="C00000"/>
                </a:solidFill>
              </a:rPr>
              <a:t>11</a:t>
            </a:r>
            <a:r>
              <a:rPr lang="ru-RU" sz="6000" dirty="0" smtClean="0">
                <a:solidFill>
                  <a:schemeClr val="bg1"/>
                </a:solidFill>
              </a:rPr>
              <a:t>;… 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0394" y="11839"/>
            <a:ext cx="82276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Все натуральные числа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6913" y="1679220"/>
            <a:ext cx="809696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делятся </a:t>
            </a:r>
          </a:p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 четные  и  нечетные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3689708"/>
            <a:ext cx="4092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0000FF"/>
                </a:solidFill>
              </a:rPr>
              <a:t>2</a:t>
            </a:r>
            <a:r>
              <a:rPr lang="ru-RU" sz="4800" dirty="0" smtClean="0">
                <a:solidFill>
                  <a:schemeClr val="bg1"/>
                </a:solidFill>
              </a:rPr>
              <a:t>; </a:t>
            </a:r>
            <a:r>
              <a:rPr lang="ru-RU" sz="4800" dirty="0" smtClean="0">
                <a:solidFill>
                  <a:srgbClr val="0000FF"/>
                </a:solidFill>
              </a:rPr>
              <a:t>4</a:t>
            </a:r>
            <a:r>
              <a:rPr lang="ru-RU" sz="4800" dirty="0" smtClean="0">
                <a:solidFill>
                  <a:schemeClr val="bg1"/>
                </a:solidFill>
              </a:rPr>
              <a:t>; </a:t>
            </a:r>
            <a:r>
              <a:rPr lang="ru-RU" sz="4800" dirty="0" smtClean="0">
                <a:solidFill>
                  <a:srgbClr val="0000FF"/>
                </a:solidFill>
              </a:rPr>
              <a:t>6</a:t>
            </a:r>
            <a:r>
              <a:rPr lang="ru-RU" sz="4800" dirty="0" smtClean="0">
                <a:solidFill>
                  <a:schemeClr val="bg1"/>
                </a:solidFill>
              </a:rPr>
              <a:t>; </a:t>
            </a:r>
            <a:r>
              <a:rPr lang="ru-RU" sz="4800" dirty="0" smtClean="0">
                <a:solidFill>
                  <a:srgbClr val="0000FF"/>
                </a:solidFill>
              </a:rPr>
              <a:t>8</a:t>
            </a:r>
            <a:r>
              <a:rPr lang="ru-RU" sz="4800" dirty="0" smtClean="0">
                <a:solidFill>
                  <a:schemeClr val="bg1"/>
                </a:solidFill>
              </a:rPr>
              <a:t>; </a:t>
            </a:r>
            <a:r>
              <a:rPr lang="ru-RU" sz="4800" dirty="0" smtClean="0">
                <a:solidFill>
                  <a:srgbClr val="0000FF"/>
                </a:solidFill>
              </a:rPr>
              <a:t>10</a:t>
            </a:r>
            <a:r>
              <a:rPr lang="ru-RU" sz="4800" dirty="0" smtClean="0">
                <a:solidFill>
                  <a:schemeClr val="bg1"/>
                </a:solidFill>
              </a:rPr>
              <a:t>; … 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37630" y="3671587"/>
            <a:ext cx="4229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1</a:t>
            </a:r>
            <a:r>
              <a:rPr lang="ru-RU" sz="4800" dirty="0" smtClean="0">
                <a:solidFill>
                  <a:schemeClr val="bg1"/>
                </a:solidFill>
              </a:rPr>
              <a:t>; </a:t>
            </a:r>
            <a:r>
              <a:rPr lang="ru-RU" sz="4800" dirty="0" smtClean="0">
                <a:solidFill>
                  <a:srgbClr val="C00000"/>
                </a:solidFill>
              </a:rPr>
              <a:t>3</a:t>
            </a:r>
            <a:r>
              <a:rPr lang="ru-RU" sz="4800" dirty="0" smtClean="0">
                <a:solidFill>
                  <a:schemeClr val="bg1"/>
                </a:solidFill>
              </a:rPr>
              <a:t>; </a:t>
            </a:r>
            <a:r>
              <a:rPr lang="ru-RU" sz="4800" dirty="0" smtClean="0">
                <a:solidFill>
                  <a:srgbClr val="C00000"/>
                </a:solidFill>
              </a:rPr>
              <a:t>5</a:t>
            </a:r>
            <a:r>
              <a:rPr lang="ru-RU" sz="4800" dirty="0" smtClean="0">
                <a:solidFill>
                  <a:schemeClr val="bg1"/>
                </a:solidFill>
              </a:rPr>
              <a:t>; </a:t>
            </a:r>
            <a:r>
              <a:rPr lang="ru-RU" sz="4800" dirty="0" smtClean="0">
                <a:solidFill>
                  <a:srgbClr val="C00000"/>
                </a:solidFill>
              </a:rPr>
              <a:t>7</a:t>
            </a:r>
            <a:r>
              <a:rPr lang="ru-RU" sz="4800" dirty="0" smtClean="0">
                <a:solidFill>
                  <a:schemeClr val="bg1"/>
                </a:solidFill>
              </a:rPr>
              <a:t>; </a:t>
            </a:r>
            <a:r>
              <a:rPr lang="ru-RU" sz="4800" dirty="0" smtClean="0">
                <a:solidFill>
                  <a:srgbClr val="C00000"/>
                </a:solidFill>
              </a:rPr>
              <a:t>9</a:t>
            </a:r>
            <a:r>
              <a:rPr lang="ru-RU" sz="4800" dirty="0" smtClean="0">
                <a:solidFill>
                  <a:schemeClr val="bg1"/>
                </a:solidFill>
              </a:rPr>
              <a:t>; </a:t>
            </a:r>
            <a:r>
              <a:rPr lang="ru-RU" sz="4800" dirty="0" smtClean="0">
                <a:solidFill>
                  <a:srgbClr val="C00000"/>
                </a:solidFill>
              </a:rPr>
              <a:t>11</a:t>
            </a:r>
            <a:r>
              <a:rPr lang="ru-RU" sz="4800" dirty="0" smtClean="0">
                <a:solidFill>
                  <a:schemeClr val="bg1"/>
                </a:solidFill>
              </a:rPr>
              <a:t>;… </a:t>
            </a:r>
            <a:endParaRPr lang="ru-RU" sz="4800" dirty="0">
              <a:solidFill>
                <a:schemeClr val="bg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1767681" y="3239539"/>
            <a:ext cx="1059893" cy="576064"/>
          </a:xfrm>
          <a:prstGeom prst="straightConnector1">
            <a:avLst/>
          </a:prstGeom>
          <a:ln w="635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985946" y="3239539"/>
            <a:ext cx="981755" cy="576064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9328" y="4580806"/>
            <a:ext cx="41437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Если запись натурального </a:t>
            </a:r>
          </a:p>
          <a:p>
            <a:pPr algn="ctr"/>
            <a:r>
              <a:rPr lang="ru-RU" sz="2400" dirty="0" smtClean="0"/>
              <a:t>числа оканчивается цифрой</a:t>
            </a:r>
          </a:p>
          <a:p>
            <a:pPr algn="ctr"/>
            <a:r>
              <a:rPr lang="ru-RU" sz="2400" dirty="0" smtClean="0"/>
              <a:t> 0; 2; 4; 6; 8, то это число </a:t>
            </a:r>
          </a:p>
          <a:p>
            <a:pPr algn="ctr"/>
            <a:r>
              <a:rPr lang="ru-RU" sz="2400" b="1" dirty="0">
                <a:solidFill>
                  <a:srgbClr val="0000FF"/>
                </a:solidFill>
              </a:rPr>
              <a:t>четное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807316" y="4566446"/>
            <a:ext cx="41437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Если запись натурального </a:t>
            </a:r>
          </a:p>
          <a:p>
            <a:pPr algn="ctr"/>
            <a:r>
              <a:rPr lang="ru-RU" sz="2400" dirty="0" smtClean="0"/>
              <a:t>числа оканчивается цифрой</a:t>
            </a:r>
          </a:p>
          <a:p>
            <a:pPr algn="ctr"/>
            <a:r>
              <a:rPr lang="ru-RU" sz="2400" dirty="0" smtClean="0"/>
              <a:t> 1; 3; 5; 7; 9, то это число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нечетное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25778" y="6051562"/>
            <a:ext cx="4143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75</a:t>
            </a:r>
            <a:r>
              <a:rPr lang="ru-RU" sz="2800" b="1" dirty="0" smtClean="0">
                <a:solidFill>
                  <a:srgbClr val="0000FF"/>
                </a:solidFill>
              </a:rPr>
              <a:t>8</a:t>
            </a:r>
            <a:r>
              <a:rPr lang="ru-RU" sz="2800" b="1" dirty="0" smtClean="0">
                <a:solidFill>
                  <a:schemeClr val="bg1"/>
                </a:solidFill>
              </a:rPr>
              <a:t>;  233</a:t>
            </a:r>
            <a:r>
              <a:rPr lang="ru-RU" sz="2800" b="1" dirty="0" smtClean="0">
                <a:solidFill>
                  <a:srgbClr val="0000FF"/>
                </a:solidFill>
              </a:rPr>
              <a:t>4</a:t>
            </a:r>
            <a:r>
              <a:rPr lang="ru-RU" sz="2800" b="1" dirty="0" smtClean="0">
                <a:solidFill>
                  <a:schemeClr val="bg1"/>
                </a:solidFill>
              </a:rPr>
              <a:t>;  60</a:t>
            </a:r>
            <a:r>
              <a:rPr lang="ru-RU" sz="2800" b="1" dirty="0" smtClean="0">
                <a:solidFill>
                  <a:srgbClr val="0000FF"/>
                </a:solidFill>
              </a:rPr>
              <a:t>2</a:t>
            </a:r>
            <a:r>
              <a:rPr lang="ru-RU" sz="2800" b="1" dirty="0" smtClean="0">
                <a:solidFill>
                  <a:schemeClr val="bg1"/>
                </a:solidFill>
              </a:rPr>
              <a:t>;  5</a:t>
            </a:r>
            <a:r>
              <a:rPr lang="ru-RU" sz="2800" b="1" dirty="0" smtClean="0">
                <a:solidFill>
                  <a:srgbClr val="0000FF"/>
                </a:solidFill>
              </a:rPr>
              <a:t>0</a:t>
            </a:r>
            <a:r>
              <a:rPr lang="ru-RU" sz="2800" b="1" dirty="0" smtClean="0">
                <a:solidFill>
                  <a:schemeClr val="bg1"/>
                </a:solidFill>
              </a:rPr>
              <a:t>;  557</a:t>
            </a:r>
            <a:r>
              <a:rPr lang="ru-RU" sz="2800" b="1" dirty="0" smtClean="0">
                <a:solidFill>
                  <a:srgbClr val="0000FF"/>
                </a:solidFill>
              </a:rPr>
              <a:t>6</a:t>
            </a:r>
            <a:endParaRPr lang="ru-RU" sz="2800" b="1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12518" y="6021288"/>
            <a:ext cx="40895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63</a:t>
            </a:r>
            <a:r>
              <a:rPr lang="ru-RU" sz="2800" b="1" dirty="0" smtClean="0">
                <a:solidFill>
                  <a:srgbClr val="FF0000"/>
                </a:solidFill>
              </a:rPr>
              <a:t>1</a:t>
            </a:r>
            <a:r>
              <a:rPr lang="ru-RU" sz="2800" b="1" dirty="0" smtClean="0">
                <a:solidFill>
                  <a:schemeClr val="bg1"/>
                </a:solidFill>
              </a:rPr>
              <a:t>;  852</a:t>
            </a:r>
            <a:r>
              <a:rPr lang="ru-RU" sz="2800" b="1" dirty="0" smtClean="0">
                <a:solidFill>
                  <a:srgbClr val="FF0000"/>
                </a:solidFill>
              </a:rPr>
              <a:t>3</a:t>
            </a:r>
            <a:r>
              <a:rPr lang="ru-RU" sz="2800" b="1" dirty="0" smtClean="0">
                <a:solidFill>
                  <a:schemeClr val="bg1"/>
                </a:solidFill>
              </a:rPr>
              <a:t>;  99</a:t>
            </a:r>
            <a:r>
              <a:rPr lang="ru-RU" sz="2800" b="1" dirty="0" smtClean="0">
                <a:solidFill>
                  <a:srgbClr val="FF0000"/>
                </a:solidFill>
              </a:rPr>
              <a:t>5</a:t>
            </a:r>
            <a:r>
              <a:rPr lang="ru-RU" sz="2800" b="1" dirty="0" smtClean="0">
                <a:solidFill>
                  <a:schemeClr val="bg1"/>
                </a:solidFill>
              </a:rPr>
              <a:t>;  5</a:t>
            </a:r>
            <a:r>
              <a:rPr lang="ru-RU" sz="2800" b="1" dirty="0" smtClean="0">
                <a:solidFill>
                  <a:srgbClr val="FF0000"/>
                </a:solidFill>
              </a:rPr>
              <a:t>9</a:t>
            </a:r>
            <a:r>
              <a:rPr lang="ru-RU" sz="2800" b="1" dirty="0" smtClean="0">
                <a:solidFill>
                  <a:schemeClr val="bg1"/>
                </a:solidFill>
              </a:rPr>
              <a:t>;  224</a:t>
            </a:r>
            <a:r>
              <a:rPr lang="ru-RU" sz="2800" b="1" dirty="0" smtClean="0">
                <a:solidFill>
                  <a:srgbClr val="FF0000"/>
                </a:solidFill>
              </a:rPr>
              <a:t>7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36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0"/>
                            </p:stCondLst>
                            <p:childTnLst>
                              <p:par>
                                <p:cTn id="23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1500"/>
                            </p:stCondLst>
                            <p:childTnLst>
                              <p:par>
                                <p:cTn id="3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6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260</TotalTime>
  <Words>242</Words>
  <Application>Microsoft Office PowerPoint</Application>
  <PresentationFormat>Экран (4:3)</PresentationFormat>
  <Paragraphs>79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Бумажная</vt:lpstr>
      <vt:lpstr>Математика</vt:lpstr>
      <vt:lpstr>Цифр всего десять.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</dc:title>
  <dc:creator>Елена</dc:creator>
  <cp:lastModifiedBy>Елена</cp:lastModifiedBy>
  <cp:revision>12</cp:revision>
  <dcterms:created xsi:type="dcterms:W3CDTF">2012-09-23T05:11:57Z</dcterms:created>
  <dcterms:modified xsi:type="dcterms:W3CDTF">2012-09-23T09:32:51Z</dcterms:modified>
</cp:coreProperties>
</file>