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61" r:id="rId5"/>
    <p:sldId id="262" r:id="rId6"/>
    <p:sldId id="263" r:id="rId7"/>
    <p:sldId id="266" r:id="rId8"/>
    <p:sldId id="272" r:id="rId9"/>
    <p:sldId id="267" r:id="rId10"/>
    <p:sldId id="274" r:id="rId11"/>
    <p:sldId id="268" r:id="rId12"/>
    <p:sldId id="269" r:id="rId13"/>
    <p:sldId id="270" r:id="rId14"/>
    <p:sldId id="273" r:id="rId15"/>
    <p:sldId id="277" r:id="rId16"/>
    <p:sldId id="275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44EDB3D-6B47-4C09-8A42-804210D3B6C7}" type="datetimeFigureOut">
              <a:rPr lang="ru-RU"/>
              <a:pPr>
                <a:defRPr/>
              </a:pPr>
              <a:t>26.04.2013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4DE0DF4-1449-4BA3-98B7-6A03171A73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DE0DF4-1449-4BA3-98B7-6A03171A738D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9B41E-7030-4242-8A58-CA09C60734BB}" type="datetime1">
              <a:rPr lang="ru-RU"/>
              <a:pPr>
                <a:defRPr/>
              </a:pPr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DAC08-FC8C-40A8-86AE-5F7345879E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B365B-DCA5-4886-9990-C86C4C3A2AFD}" type="datetime1">
              <a:rPr lang="ru-RU"/>
              <a:pPr>
                <a:defRPr/>
              </a:pPr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D11FF-5D5E-48AD-A26E-1162FE1F13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76A72-B745-4F8C-89E3-B18514873C4B}" type="datetime1">
              <a:rPr lang="ru-RU"/>
              <a:pPr>
                <a:defRPr/>
              </a:pPr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3ACA2-9DEF-4676-9644-523EB233A2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C911A-216B-4E48-812C-A5BFE11D58F4}" type="datetime1">
              <a:rPr lang="ru-RU"/>
              <a:pPr>
                <a:defRPr/>
              </a:pPr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95172-2391-433B-8D77-D4CD222E92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071ED-FC17-4603-8D6A-D5F64AC89CEE}" type="datetime1">
              <a:rPr lang="ru-RU"/>
              <a:pPr>
                <a:defRPr/>
              </a:pPr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1B39E-78D2-4375-B17E-5E065453F8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62942-E7F9-41EA-A106-755D28F7A1D5}" type="datetime1">
              <a:rPr lang="ru-RU"/>
              <a:pPr>
                <a:defRPr/>
              </a:pPr>
              <a:t>26.04.2013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00043-F386-487A-8E4F-BF9A75064F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718C0-1459-4402-B083-D67813EB184B}" type="datetime1">
              <a:rPr lang="ru-RU"/>
              <a:pPr>
                <a:defRPr/>
              </a:pPr>
              <a:t>26.04.2013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02AFE-2222-45CE-B250-9AF9EE840F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C4CC3-1BDA-4FB0-976B-2894443A42A8}" type="datetime1">
              <a:rPr lang="ru-RU"/>
              <a:pPr>
                <a:defRPr/>
              </a:pPr>
              <a:t>26.04.2013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3458E-0EAC-484C-BBC5-00BA778CC3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1CC9E-CA0A-4B52-872B-89FFB2225710}" type="datetime1">
              <a:rPr lang="ru-RU"/>
              <a:pPr>
                <a:defRPr/>
              </a:pPr>
              <a:t>26.04.2013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DDA9C-9400-40CB-8A01-74DD24BB37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219D6-2D32-420B-8B40-1C2C8CB13299}" type="datetime1">
              <a:rPr lang="ru-RU"/>
              <a:pPr>
                <a:defRPr/>
              </a:pPr>
              <a:t>26.04.2013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58B51-7EF6-4812-A62C-DCD74553FE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1A82B-6026-4B27-9C7A-75AD0B769DBA}" type="datetime1">
              <a:rPr lang="ru-RU"/>
              <a:pPr>
                <a:defRPr/>
              </a:pPr>
              <a:t>26.04.2013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07767-C975-48E8-9D91-67ED3C769B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E271BF-CBD5-46AE-8E03-09E7D7B1FC31}" type="datetime1">
              <a:rPr lang="ru-RU"/>
              <a:pPr>
                <a:defRPr/>
              </a:pPr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5CA3CBB-7A77-441E-A419-BA2933E845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kazy.narod.ru/r/Persons/Ushinsky.htm" TargetMode="External"/><Relationship Id="rId2" Type="http://schemas.openxmlformats.org/officeDocument/2006/relationships/hyperlink" Target="http://picfun.ru/positiv/380-kartinki-o-dobrote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lleng.ru/d_images/rusl/180.JPG" TargetMode="External"/><Relationship Id="rId5" Type="http://schemas.openxmlformats.org/officeDocument/2006/relationships/hyperlink" Target="http://www.100book.ru/tolkovyj_slovar_russkogo_yazyka_b223400.html" TargetMode="External"/><Relationship Id="rId4" Type="http://schemas.openxmlformats.org/officeDocument/2006/relationships/hyperlink" Target="http://www.studybook.com.ua/den-smerti-sergeya-ozhegova.htm?cal_m=12&amp;cal_y=2012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785813" y="3286125"/>
            <a:ext cx="7772400" cy="1470025"/>
          </a:xfrm>
        </p:spPr>
        <p:txBody>
          <a:bodyPr/>
          <a:lstStyle/>
          <a:p>
            <a:r>
              <a:rPr lang="ru-RU" sz="4800" dirty="0" smtClean="0">
                <a:latin typeface="Arial" charset="0"/>
                <a:cs typeface="Arial" charset="0"/>
              </a:rPr>
              <a:t>Урок – исследование по русскому языку</a:t>
            </a:r>
          </a:p>
        </p:txBody>
      </p:sp>
      <p:sp>
        <p:nvSpPr>
          <p:cNvPr id="4" name="Овал 3"/>
          <p:cNvSpPr/>
          <p:nvPr/>
        </p:nvSpPr>
        <p:spPr>
          <a:xfrm>
            <a:off x="4405313" y="477838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429125" y="1143000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714750" y="1143000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714750" y="428625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524375" y="785813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571875" y="785813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071938" y="1285875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071938" y="357188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882004" y="608056"/>
            <a:ext cx="785818" cy="7858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</a:p>
        </p:txBody>
      </p:sp>
      <p:sp>
        <p:nvSpPr>
          <p:cNvPr id="13" name="Овал 12"/>
          <p:cNvSpPr/>
          <p:nvPr/>
        </p:nvSpPr>
        <p:spPr>
          <a:xfrm>
            <a:off x="1690688" y="835025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1714500" y="1500188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1000125" y="1500188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1000125" y="785813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1785938" y="1143000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857250" y="1143000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1357313" y="1643063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1357313" y="642938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1167360" y="965246"/>
            <a:ext cx="785818" cy="78581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</a:p>
        </p:txBody>
      </p:sp>
      <p:sp>
        <p:nvSpPr>
          <p:cNvPr id="22" name="Овал 21"/>
          <p:cNvSpPr/>
          <p:nvPr/>
        </p:nvSpPr>
        <p:spPr>
          <a:xfrm>
            <a:off x="8405813" y="1406525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8429625" y="2071688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7715250" y="2071688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7715250" y="1357313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8501063" y="1714500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7572375" y="1714500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8072438" y="2214563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8072438" y="1214438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7858148" y="1571612"/>
            <a:ext cx="785818" cy="78581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Ю</a:t>
            </a:r>
          </a:p>
        </p:txBody>
      </p:sp>
      <p:sp>
        <p:nvSpPr>
          <p:cNvPr id="31" name="Овал 30"/>
          <p:cNvSpPr/>
          <p:nvPr/>
        </p:nvSpPr>
        <p:spPr>
          <a:xfrm rot="2585452">
            <a:off x="6340475" y="1196975"/>
            <a:ext cx="169863" cy="46038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6357938" y="1357313"/>
            <a:ext cx="46037" cy="24765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Овал 32"/>
          <p:cNvSpPr/>
          <p:nvPr/>
        </p:nvSpPr>
        <p:spPr>
          <a:xfrm rot="19933222">
            <a:off x="6692900" y="1198563"/>
            <a:ext cx="46038" cy="3302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Овал 33"/>
          <p:cNvSpPr/>
          <p:nvPr/>
        </p:nvSpPr>
        <p:spPr>
          <a:xfrm rot="19221648" flipH="1">
            <a:off x="5402263" y="1706563"/>
            <a:ext cx="455612" cy="8731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Овал 34"/>
          <p:cNvSpPr/>
          <p:nvPr/>
        </p:nvSpPr>
        <p:spPr>
          <a:xfrm rot="2352785" flipH="1">
            <a:off x="5319713" y="1398588"/>
            <a:ext cx="454025" cy="6191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5786438" y="1571625"/>
            <a:ext cx="285750" cy="7143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5715000" y="1785938"/>
            <a:ext cx="71438" cy="28575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5715000" y="1285875"/>
            <a:ext cx="71438" cy="28575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5286375" y="1571625"/>
            <a:ext cx="285750" cy="7143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0" name="Овал 39"/>
          <p:cNvSpPr/>
          <p:nvPr/>
        </p:nvSpPr>
        <p:spPr>
          <a:xfrm rot="2585452">
            <a:off x="2957513" y="485775"/>
            <a:ext cx="169862" cy="4445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2974975" y="646113"/>
            <a:ext cx="46038" cy="24606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2" name="Овал 41"/>
          <p:cNvSpPr/>
          <p:nvPr/>
        </p:nvSpPr>
        <p:spPr>
          <a:xfrm rot="19933222">
            <a:off x="3311525" y="485775"/>
            <a:ext cx="44450" cy="331788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3" name="Овал 42"/>
          <p:cNvSpPr/>
          <p:nvPr/>
        </p:nvSpPr>
        <p:spPr>
          <a:xfrm rot="2585452">
            <a:off x="206375" y="1766888"/>
            <a:ext cx="169863" cy="4445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223838" y="1927225"/>
            <a:ext cx="46037" cy="24606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" name="Овал 44"/>
          <p:cNvSpPr/>
          <p:nvPr/>
        </p:nvSpPr>
        <p:spPr>
          <a:xfrm rot="19933222">
            <a:off x="560388" y="1766888"/>
            <a:ext cx="44450" cy="331787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6" name="Овал 45"/>
          <p:cNvSpPr/>
          <p:nvPr/>
        </p:nvSpPr>
        <p:spPr>
          <a:xfrm rot="2585452">
            <a:off x="8670925" y="1338263"/>
            <a:ext cx="169863" cy="4445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8929688" y="1071563"/>
            <a:ext cx="46037" cy="24606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8" name="Овал 47"/>
          <p:cNvSpPr/>
          <p:nvPr/>
        </p:nvSpPr>
        <p:spPr>
          <a:xfrm rot="19933222">
            <a:off x="9023350" y="1338263"/>
            <a:ext cx="46038" cy="33178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9" name="Овал 48"/>
          <p:cNvSpPr/>
          <p:nvPr/>
        </p:nvSpPr>
        <p:spPr>
          <a:xfrm rot="2585452">
            <a:off x="2992438" y="1838325"/>
            <a:ext cx="169862" cy="4445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0" name="Овал 49"/>
          <p:cNvSpPr/>
          <p:nvPr/>
        </p:nvSpPr>
        <p:spPr>
          <a:xfrm>
            <a:off x="3009900" y="1998663"/>
            <a:ext cx="46038" cy="24606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" name="Овал 50"/>
          <p:cNvSpPr/>
          <p:nvPr/>
        </p:nvSpPr>
        <p:spPr>
          <a:xfrm rot="19933222">
            <a:off x="3346450" y="1838325"/>
            <a:ext cx="44450" cy="33178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2" name="Овал 51"/>
          <p:cNvSpPr/>
          <p:nvPr/>
        </p:nvSpPr>
        <p:spPr>
          <a:xfrm rot="19221648" flipH="1">
            <a:off x="7980363" y="873125"/>
            <a:ext cx="455612" cy="8731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3" name="Овал 52"/>
          <p:cNvSpPr/>
          <p:nvPr/>
        </p:nvSpPr>
        <p:spPr>
          <a:xfrm rot="2352785" flipH="1">
            <a:off x="7897813" y="565150"/>
            <a:ext cx="454025" cy="6191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4" name="Овал 53"/>
          <p:cNvSpPr/>
          <p:nvPr/>
        </p:nvSpPr>
        <p:spPr>
          <a:xfrm>
            <a:off x="8364538" y="738188"/>
            <a:ext cx="285750" cy="714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8293100" y="952500"/>
            <a:ext cx="71438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6" name="Овал 55"/>
          <p:cNvSpPr/>
          <p:nvPr/>
        </p:nvSpPr>
        <p:spPr>
          <a:xfrm>
            <a:off x="8293100" y="452438"/>
            <a:ext cx="71438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7" name="Овал 56"/>
          <p:cNvSpPr/>
          <p:nvPr/>
        </p:nvSpPr>
        <p:spPr>
          <a:xfrm>
            <a:off x="7864475" y="738188"/>
            <a:ext cx="285750" cy="714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8" name="Овал 57"/>
          <p:cNvSpPr/>
          <p:nvPr/>
        </p:nvSpPr>
        <p:spPr>
          <a:xfrm rot="19221648" flipH="1">
            <a:off x="115888" y="658813"/>
            <a:ext cx="455612" cy="87312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9" name="Овал 58"/>
          <p:cNvSpPr/>
          <p:nvPr/>
        </p:nvSpPr>
        <p:spPr>
          <a:xfrm rot="2352785" flipH="1">
            <a:off x="33338" y="350838"/>
            <a:ext cx="454025" cy="61912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0" name="Овал 59"/>
          <p:cNvSpPr/>
          <p:nvPr/>
        </p:nvSpPr>
        <p:spPr>
          <a:xfrm>
            <a:off x="500063" y="523875"/>
            <a:ext cx="285750" cy="7143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1" name="Овал 60"/>
          <p:cNvSpPr/>
          <p:nvPr/>
        </p:nvSpPr>
        <p:spPr>
          <a:xfrm>
            <a:off x="428625" y="738188"/>
            <a:ext cx="71438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428625" y="238125"/>
            <a:ext cx="71438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3" name="Овал 62"/>
          <p:cNvSpPr/>
          <p:nvPr/>
        </p:nvSpPr>
        <p:spPr>
          <a:xfrm>
            <a:off x="0" y="523875"/>
            <a:ext cx="285750" cy="7143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4" name="Овал 63"/>
          <p:cNvSpPr/>
          <p:nvPr/>
        </p:nvSpPr>
        <p:spPr>
          <a:xfrm rot="19221648" flipH="1">
            <a:off x="2479675" y="1587500"/>
            <a:ext cx="455613" cy="8731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5" name="Овал 64"/>
          <p:cNvSpPr/>
          <p:nvPr/>
        </p:nvSpPr>
        <p:spPr>
          <a:xfrm rot="2352785" flipH="1">
            <a:off x="2397125" y="1279525"/>
            <a:ext cx="454025" cy="6191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6" name="Овал 65"/>
          <p:cNvSpPr/>
          <p:nvPr/>
        </p:nvSpPr>
        <p:spPr>
          <a:xfrm>
            <a:off x="2863850" y="1452563"/>
            <a:ext cx="285750" cy="714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7" name="Овал 66"/>
          <p:cNvSpPr/>
          <p:nvPr/>
        </p:nvSpPr>
        <p:spPr>
          <a:xfrm>
            <a:off x="2792413" y="1666875"/>
            <a:ext cx="71437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8" name="Овал 67"/>
          <p:cNvSpPr/>
          <p:nvPr/>
        </p:nvSpPr>
        <p:spPr>
          <a:xfrm>
            <a:off x="2792413" y="1166813"/>
            <a:ext cx="71437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9" name="Овал 68"/>
          <p:cNvSpPr/>
          <p:nvPr/>
        </p:nvSpPr>
        <p:spPr>
          <a:xfrm>
            <a:off x="2363788" y="1452563"/>
            <a:ext cx="285750" cy="714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0" name="Овал 69"/>
          <p:cNvSpPr/>
          <p:nvPr/>
        </p:nvSpPr>
        <p:spPr>
          <a:xfrm rot="19221648" flipH="1">
            <a:off x="4979988" y="704850"/>
            <a:ext cx="455612" cy="87313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71" name="Овал 70"/>
          <p:cNvSpPr/>
          <p:nvPr/>
        </p:nvSpPr>
        <p:spPr>
          <a:xfrm rot="3744122" flipH="1">
            <a:off x="4965700" y="381001"/>
            <a:ext cx="454025" cy="635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72" name="Овал 71"/>
          <p:cNvSpPr/>
          <p:nvPr/>
        </p:nvSpPr>
        <p:spPr>
          <a:xfrm>
            <a:off x="5364163" y="569913"/>
            <a:ext cx="285750" cy="71437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73" name="Овал 72"/>
          <p:cNvSpPr/>
          <p:nvPr/>
        </p:nvSpPr>
        <p:spPr>
          <a:xfrm>
            <a:off x="5292725" y="784225"/>
            <a:ext cx="71438" cy="28575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74" name="Овал 73"/>
          <p:cNvSpPr/>
          <p:nvPr/>
        </p:nvSpPr>
        <p:spPr>
          <a:xfrm>
            <a:off x="5292725" y="284163"/>
            <a:ext cx="71438" cy="28575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75" name="Овал 74"/>
          <p:cNvSpPr/>
          <p:nvPr/>
        </p:nvSpPr>
        <p:spPr>
          <a:xfrm rot="1391337">
            <a:off x="4932363" y="554038"/>
            <a:ext cx="285750" cy="71437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76" name="Овал 75"/>
          <p:cNvSpPr/>
          <p:nvPr/>
        </p:nvSpPr>
        <p:spPr>
          <a:xfrm>
            <a:off x="6619875" y="477838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7" name="Овал 76"/>
          <p:cNvSpPr/>
          <p:nvPr/>
        </p:nvSpPr>
        <p:spPr>
          <a:xfrm>
            <a:off x="6643688" y="1143000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8" name="Овал 77"/>
          <p:cNvSpPr/>
          <p:nvPr/>
        </p:nvSpPr>
        <p:spPr>
          <a:xfrm>
            <a:off x="5929313" y="1143000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9" name="Овал 78"/>
          <p:cNvSpPr/>
          <p:nvPr/>
        </p:nvSpPr>
        <p:spPr>
          <a:xfrm>
            <a:off x="5929313" y="428625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0" name="Овал 79"/>
          <p:cNvSpPr/>
          <p:nvPr/>
        </p:nvSpPr>
        <p:spPr>
          <a:xfrm>
            <a:off x="6715125" y="785813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1" name="Овал 80"/>
          <p:cNvSpPr/>
          <p:nvPr/>
        </p:nvSpPr>
        <p:spPr>
          <a:xfrm>
            <a:off x="5786438" y="785813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2" name="Овал 81"/>
          <p:cNvSpPr/>
          <p:nvPr/>
        </p:nvSpPr>
        <p:spPr>
          <a:xfrm>
            <a:off x="6286500" y="1285875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3" name="Овал 82"/>
          <p:cNvSpPr/>
          <p:nvPr/>
        </p:nvSpPr>
        <p:spPr>
          <a:xfrm>
            <a:off x="6286500" y="285750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4" name="Овал 83"/>
          <p:cNvSpPr/>
          <p:nvPr/>
        </p:nvSpPr>
        <p:spPr>
          <a:xfrm>
            <a:off x="6072145" y="642918"/>
            <a:ext cx="785818" cy="78581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</a:t>
            </a:r>
          </a:p>
        </p:txBody>
      </p:sp>
      <p:sp>
        <p:nvSpPr>
          <p:cNvPr id="85" name="Овал 84"/>
          <p:cNvSpPr/>
          <p:nvPr/>
        </p:nvSpPr>
        <p:spPr>
          <a:xfrm>
            <a:off x="7143750" y="1500188"/>
            <a:ext cx="46038" cy="24765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6" name="Овал 85"/>
          <p:cNvSpPr/>
          <p:nvPr/>
        </p:nvSpPr>
        <p:spPr>
          <a:xfrm>
            <a:off x="833438" y="2192338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7" name="Овал 86"/>
          <p:cNvSpPr/>
          <p:nvPr/>
        </p:nvSpPr>
        <p:spPr>
          <a:xfrm>
            <a:off x="857250" y="2857500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8" name="Овал 87"/>
          <p:cNvSpPr/>
          <p:nvPr/>
        </p:nvSpPr>
        <p:spPr>
          <a:xfrm>
            <a:off x="142875" y="2857500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9" name="Овал 88"/>
          <p:cNvSpPr/>
          <p:nvPr/>
        </p:nvSpPr>
        <p:spPr>
          <a:xfrm>
            <a:off x="142875" y="2143125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0" name="Овал 89"/>
          <p:cNvSpPr/>
          <p:nvPr/>
        </p:nvSpPr>
        <p:spPr>
          <a:xfrm>
            <a:off x="928688" y="2500313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1" name="Овал 90"/>
          <p:cNvSpPr/>
          <p:nvPr/>
        </p:nvSpPr>
        <p:spPr>
          <a:xfrm>
            <a:off x="0" y="2500313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2" name="Овал 91"/>
          <p:cNvSpPr/>
          <p:nvPr/>
        </p:nvSpPr>
        <p:spPr>
          <a:xfrm>
            <a:off x="500063" y="3000375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3" name="Овал 92"/>
          <p:cNvSpPr/>
          <p:nvPr/>
        </p:nvSpPr>
        <p:spPr>
          <a:xfrm>
            <a:off x="500063" y="2000250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4" name="Овал 93"/>
          <p:cNvSpPr/>
          <p:nvPr/>
        </p:nvSpPr>
        <p:spPr>
          <a:xfrm>
            <a:off x="285720" y="2357430"/>
            <a:ext cx="785818" cy="78581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</a:t>
            </a:r>
          </a:p>
        </p:txBody>
      </p:sp>
      <p:sp>
        <p:nvSpPr>
          <p:cNvPr id="95" name="Овал 94"/>
          <p:cNvSpPr/>
          <p:nvPr/>
        </p:nvSpPr>
        <p:spPr>
          <a:xfrm>
            <a:off x="1116013" y="2141538"/>
            <a:ext cx="46037" cy="246062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6" name="Овал 95"/>
          <p:cNvSpPr/>
          <p:nvPr/>
        </p:nvSpPr>
        <p:spPr>
          <a:xfrm rot="19221648" flipH="1">
            <a:off x="1479550" y="2516188"/>
            <a:ext cx="455613" cy="8731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7" name="Овал 96"/>
          <p:cNvSpPr/>
          <p:nvPr/>
        </p:nvSpPr>
        <p:spPr>
          <a:xfrm rot="2352785" flipH="1">
            <a:off x="1397000" y="2208213"/>
            <a:ext cx="454025" cy="6191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8" name="Овал 97"/>
          <p:cNvSpPr/>
          <p:nvPr/>
        </p:nvSpPr>
        <p:spPr>
          <a:xfrm>
            <a:off x="1863725" y="2381250"/>
            <a:ext cx="285750" cy="7143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9" name="Овал 98"/>
          <p:cNvSpPr/>
          <p:nvPr/>
        </p:nvSpPr>
        <p:spPr>
          <a:xfrm>
            <a:off x="1792288" y="2595563"/>
            <a:ext cx="71437" cy="28575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0" name="Овал 99"/>
          <p:cNvSpPr/>
          <p:nvPr/>
        </p:nvSpPr>
        <p:spPr>
          <a:xfrm>
            <a:off x="1792288" y="2095500"/>
            <a:ext cx="71437" cy="28575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1" name="Овал 100"/>
          <p:cNvSpPr/>
          <p:nvPr/>
        </p:nvSpPr>
        <p:spPr>
          <a:xfrm>
            <a:off x="1363663" y="2381250"/>
            <a:ext cx="285750" cy="7143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2" name="Овал 101"/>
          <p:cNvSpPr/>
          <p:nvPr/>
        </p:nvSpPr>
        <p:spPr>
          <a:xfrm rot="19221648" flipH="1">
            <a:off x="7051675" y="2587625"/>
            <a:ext cx="455613" cy="87313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3" name="Овал 102"/>
          <p:cNvSpPr/>
          <p:nvPr/>
        </p:nvSpPr>
        <p:spPr>
          <a:xfrm rot="2352785" flipH="1">
            <a:off x="6969125" y="2279650"/>
            <a:ext cx="454025" cy="61913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4" name="Овал 103"/>
          <p:cNvSpPr/>
          <p:nvPr/>
        </p:nvSpPr>
        <p:spPr>
          <a:xfrm>
            <a:off x="7435850" y="2452688"/>
            <a:ext cx="285750" cy="71437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5" name="Овал 104"/>
          <p:cNvSpPr/>
          <p:nvPr/>
        </p:nvSpPr>
        <p:spPr>
          <a:xfrm>
            <a:off x="7364413" y="2667000"/>
            <a:ext cx="71437" cy="285750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6" name="Овал 105"/>
          <p:cNvSpPr/>
          <p:nvPr/>
        </p:nvSpPr>
        <p:spPr>
          <a:xfrm>
            <a:off x="7364413" y="2166938"/>
            <a:ext cx="71437" cy="285750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7" name="Овал 106"/>
          <p:cNvSpPr/>
          <p:nvPr/>
        </p:nvSpPr>
        <p:spPr>
          <a:xfrm>
            <a:off x="6935788" y="2452688"/>
            <a:ext cx="285750" cy="71437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8" name="Овал 107"/>
          <p:cNvSpPr/>
          <p:nvPr/>
        </p:nvSpPr>
        <p:spPr>
          <a:xfrm rot="18305469">
            <a:off x="5200650" y="2386013"/>
            <a:ext cx="169863" cy="4603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9" name="Овал 108"/>
          <p:cNvSpPr/>
          <p:nvPr/>
        </p:nvSpPr>
        <p:spPr>
          <a:xfrm rot="15720017">
            <a:off x="5217319" y="2545557"/>
            <a:ext cx="46037" cy="24765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0" name="Овал 109"/>
          <p:cNvSpPr/>
          <p:nvPr/>
        </p:nvSpPr>
        <p:spPr>
          <a:xfrm rot="14053239">
            <a:off x="5553075" y="2386013"/>
            <a:ext cx="46037" cy="33178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1" name="Овал 110"/>
          <p:cNvSpPr/>
          <p:nvPr/>
        </p:nvSpPr>
        <p:spPr>
          <a:xfrm rot="13341665" flipH="1">
            <a:off x="4687888" y="2135188"/>
            <a:ext cx="455612" cy="87312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2" name="Овал 111"/>
          <p:cNvSpPr/>
          <p:nvPr/>
        </p:nvSpPr>
        <p:spPr>
          <a:xfrm rot="18072802" flipH="1">
            <a:off x="4604544" y="1828006"/>
            <a:ext cx="454025" cy="6191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3" name="Овал 112"/>
          <p:cNvSpPr/>
          <p:nvPr/>
        </p:nvSpPr>
        <p:spPr>
          <a:xfrm rot="15720017">
            <a:off x="5072857" y="1999456"/>
            <a:ext cx="285750" cy="714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4" name="Овал 113"/>
          <p:cNvSpPr/>
          <p:nvPr/>
        </p:nvSpPr>
        <p:spPr>
          <a:xfrm rot="15720017">
            <a:off x="5001419" y="2213769"/>
            <a:ext cx="71438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5" name="Овал 114"/>
          <p:cNvSpPr/>
          <p:nvPr/>
        </p:nvSpPr>
        <p:spPr>
          <a:xfrm rot="15720017">
            <a:off x="5001419" y="1713707"/>
            <a:ext cx="71437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6" name="Овал 115"/>
          <p:cNvSpPr/>
          <p:nvPr/>
        </p:nvSpPr>
        <p:spPr>
          <a:xfrm rot="15720017">
            <a:off x="4572794" y="1999456"/>
            <a:ext cx="285750" cy="7143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7" name="Овал 116"/>
          <p:cNvSpPr/>
          <p:nvPr/>
        </p:nvSpPr>
        <p:spPr>
          <a:xfrm rot="2151103" flipH="1">
            <a:off x="1870075" y="704850"/>
            <a:ext cx="455613" cy="87313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8" name="Овал 117"/>
          <p:cNvSpPr/>
          <p:nvPr/>
        </p:nvSpPr>
        <p:spPr>
          <a:xfrm rot="6882240" flipH="1">
            <a:off x="2110581" y="545307"/>
            <a:ext cx="454025" cy="61912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9" name="Овал 118"/>
          <p:cNvSpPr/>
          <p:nvPr/>
        </p:nvSpPr>
        <p:spPr>
          <a:xfrm rot="4529455">
            <a:off x="2577307" y="718344"/>
            <a:ext cx="285750" cy="71437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0" name="Овал 119"/>
          <p:cNvSpPr/>
          <p:nvPr/>
        </p:nvSpPr>
        <p:spPr>
          <a:xfrm>
            <a:off x="2471738" y="671513"/>
            <a:ext cx="71437" cy="285750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1" name="Овал 120"/>
          <p:cNvSpPr/>
          <p:nvPr/>
        </p:nvSpPr>
        <p:spPr>
          <a:xfrm rot="4529455">
            <a:off x="2505869" y="432594"/>
            <a:ext cx="71438" cy="285750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2" name="Овал 121"/>
          <p:cNvSpPr/>
          <p:nvPr/>
        </p:nvSpPr>
        <p:spPr>
          <a:xfrm rot="4529455">
            <a:off x="2077244" y="718344"/>
            <a:ext cx="285750" cy="71438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3" name="Овал 122"/>
          <p:cNvSpPr/>
          <p:nvPr/>
        </p:nvSpPr>
        <p:spPr>
          <a:xfrm>
            <a:off x="2571736" y="428604"/>
            <a:ext cx="428628" cy="428628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4" name="Овал 123"/>
          <p:cNvSpPr/>
          <p:nvPr/>
        </p:nvSpPr>
        <p:spPr>
          <a:xfrm>
            <a:off x="5143451" y="1285860"/>
            <a:ext cx="428628" cy="428628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5" name="Овал 124"/>
          <p:cNvSpPr/>
          <p:nvPr/>
        </p:nvSpPr>
        <p:spPr>
          <a:xfrm>
            <a:off x="214282" y="1285860"/>
            <a:ext cx="428628" cy="428628"/>
          </a:xfrm>
          <a:prstGeom prst="ellipse">
            <a:avLst/>
          </a:prstGeom>
          <a:solidFill>
            <a:srgbClr val="55F13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6" name="Овал 125"/>
          <p:cNvSpPr/>
          <p:nvPr/>
        </p:nvSpPr>
        <p:spPr>
          <a:xfrm>
            <a:off x="8572528" y="428604"/>
            <a:ext cx="428628" cy="428628"/>
          </a:xfrm>
          <a:prstGeom prst="ellipse">
            <a:avLst/>
          </a:prstGeom>
          <a:solidFill>
            <a:srgbClr val="55F13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7" name="Овал 126"/>
          <p:cNvSpPr/>
          <p:nvPr/>
        </p:nvSpPr>
        <p:spPr>
          <a:xfrm>
            <a:off x="7215206" y="1071546"/>
            <a:ext cx="428628" cy="42862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8" name="Овал 127"/>
          <p:cNvSpPr/>
          <p:nvPr/>
        </p:nvSpPr>
        <p:spPr>
          <a:xfrm>
            <a:off x="3714744" y="1785926"/>
            <a:ext cx="428628" cy="428628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9" name="Прямоугольник 128"/>
          <p:cNvSpPr/>
          <p:nvPr/>
        </p:nvSpPr>
        <p:spPr>
          <a:xfrm rot="2149859">
            <a:off x="4643438" y="2000250"/>
            <a:ext cx="357187" cy="35718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0" name="Прямоугольник 129"/>
          <p:cNvSpPr/>
          <p:nvPr/>
        </p:nvSpPr>
        <p:spPr>
          <a:xfrm rot="17447951">
            <a:off x="6572250" y="1928813"/>
            <a:ext cx="357187" cy="357188"/>
          </a:xfrm>
          <a:prstGeom prst="rect">
            <a:avLst/>
          </a:prstGeom>
          <a:solidFill>
            <a:srgbClr val="ACFA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1" name="Прямоугольник 130"/>
          <p:cNvSpPr/>
          <p:nvPr/>
        </p:nvSpPr>
        <p:spPr>
          <a:xfrm rot="1817353">
            <a:off x="3214688" y="1357313"/>
            <a:ext cx="357187" cy="35718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2" name="Прямоугольник 131"/>
          <p:cNvSpPr/>
          <p:nvPr/>
        </p:nvSpPr>
        <p:spPr>
          <a:xfrm rot="1279228">
            <a:off x="928688" y="357188"/>
            <a:ext cx="357187" cy="357187"/>
          </a:xfrm>
          <a:prstGeom prst="rect">
            <a:avLst/>
          </a:prstGeom>
          <a:solidFill>
            <a:srgbClr val="ACFA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3" name="Прямоугольник 132"/>
          <p:cNvSpPr/>
          <p:nvPr/>
        </p:nvSpPr>
        <p:spPr>
          <a:xfrm rot="19653907">
            <a:off x="3071813" y="2071688"/>
            <a:ext cx="357187" cy="3571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" grpId="0" animBg="1"/>
      <p:bldP spid="130" grpId="0" animBg="1"/>
      <p:bldP spid="131" grpId="0" animBg="1"/>
      <p:bldP spid="132" grpId="0" animBg="1"/>
      <p:bldP spid="13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Морфология -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это раздел науки о языке, в котором слово изучается как часть речи. </a:t>
            </a:r>
          </a:p>
          <a:p>
            <a:pPr algn="ctr">
              <a:buNone/>
            </a:pPr>
            <a:endParaRPr lang="ru-RU" sz="2000" dirty="0" smtClean="0"/>
          </a:p>
          <a:p>
            <a:pPr algn="ctr">
              <a:buNone/>
            </a:pPr>
            <a:r>
              <a:rPr lang="ru-RU" sz="2000" dirty="0" smtClean="0"/>
              <a:t>План разбора:</a:t>
            </a:r>
          </a:p>
          <a:p>
            <a:pPr marL="514350" indent="-514350">
              <a:buAutoNum type="arabicPeriod"/>
            </a:pPr>
            <a:r>
              <a:rPr lang="ru-RU" sz="2000" dirty="0" smtClean="0"/>
              <a:t>Часть речи.</a:t>
            </a:r>
          </a:p>
          <a:p>
            <a:pPr marL="514350" indent="-514350">
              <a:buAutoNum type="arabicPeriod"/>
            </a:pPr>
            <a:r>
              <a:rPr lang="ru-RU" sz="2000" dirty="0" smtClean="0"/>
              <a:t>Морфологические признаки.</a:t>
            </a:r>
          </a:p>
          <a:p>
            <a:pPr marL="514350" indent="-514350">
              <a:buAutoNum type="arabicPeriod"/>
            </a:pPr>
            <a:r>
              <a:rPr lang="ru-RU" sz="2000" dirty="0" smtClean="0"/>
              <a:t>Синтаксическая роль</a:t>
            </a:r>
            <a:endParaRPr lang="ru-RU" sz="200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662942-E7F9-41EA-A106-755D28F7A1D5}" type="datetime1">
              <a:rPr lang="ru-RU" smtClean="0"/>
              <a:pPr>
                <a:defRPr/>
              </a:pPr>
              <a:t>26.04.2013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400043-F386-487A-8E4F-BF9A75064F95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pic>
        <p:nvPicPr>
          <p:cNvPr id="7" name="Содержимое 6" descr="&amp;Kcy;&amp;acy;&amp;rcy;&amp;tcy;&amp;icy;&amp;ncy;&amp;kcy;&amp;icy; &amp;ocy; &amp;dcy;&amp;ocy;&amp;bcy;&amp;rcy;&amp;ocy;&amp;tcy;&amp;iecy;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988840"/>
            <a:ext cx="4038600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Орфография -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изучает правильное, соответствующее нормам письмо. </a:t>
            </a:r>
          </a:p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Д..БР..ТА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662942-E7F9-41EA-A106-755D28F7A1D5}" type="datetime1">
              <a:rPr lang="ru-RU" smtClean="0"/>
              <a:pPr>
                <a:defRPr/>
              </a:pPr>
              <a:t>26.04.2013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400043-F386-487A-8E4F-BF9A75064F95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pic>
        <p:nvPicPr>
          <p:cNvPr id="7" name="Рисунок 6" descr="&amp;Kcy;&amp;acy;&amp;rcy;&amp;tcy;&amp;icy;&amp;ncy;&amp;kcy;&amp;icy; &amp;ocy; &amp;dcy;&amp;ocy;&amp;bcy;&amp;rcy;&amp;ocy;&amp;tcy;&amp;iecy;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988840"/>
            <a:ext cx="3940160" cy="3004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Синтаксис -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наука о языке, которая рассматривает, как слово взаимодействует с другими словами в предложении.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</a:p>
          <a:p>
            <a:pPr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Доброго человека дела славят.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662942-E7F9-41EA-A106-755D28F7A1D5}" type="datetime1">
              <a:rPr lang="ru-RU" smtClean="0"/>
              <a:pPr>
                <a:defRPr/>
              </a:pPr>
              <a:t>26.04.2013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400043-F386-487A-8E4F-BF9A75064F95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pic>
        <p:nvPicPr>
          <p:cNvPr id="7" name="Рисунок 6" descr="&amp;Kcy;&amp;acy;&amp;rcy;&amp;tcy;&amp;icy;&amp;ncy;&amp;kcy;&amp;icy; &amp;ocy; &amp;dcy;&amp;ocy;&amp;bcy;&amp;rcy;&amp;ocy;&amp;tcy;&amp;iecy;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1484785"/>
            <a:ext cx="4381650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Фразеология.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Будьте добры!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Доброго здоровья.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добрый час!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добрый путь!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Добрый малый.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Поминать добром.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Люди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доброй воли.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доброй воле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 добра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добра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не ищут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662942-E7F9-41EA-A106-755D28F7A1D5}" type="datetime1">
              <a:rPr lang="ru-RU" smtClean="0"/>
              <a:pPr>
                <a:defRPr/>
              </a:pPr>
              <a:t>26.04.2013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400043-F386-487A-8E4F-BF9A75064F95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pic>
        <p:nvPicPr>
          <p:cNvPr id="7" name="Содержимое 6" descr="&amp;Kcy;&amp;acy;&amp;rcy;&amp;tcy;&amp;icy;&amp;ncy;&amp;kcy;&amp;icy; &amp;ocy; &amp;dcy;&amp;ocy;&amp;bcy;&amp;rcy;&amp;ocy;&amp;tcy;&amp;iecy;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2060848"/>
            <a:ext cx="4038600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Пословицы и поговорки.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Доброе начало – половина дела.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Доброе слово и кошке приятно.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свете не без добрых людей.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Добрый скорее дело сделает, чем сердитый.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Добрый сын – отцу радость, а худой – печаль.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Доброе дело и в воде не тонет.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2C911A-216B-4E48-812C-A5BFE11D58F4}" type="datetime1">
              <a:rPr lang="ru-RU" smtClean="0"/>
              <a:pPr>
                <a:defRPr/>
              </a:pPr>
              <a:t>26.04.2013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195172-2391-433B-8D77-D4CD222E9242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Спасибо за урок!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2C911A-216B-4E48-812C-A5BFE11D58F4}" type="datetime1">
              <a:rPr lang="ru-RU" smtClean="0"/>
              <a:pPr>
                <a:defRPr/>
              </a:pPr>
              <a:t>26.04.2013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195172-2391-433B-8D77-D4CD222E9242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  <p:pic>
        <p:nvPicPr>
          <p:cNvPr id="6" name="Содержимое 5" descr="http://im5-tub-ru.yandex.net/i?id=352980577-58-72&amp;n=17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2132856"/>
            <a:ext cx="3960440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http://picfun.ru/positiv/380-kartinki-o-dobrote.html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http://kazy.narod.ru/r/Persons/Ushinsky.htm</a:t>
            </a:r>
            <a:endParaRPr lang="ru-RU" dirty="0" smtClean="0"/>
          </a:p>
          <a:p>
            <a:r>
              <a:rPr lang="en-US" dirty="0" smtClean="0">
                <a:hlinkClick r:id="rId4"/>
              </a:rPr>
              <a:t>http://www.studybook.com.ua/den-smerti-sergeya-ozhegova.htm?cal_m=12&amp;cal_y=2012</a:t>
            </a:r>
            <a:endParaRPr lang="ru-RU" dirty="0" smtClean="0"/>
          </a:p>
          <a:p>
            <a:r>
              <a:rPr lang="en-US" dirty="0" smtClean="0">
                <a:hlinkClick r:id="rId5"/>
              </a:rPr>
              <a:t>http://www.100book.ru/tolkovyj_slovar_russkogo_yazyka_b223400.html</a:t>
            </a:r>
            <a:endParaRPr lang="ru-RU" dirty="0" smtClean="0"/>
          </a:p>
          <a:p>
            <a:r>
              <a:rPr lang="en-US" dirty="0" smtClean="0">
                <a:hlinkClick r:id="rId6"/>
              </a:rPr>
              <a:t>http://www.alleng.ru/d_images/rusl/180.JPG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2C911A-216B-4E48-812C-A5BFE11D58F4}" type="datetime1">
              <a:rPr lang="ru-RU" smtClean="0"/>
              <a:pPr>
                <a:defRPr/>
              </a:pPr>
              <a:t>26.04.2013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195172-2391-433B-8D77-D4CD222E9242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Зрительный диктант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 добрым жить хорошо.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Доброму – добрая память.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Добрым быть – добрым слыть.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Добро помни, а зло забывай.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Доброе дело само себя хвалит.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Добра желаешь – добро и делай.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A47175C-8778-4A31-9EF5-9A798771B50F}" type="datetime1">
              <a:rPr lang="ru-RU"/>
              <a:pPr>
                <a:defRPr/>
              </a:pPr>
              <a:t>26.04.2013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60C413-1773-498F-AD39-E3761ACA4039}" type="slidenum">
              <a:rPr lang="ru-RU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Константин Дмитриевич Ушинский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Просто учиться читать, писать, считать – это «…деятельность без цели, нехристианская педагогика. Мы должны не просто учиться, а учиться добру».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662942-E7F9-41EA-A106-755D28F7A1D5}" type="datetime1">
              <a:rPr lang="ru-RU" smtClean="0"/>
              <a:pPr>
                <a:defRPr/>
              </a:pPr>
              <a:t>26.04.2013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400043-F386-487A-8E4F-BF9A75064F95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pic>
        <p:nvPicPr>
          <p:cNvPr id="7" name="Содержимое 6" descr="http://im0-tub-ru.yandex.net/i?id=320806968-13-72&amp;n=17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844824"/>
            <a:ext cx="2952328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Лексика - это раздел науки о языке, который изучает словарный состав языка.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662942-E7F9-41EA-A106-755D28F7A1D5}" type="datetime1">
              <a:rPr lang="ru-RU" smtClean="0"/>
              <a:pPr>
                <a:defRPr/>
              </a:pPr>
              <a:t>26.04.2013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400043-F386-487A-8E4F-BF9A75064F95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pic>
        <p:nvPicPr>
          <p:cNvPr id="12" name="Содержимое 11" descr="http://im0-tub-ru.yandex.net/i?id=375274106-21-72&amp;n=21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050" y="2132856"/>
            <a:ext cx="2201366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Содержимое 13" descr="http://im5-tub-ru.yandex.net/i?id=173172771-18-72&amp;n=21"/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2132856"/>
            <a:ext cx="2736304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Делающий добро другим, отзывчивый: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добрая душа, добрые глаза.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Несущий блага, добро, благополучие: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добрые вести, доброе отношение.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Хороший, нравственный: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добрые дела.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Дружески близкий, милый: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добрые друзья.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Хороший, отличный, в добром здоровье: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добрый конь, добрый товарищ, добрый молодец.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Безукоризненный, честный: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доброе имя.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2C911A-216B-4E48-812C-A5BFE11D58F4}" type="datetime1">
              <a:rPr lang="ru-RU" smtClean="0"/>
              <a:pPr>
                <a:defRPr/>
              </a:pPr>
              <a:t>26.04.2013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195172-2391-433B-8D77-D4CD222E9242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Синонимы и антонимы.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Добрый человек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Добрый совет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Добрые дела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Добрые знакомые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Добрый конь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Добрая память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662942-E7F9-41EA-A106-755D28F7A1D5}" type="datetime1">
              <a:rPr lang="ru-RU" smtClean="0"/>
              <a:pPr>
                <a:defRPr/>
              </a:pPr>
              <a:t>26.04.2013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400043-F386-487A-8E4F-BF9A75064F95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pic>
        <p:nvPicPr>
          <p:cNvPr id="7" name="Содержимое 6" descr="&amp;Kcy;&amp;acy;&amp;rcy;&amp;tcy;&amp;icy;&amp;ncy;&amp;kcy;&amp;icy; &amp;ocy; &amp;dcy;&amp;ocy;&amp;bcy;&amp;rcy;&amp;ocy;&amp;tcy;&amp;iecy;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348706"/>
            <a:ext cx="4038600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Словообразование -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раздел науки о языке, который изучает процесс образования новых слов.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662942-E7F9-41EA-A106-755D28F7A1D5}" type="datetime1">
              <a:rPr lang="ru-RU" smtClean="0"/>
              <a:pPr>
                <a:defRPr/>
              </a:pPr>
              <a:t>26.04.2013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400043-F386-487A-8E4F-BF9A75064F95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pic>
        <p:nvPicPr>
          <p:cNvPr id="7" name="Содержимое 6" descr="http://www.alleng.ru/d_images/rusl/180.JPG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7" y="1844824"/>
            <a:ext cx="2664296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- добр 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добрейший</a:t>
            </a:r>
          </a:p>
          <a:p>
            <a:r>
              <a:rPr lang="ru-RU" dirty="0" smtClean="0"/>
              <a:t>добренький</a:t>
            </a:r>
          </a:p>
          <a:p>
            <a:r>
              <a:rPr lang="ru-RU" dirty="0" smtClean="0"/>
              <a:t>предобрый</a:t>
            </a:r>
          </a:p>
          <a:p>
            <a:r>
              <a:rPr lang="ru-RU" dirty="0" smtClean="0"/>
              <a:t>добряк</a:t>
            </a:r>
          </a:p>
          <a:p>
            <a:r>
              <a:rPr lang="ru-RU" dirty="0" smtClean="0"/>
              <a:t>добрячок</a:t>
            </a:r>
          </a:p>
          <a:p>
            <a:r>
              <a:rPr lang="ru-RU" dirty="0" smtClean="0"/>
              <a:t>добреть</a:t>
            </a:r>
          </a:p>
          <a:p>
            <a:r>
              <a:rPr lang="ru-RU" dirty="0" smtClean="0"/>
              <a:t>задобрить</a:t>
            </a:r>
          </a:p>
          <a:p>
            <a:r>
              <a:rPr lang="ru-RU" dirty="0" smtClean="0"/>
              <a:t>добро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добродушный</a:t>
            </a:r>
          </a:p>
          <a:p>
            <a:r>
              <a:rPr lang="ru-RU" dirty="0" smtClean="0"/>
              <a:t>доброкачественный</a:t>
            </a:r>
          </a:p>
          <a:p>
            <a:r>
              <a:rPr lang="ru-RU" dirty="0" smtClean="0"/>
              <a:t>добропорядочный</a:t>
            </a:r>
          </a:p>
          <a:p>
            <a:r>
              <a:rPr lang="ru-RU" dirty="0" smtClean="0"/>
              <a:t>добросердечный</a:t>
            </a:r>
          </a:p>
          <a:p>
            <a:r>
              <a:rPr lang="ru-RU" dirty="0" smtClean="0"/>
              <a:t>добросовестный</a:t>
            </a:r>
          </a:p>
          <a:p>
            <a:r>
              <a:rPr lang="ru-RU" dirty="0" smtClean="0"/>
              <a:t>добрососедский</a:t>
            </a:r>
          </a:p>
          <a:p>
            <a:r>
              <a:rPr lang="ru-RU" dirty="0" smtClean="0"/>
              <a:t>доброжелательный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662942-E7F9-41EA-A106-755D28F7A1D5}" type="datetime1">
              <a:rPr lang="ru-RU" smtClean="0"/>
              <a:pPr>
                <a:defRPr/>
              </a:pPr>
              <a:t>26.04.2013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400043-F386-487A-8E4F-BF9A75064F95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Фонетика -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раздел науки о языке, который изучает звуки, их чередование, а также ударение, слоги, интонацию.</a:t>
            </a:r>
          </a:p>
          <a:p>
            <a:endParaRPr lang="en-US" dirty="0" smtClean="0"/>
          </a:p>
          <a:p>
            <a:pPr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ДОБРОТА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662942-E7F9-41EA-A106-755D28F7A1D5}" type="datetime1">
              <a:rPr lang="ru-RU" smtClean="0"/>
              <a:pPr>
                <a:defRPr/>
              </a:pPr>
              <a:t>26.04.2013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400043-F386-487A-8E4F-BF9A75064F95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pic>
        <p:nvPicPr>
          <p:cNvPr id="7" name="Содержимое 6" descr="&amp;Kcy;&amp;acy;&amp;rcy;&amp;tcy;&amp;icy;&amp;ncy;&amp;kcy;&amp;icy; &amp;ocy; &amp;dcy;&amp;ocy;&amp;bcy;&amp;rcy;&amp;ocy;&amp;tcy;&amp;iecy;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2060848"/>
            <a:ext cx="4038600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нач.школа 14. русский язы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Brush Script Std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нач.школа 14. русский язык</Template>
  <TotalTime>188</TotalTime>
  <Words>309</Words>
  <Application>Microsoft Office PowerPoint</Application>
  <PresentationFormat>Экран (4:3)</PresentationFormat>
  <Paragraphs>126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нач.школа 14. русский язык</vt:lpstr>
      <vt:lpstr>Урок – исследование по русскому языку</vt:lpstr>
      <vt:lpstr>Зрительный диктант</vt:lpstr>
      <vt:lpstr>Константин Дмитриевич Ушинский</vt:lpstr>
      <vt:lpstr>Лексика - это раздел науки о языке, который изучает словарный состав языка.</vt:lpstr>
      <vt:lpstr>Слайд 5</vt:lpstr>
      <vt:lpstr>Синонимы и антонимы.</vt:lpstr>
      <vt:lpstr>Словообразование - </vt:lpstr>
      <vt:lpstr>- добр -</vt:lpstr>
      <vt:lpstr>Фонетика - </vt:lpstr>
      <vt:lpstr>Морфология -</vt:lpstr>
      <vt:lpstr>Орфография - </vt:lpstr>
      <vt:lpstr>Синтаксис - </vt:lpstr>
      <vt:lpstr>Фразеология.</vt:lpstr>
      <vt:lpstr>Пословицы и поговорки.</vt:lpstr>
      <vt:lpstr>Спасибо за урок!</vt:lpstr>
      <vt:lpstr>Слайд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– исследование по русскому языку</dc:title>
  <dc:creator>Admin</dc:creator>
  <cp:lastModifiedBy>Admin</cp:lastModifiedBy>
  <cp:revision>24</cp:revision>
  <dcterms:created xsi:type="dcterms:W3CDTF">2013-01-30T12:59:48Z</dcterms:created>
  <dcterms:modified xsi:type="dcterms:W3CDTF">2013-04-26T18:45:38Z</dcterms:modified>
</cp:coreProperties>
</file>