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</p:sldMasterIdLst>
  <p:sldIdLst>
    <p:sldId id="275" r:id="rId4"/>
    <p:sldId id="257" r:id="rId5"/>
    <p:sldId id="272" r:id="rId6"/>
    <p:sldId id="274" r:id="rId7"/>
    <p:sldId id="258" r:id="rId8"/>
    <p:sldId id="270" r:id="rId9"/>
    <p:sldId id="269" r:id="rId10"/>
    <p:sldId id="268" r:id="rId11"/>
    <p:sldId id="259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25107-14E0-4092-90D8-1758098DEA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1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8D5C-B22A-4634-B645-33755771A53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7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AA070-80E2-47A5-9538-B4C9F6B94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9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25107-14E0-4092-90D8-1758098DEA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47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7C654-F9B2-4F6B-8C53-572C2B24FC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13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C26C6-E9DD-4E56-8EC2-562C1EA3C4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27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0DEC9-57F2-4C59-92BF-F39A5601DFF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64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662B-0616-42A9-ACDA-692377C58E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CACCF-AC34-4995-BB22-C2A2A03C8D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599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9BA1-0A3C-4BC4-ABBB-9151C68C61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046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7294F-C39E-4778-BB26-F3F1CC5641D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7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7C654-F9B2-4F6B-8C53-572C2B24FC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69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A65E8-0992-458D-BA62-D33E0A4DDCF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286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8D5C-B22A-4634-B645-33755771A53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59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AA070-80E2-47A5-9538-B4C9F6B94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58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E182B-4C2C-4506-BF66-441361F20E5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1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C750E-149F-4E15-8620-9B9CB7BB00B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62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09EC-073F-4E22-A81D-C1D726DB35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3C5CA-2F54-4C08-97E1-8EB46B5BA13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44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EBAA8-264E-40BC-92E0-A54B228704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683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D48CC-4A7B-4150-A285-B5AFE46915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8269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884E1-C6BB-432D-85B1-DD7DA5CFC55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3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C26C6-E9DD-4E56-8EC2-562C1EA3C4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811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BE2E0-F2FB-46CD-A4C1-9C6E3B4C510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6308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E03EA-BD35-4049-B5B1-1E5026A8F42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393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273B3-D7E9-451C-9877-36DE4DEBE4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298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47398-0AED-43A1-BB4F-BD5684ADD1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8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0DEC9-57F2-4C59-92BF-F39A5601DFF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65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662B-0616-42A9-ACDA-692377C58E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8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CACCF-AC34-4995-BB22-C2A2A03C8D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9BA1-0A3C-4BC4-ABBB-9151C68C61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21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7294F-C39E-4778-BB26-F3F1CC5641D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2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A65E8-0992-458D-BA62-D33E0A4DDCF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5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541C6-E97D-408B-B252-B89604E4E1CB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0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541C6-E97D-408B-B252-B89604E4E1CB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6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8CC7BD-FCB2-4857-8AD9-A33913CBDA1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66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2088232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«Безударные гласные в корне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слова, проверяемая ударением»</a:t>
            </a:r>
            <a:endParaRPr lang="ru-RU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3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нутый угол 2"/>
          <p:cNvSpPr/>
          <p:nvPr/>
        </p:nvSpPr>
        <p:spPr>
          <a:xfrm>
            <a:off x="1119064" y="1268760"/>
            <a:ext cx="6098976" cy="288032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Автор </a:t>
            </a: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презентации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Mistral" pitchFamily="66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alibri"/>
              </a:rPr>
              <a:t>Дубинина Галина Васильевна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  учитель начальных классов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ru-RU" sz="2800" b="1" dirty="0">
                <a:solidFill>
                  <a:srgbClr val="C00000"/>
                </a:solidFill>
                <a:latin typeface="Calibri"/>
              </a:rPr>
              <a:t>МБОУ СОШ с УИОП №2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Calibri"/>
              </a:rPr>
              <a:t>г</a:t>
            </a:r>
            <a:r>
              <a:rPr lang="ru-RU" sz="2800" b="1" dirty="0">
                <a:solidFill>
                  <a:srgbClr val="C00000"/>
                </a:solidFill>
                <a:latin typeface="Calibri"/>
              </a:rPr>
              <a:t>. Лебедянь</a:t>
            </a:r>
            <a:endParaRPr lang="ru-RU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2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1116013" y="139700"/>
            <a:ext cx="640873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>
                <a:solidFill>
                  <a:srgbClr val="FF6600"/>
                </a:solidFill>
                <a:latin typeface="Tahoma" pitchFamily="34" charset="0"/>
              </a:rPr>
              <a:t>С малой удачи начинается большой успех.</a:t>
            </a:r>
          </a:p>
        </p:txBody>
      </p:sp>
      <p:pic>
        <p:nvPicPr>
          <p:cNvPr id="97286" name="Picture 6" descr="урок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060575"/>
            <a:ext cx="3462338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063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85947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620688"/>
            <a:ext cx="2892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Чистописание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8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FF3300"/>
                </a:solidFill>
              </a:rPr>
              <a:t>Безударная гласная в корне.</a:t>
            </a:r>
            <a:br>
              <a:rPr lang="ru-RU" sz="4000" b="1" dirty="0" smtClean="0">
                <a:solidFill>
                  <a:srgbClr val="FF3300"/>
                </a:solidFill>
              </a:rPr>
            </a:br>
            <a:r>
              <a:rPr lang="ru-RU" sz="4000" b="1" dirty="0" smtClean="0">
                <a:solidFill>
                  <a:srgbClr val="FF3300"/>
                </a:solidFill>
              </a:rPr>
              <a:t>Алгоритм проверки.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b="1" dirty="0" smtClean="0">
                <a:solidFill>
                  <a:srgbClr val="0033CC"/>
                </a:solidFill>
              </a:rPr>
              <a:t>Прочитай слово, поставь ударение.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b="1" dirty="0" smtClean="0">
                <a:solidFill>
                  <a:srgbClr val="0033CC"/>
                </a:solidFill>
              </a:rPr>
              <a:t>Определи, в какой части слова находится безударный гласный.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33CC"/>
                </a:solidFill>
              </a:rPr>
              <a:t>      Выдели корень и безударный гласный.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33CC"/>
                </a:solidFill>
              </a:rPr>
              <a:t>3.   Для проверки гласного измени слово или подбери однокоренное, чтобы проверяемый гласный стоял под ударением.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33CC"/>
                </a:solidFill>
              </a:rPr>
              <a:t>4.   Напиши в слове такую же гласную, как и в проверочном.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33CC"/>
                </a:solidFill>
              </a:rPr>
              <a:t>5.   Обозначь орфограмму.</a:t>
            </a:r>
          </a:p>
        </p:txBody>
      </p:sp>
    </p:spTree>
    <p:extLst>
      <p:ext uri="{BB962C8B-B14F-4D97-AF65-F5344CB8AC3E}">
        <p14:creationId xmlns:p14="http://schemas.microsoft.com/office/powerpoint/2010/main" val="36118797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FF3300"/>
                </a:solidFill>
              </a:rPr>
              <a:t>Найди и выпиши слова с безударной гласной в корне, выдели корень, подчеркни безударную гласную.</a:t>
            </a:r>
            <a:br>
              <a:rPr lang="ru-RU" sz="2800" b="1" dirty="0" smtClean="0">
                <a:solidFill>
                  <a:srgbClr val="FF3300"/>
                </a:solidFill>
              </a:rPr>
            </a:br>
            <a:endParaRPr lang="ru-RU" sz="2800" b="1" dirty="0" smtClean="0">
              <a:solidFill>
                <a:srgbClr val="FF33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229600" cy="42481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33CC"/>
                </a:solidFill>
              </a:rPr>
              <a:t>сказка        лентяй            маслёнка</a:t>
            </a:r>
          </a:p>
          <a:p>
            <a:pPr eaLnBrk="1" hangingPunct="1">
              <a:buFontTx/>
              <a:buNone/>
            </a:pPr>
            <a:endParaRPr lang="ru-RU" b="1" dirty="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33CC"/>
                </a:solidFill>
              </a:rPr>
              <a:t>смотреть    разделим       подарок</a:t>
            </a:r>
          </a:p>
          <a:p>
            <a:pPr eaLnBrk="1" hangingPunct="1">
              <a:buFontTx/>
              <a:buNone/>
            </a:pPr>
            <a:endParaRPr lang="ru-RU" b="1" dirty="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33CC"/>
                </a:solidFill>
              </a:rPr>
              <a:t>зимний       число              стонет</a:t>
            </a:r>
          </a:p>
          <a:p>
            <a:pPr eaLnBrk="1" hangingPunct="1">
              <a:buFontTx/>
              <a:buNone/>
            </a:pPr>
            <a:endParaRPr lang="ru-RU" b="1" dirty="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33CC"/>
                </a:solidFill>
              </a:rPr>
              <a:t>Ответ</a:t>
            </a:r>
            <a:r>
              <a:rPr lang="en-US" b="1" dirty="0" smtClean="0">
                <a:solidFill>
                  <a:srgbClr val="0033CC"/>
                </a:solidFill>
              </a:rPr>
              <a:t>:</a:t>
            </a:r>
            <a:r>
              <a:rPr lang="ru-RU" b="1" dirty="0" smtClean="0"/>
              <a:t>  </a:t>
            </a:r>
          </a:p>
          <a:p>
            <a:pPr eaLnBrk="1" hangingPunct="1">
              <a:buFontTx/>
              <a:buNone/>
            </a:pPr>
            <a:endParaRPr lang="ru-RU" b="1" dirty="0" smtClean="0"/>
          </a:p>
        </p:txBody>
      </p:sp>
      <p:grpSp>
        <p:nvGrpSpPr>
          <p:cNvPr id="115718" name="Group 6"/>
          <p:cNvGrpSpPr>
            <a:grpSpLocks/>
          </p:cNvGrpSpPr>
          <p:nvPr/>
        </p:nvGrpSpPr>
        <p:grpSpPr bwMode="auto">
          <a:xfrm>
            <a:off x="1979613" y="4868863"/>
            <a:ext cx="2016125" cy="792162"/>
            <a:chOff x="1292" y="3113"/>
            <a:chExt cx="1270" cy="499"/>
          </a:xfrm>
        </p:grpSpPr>
        <p:sp>
          <p:nvSpPr>
            <p:cNvPr id="115719" name="AutoShape 7"/>
            <p:cNvSpPr>
              <a:spLocks noChangeArrowheads="1"/>
            </p:cNvSpPr>
            <p:nvPr/>
          </p:nvSpPr>
          <p:spPr bwMode="auto">
            <a:xfrm>
              <a:off x="1292" y="3113"/>
              <a:ext cx="1270" cy="499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л</a:t>
              </a:r>
              <a:r>
                <a:rPr lang="ru-RU" sz="2800" b="1" u="sng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е</a:t>
              </a: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нтя</a:t>
              </a: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́</a:t>
              </a: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й</a:t>
              </a:r>
              <a:endParaRPr lang="ru-RU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476" name="Arc 8"/>
            <p:cNvSpPr>
              <a:spLocks/>
            </p:cNvSpPr>
            <p:nvPr/>
          </p:nvSpPr>
          <p:spPr bwMode="auto">
            <a:xfrm rot="-890287">
              <a:off x="1519" y="3158"/>
              <a:ext cx="389" cy="180"/>
            </a:xfrm>
            <a:custGeom>
              <a:avLst/>
              <a:gdLst>
                <a:gd name="T0" fmla="*/ 0 w 39045"/>
                <a:gd name="T1" fmla="*/ 74 h 21600"/>
                <a:gd name="T2" fmla="*/ 389 w 39045"/>
                <a:gd name="T3" fmla="*/ 179 h 21600"/>
                <a:gd name="T4" fmla="*/ 174 w 39045"/>
                <a:gd name="T5" fmla="*/ 18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045" h="21600" fill="none" extrusionOk="0">
                  <a:moveTo>
                    <a:pt x="-1" y="8862"/>
                  </a:moveTo>
                  <a:cubicBezTo>
                    <a:pt x="4066" y="3293"/>
                    <a:pt x="10548" y="0"/>
                    <a:pt x="17445" y="0"/>
                  </a:cubicBezTo>
                  <a:cubicBezTo>
                    <a:pt x="29337" y="0"/>
                    <a:pt x="38992" y="9612"/>
                    <a:pt x="39044" y="21505"/>
                  </a:cubicBezTo>
                </a:path>
                <a:path w="39045" h="21600" stroke="0" extrusionOk="0">
                  <a:moveTo>
                    <a:pt x="-1" y="8862"/>
                  </a:moveTo>
                  <a:cubicBezTo>
                    <a:pt x="4066" y="3293"/>
                    <a:pt x="10548" y="0"/>
                    <a:pt x="17445" y="0"/>
                  </a:cubicBezTo>
                  <a:cubicBezTo>
                    <a:pt x="29337" y="0"/>
                    <a:pt x="38992" y="9612"/>
                    <a:pt x="39044" y="21505"/>
                  </a:cubicBezTo>
                  <a:lnTo>
                    <a:pt x="17445" y="21600"/>
                  </a:lnTo>
                  <a:lnTo>
                    <a:pt x="-1" y="8862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15721" name="Group 9"/>
          <p:cNvGrpSpPr>
            <a:grpSpLocks/>
          </p:cNvGrpSpPr>
          <p:nvPr/>
        </p:nvGrpSpPr>
        <p:grpSpPr bwMode="auto">
          <a:xfrm>
            <a:off x="4284663" y="4868863"/>
            <a:ext cx="2016125" cy="792162"/>
            <a:chOff x="2744" y="3113"/>
            <a:chExt cx="1270" cy="499"/>
          </a:xfrm>
        </p:grpSpPr>
        <p:sp>
          <p:nvSpPr>
            <p:cNvPr id="115722" name="AutoShape 10"/>
            <p:cNvSpPr>
              <a:spLocks noChangeArrowheads="1"/>
            </p:cNvSpPr>
            <p:nvPr/>
          </p:nvSpPr>
          <p:spPr bwMode="auto">
            <a:xfrm>
              <a:off x="2744" y="3113"/>
              <a:ext cx="1270" cy="499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м</a:t>
              </a:r>
              <a:r>
                <a:rPr lang="ru-RU" sz="2800" b="1" u="sng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  <a:r>
                <a:rPr lang="ru-RU" sz="2800" b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слёнка</a:t>
              </a:r>
            </a:p>
          </p:txBody>
        </p:sp>
        <p:sp>
          <p:nvSpPr>
            <p:cNvPr id="19474" name="Arc 11"/>
            <p:cNvSpPr>
              <a:spLocks/>
            </p:cNvSpPr>
            <p:nvPr/>
          </p:nvSpPr>
          <p:spPr bwMode="auto">
            <a:xfrm rot="-751970">
              <a:off x="2835" y="3158"/>
              <a:ext cx="558" cy="181"/>
            </a:xfrm>
            <a:custGeom>
              <a:avLst/>
              <a:gdLst>
                <a:gd name="T0" fmla="*/ 0 w 34200"/>
                <a:gd name="T1" fmla="*/ 35 h 21600"/>
                <a:gd name="T2" fmla="*/ 558 w 34200"/>
                <a:gd name="T3" fmla="*/ 165 h 21600"/>
                <a:gd name="T4" fmla="*/ 207 w 34200"/>
                <a:gd name="T5" fmla="*/ 18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200" h="21600" fill="none" extrusionOk="0">
                  <a:moveTo>
                    <a:pt x="0" y="4120"/>
                  </a:moveTo>
                  <a:cubicBezTo>
                    <a:pt x="3688" y="1442"/>
                    <a:pt x="8130" y="0"/>
                    <a:pt x="12689" y="0"/>
                  </a:cubicBezTo>
                  <a:cubicBezTo>
                    <a:pt x="23858" y="0"/>
                    <a:pt x="33186" y="8516"/>
                    <a:pt x="34199" y="19640"/>
                  </a:cubicBezTo>
                </a:path>
                <a:path w="34200" h="21600" stroke="0" extrusionOk="0">
                  <a:moveTo>
                    <a:pt x="0" y="4120"/>
                  </a:moveTo>
                  <a:cubicBezTo>
                    <a:pt x="3688" y="1442"/>
                    <a:pt x="8130" y="0"/>
                    <a:pt x="12689" y="0"/>
                  </a:cubicBezTo>
                  <a:cubicBezTo>
                    <a:pt x="23858" y="0"/>
                    <a:pt x="33186" y="8516"/>
                    <a:pt x="34199" y="19640"/>
                  </a:cubicBezTo>
                  <a:lnTo>
                    <a:pt x="12689" y="21600"/>
                  </a:lnTo>
                  <a:lnTo>
                    <a:pt x="0" y="412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15724" name="Group 12"/>
          <p:cNvGrpSpPr>
            <a:grpSpLocks/>
          </p:cNvGrpSpPr>
          <p:nvPr/>
        </p:nvGrpSpPr>
        <p:grpSpPr bwMode="auto">
          <a:xfrm>
            <a:off x="6659563" y="4868863"/>
            <a:ext cx="1944687" cy="792162"/>
            <a:chOff x="4241" y="3113"/>
            <a:chExt cx="1225" cy="499"/>
          </a:xfrm>
        </p:grpSpPr>
        <p:sp>
          <p:nvSpPr>
            <p:cNvPr id="115725" name="AutoShape 13"/>
            <p:cNvSpPr>
              <a:spLocks noChangeArrowheads="1"/>
            </p:cNvSpPr>
            <p:nvPr/>
          </p:nvSpPr>
          <p:spPr bwMode="auto">
            <a:xfrm>
              <a:off x="4241" y="3113"/>
              <a:ext cx="1225" cy="499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см</a:t>
              </a:r>
              <a:r>
                <a:rPr lang="ru-RU" sz="2800" b="1" u="sng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тре</a:t>
              </a: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́</a:t>
              </a:r>
              <a:r>
                <a:rPr lang="ru-RU" sz="2800" b="1" dirty="0" err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ть</a:t>
              </a:r>
              <a:endParaRPr lang="ru-RU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472" name="Arc 14"/>
            <p:cNvSpPr>
              <a:spLocks/>
            </p:cNvSpPr>
            <p:nvPr/>
          </p:nvSpPr>
          <p:spPr bwMode="auto">
            <a:xfrm rot="-843083">
              <a:off x="4377" y="3158"/>
              <a:ext cx="525" cy="181"/>
            </a:xfrm>
            <a:custGeom>
              <a:avLst/>
              <a:gdLst>
                <a:gd name="T0" fmla="*/ 0 w 30408"/>
                <a:gd name="T1" fmla="*/ 16 h 21600"/>
                <a:gd name="T2" fmla="*/ 525 w 30408"/>
                <a:gd name="T3" fmla="*/ 170 h 21600"/>
                <a:gd name="T4" fmla="*/ 153 w 30408"/>
                <a:gd name="T5" fmla="*/ 18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08" h="21600" fill="none" extrusionOk="0">
                  <a:moveTo>
                    <a:pt x="-1" y="1896"/>
                  </a:moveTo>
                  <a:cubicBezTo>
                    <a:pt x="2783" y="646"/>
                    <a:pt x="5799" y="0"/>
                    <a:pt x="8851" y="0"/>
                  </a:cubicBezTo>
                  <a:cubicBezTo>
                    <a:pt x="20250" y="0"/>
                    <a:pt x="29688" y="8859"/>
                    <a:pt x="30407" y="20236"/>
                  </a:cubicBezTo>
                </a:path>
                <a:path w="30408" h="21600" stroke="0" extrusionOk="0">
                  <a:moveTo>
                    <a:pt x="-1" y="1896"/>
                  </a:moveTo>
                  <a:cubicBezTo>
                    <a:pt x="2783" y="646"/>
                    <a:pt x="5799" y="0"/>
                    <a:pt x="8851" y="0"/>
                  </a:cubicBezTo>
                  <a:cubicBezTo>
                    <a:pt x="20250" y="0"/>
                    <a:pt x="29688" y="8859"/>
                    <a:pt x="30407" y="20236"/>
                  </a:cubicBezTo>
                  <a:lnTo>
                    <a:pt x="8851" y="21600"/>
                  </a:lnTo>
                  <a:lnTo>
                    <a:pt x="-1" y="1896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15727" name="Group 15"/>
          <p:cNvGrpSpPr>
            <a:grpSpLocks/>
          </p:cNvGrpSpPr>
          <p:nvPr/>
        </p:nvGrpSpPr>
        <p:grpSpPr bwMode="auto">
          <a:xfrm>
            <a:off x="1979613" y="5949950"/>
            <a:ext cx="1944687" cy="720725"/>
            <a:chOff x="1292" y="3702"/>
            <a:chExt cx="1225" cy="454"/>
          </a:xfrm>
        </p:grpSpPr>
        <p:sp>
          <p:nvSpPr>
            <p:cNvPr id="115728" name="AutoShape 16"/>
            <p:cNvSpPr>
              <a:spLocks noChangeArrowheads="1"/>
            </p:cNvSpPr>
            <p:nvPr/>
          </p:nvSpPr>
          <p:spPr bwMode="auto">
            <a:xfrm>
              <a:off x="1292" y="3702"/>
              <a:ext cx="1225" cy="454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ч</a:t>
              </a:r>
              <a:r>
                <a:rPr lang="ru-RU" sz="2800" b="1" u="sng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и</a:t>
              </a:r>
              <a:r>
                <a:rPr lang="ru-RU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сло</a:t>
              </a:r>
              <a:r>
                <a:rPr lang="ru-RU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́</a:t>
              </a:r>
            </a:p>
          </p:txBody>
        </p:sp>
        <p:sp>
          <p:nvSpPr>
            <p:cNvPr id="19470" name="Arc 17"/>
            <p:cNvSpPr>
              <a:spLocks/>
            </p:cNvSpPr>
            <p:nvPr/>
          </p:nvSpPr>
          <p:spPr bwMode="auto">
            <a:xfrm rot="-1750298">
              <a:off x="1655" y="3748"/>
              <a:ext cx="318" cy="181"/>
            </a:xfrm>
            <a:custGeom>
              <a:avLst/>
              <a:gdLst>
                <a:gd name="T0" fmla="*/ 0 w 26259"/>
                <a:gd name="T1" fmla="*/ 4 h 21600"/>
                <a:gd name="T2" fmla="*/ 318 w 26259"/>
                <a:gd name="T3" fmla="*/ 170 h 21600"/>
                <a:gd name="T4" fmla="*/ 57 w 26259"/>
                <a:gd name="T5" fmla="*/ 18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59" h="21600" fill="none" extrusionOk="0">
                  <a:moveTo>
                    <a:pt x="-1" y="517"/>
                  </a:moveTo>
                  <a:cubicBezTo>
                    <a:pt x="1543" y="173"/>
                    <a:pt x="3120" y="0"/>
                    <a:pt x="4702" y="0"/>
                  </a:cubicBezTo>
                  <a:cubicBezTo>
                    <a:pt x="16101" y="0"/>
                    <a:pt x="25539" y="8859"/>
                    <a:pt x="26258" y="20236"/>
                  </a:cubicBezTo>
                </a:path>
                <a:path w="26259" h="21600" stroke="0" extrusionOk="0">
                  <a:moveTo>
                    <a:pt x="-1" y="517"/>
                  </a:moveTo>
                  <a:cubicBezTo>
                    <a:pt x="1543" y="173"/>
                    <a:pt x="3120" y="0"/>
                    <a:pt x="4702" y="0"/>
                  </a:cubicBezTo>
                  <a:cubicBezTo>
                    <a:pt x="16101" y="0"/>
                    <a:pt x="25539" y="8859"/>
                    <a:pt x="26258" y="20236"/>
                  </a:cubicBezTo>
                  <a:lnTo>
                    <a:pt x="4702" y="21600"/>
                  </a:lnTo>
                  <a:lnTo>
                    <a:pt x="-1" y="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pic>
        <p:nvPicPr>
          <p:cNvPr id="19464" name="Picture 18" descr="vveden1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068638"/>
            <a:ext cx="164941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731" name="Group 19"/>
          <p:cNvGrpSpPr>
            <a:grpSpLocks/>
          </p:cNvGrpSpPr>
          <p:nvPr/>
        </p:nvGrpSpPr>
        <p:grpSpPr bwMode="auto">
          <a:xfrm>
            <a:off x="7380288" y="2492375"/>
            <a:ext cx="1511300" cy="1008063"/>
            <a:chOff x="2200" y="1979"/>
            <a:chExt cx="952" cy="635"/>
          </a:xfrm>
        </p:grpSpPr>
        <p:sp>
          <p:nvSpPr>
            <p:cNvPr id="19466" name="WordArt 20"/>
            <p:cNvSpPr>
              <a:spLocks noChangeArrowheads="1" noChangeShapeType="1" noTextEdit="1"/>
            </p:cNvSpPr>
            <p:nvPr/>
          </p:nvSpPr>
          <p:spPr bwMode="auto">
            <a:xfrm rot="181874">
              <a:off x="2653" y="1979"/>
              <a:ext cx="181" cy="2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?</a:t>
              </a:r>
            </a:p>
          </p:txBody>
        </p:sp>
        <p:sp>
          <p:nvSpPr>
            <p:cNvPr id="19467" name="WordArt 21"/>
            <p:cNvSpPr>
              <a:spLocks noChangeArrowheads="1" noChangeShapeType="1" noTextEdit="1"/>
            </p:cNvSpPr>
            <p:nvPr/>
          </p:nvSpPr>
          <p:spPr bwMode="auto">
            <a:xfrm rot="181874">
              <a:off x="2200" y="2341"/>
              <a:ext cx="181" cy="2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?</a:t>
              </a:r>
            </a:p>
          </p:txBody>
        </p:sp>
        <p:sp>
          <p:nvSpPr>
            <p:cNvPr id="19468" name="WordArt 22"/>
            <p:cNvSpPr>
              <a:spLocks noChangeArrowheads="1" noChangeShapeType="1" noTextEdit="1"/>
            </p:cNvSpPr>
            <p:nvPr/>
          </p:nvSpPr>
          <p:spPr bwMode="auto">
            <a:xfrm rot="181874">
              <a:off x="2971" y="2205"/>
              <a:ext cx="181" cy="2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2632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68760"/>
            <a:ext cx="62464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Дождевая капля упала на моё </a:t>
            </a:r>
            <a:r>
              <a:rPr kumimoji="0" lang="ru-RU" sz="36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лецо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.</a:t>
            </a:r>
            <a:b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</a:b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После грозы наступила тишина.</a:t>
            </a:r>
            <a:b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</a:b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Дом лесника стоял на берегу </a:t>
            </a:r>
            <a:r>
              <a:rPr kumimoji="0" lang="ru-RU" sz="36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озира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.</a:t>
            </a:r>
            <a:b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</a:b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Столяр </a:t>
            </a:r>
            <a:r>
              <a:rPr kumimoji="0" lang="ru-RU" sz="36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распелил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 доску.</a:t>
            </a:r>
            <a:b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</a:b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ea typeface="+mj-ea"/>
                <a:cs typeface="Arial"/>
              </a:rPr>
              <a:t>Зелёная лужайка запестрела цветами.</a:t>
            </a:r>
            <a:endParaRPr kumimoji="0" 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404664"/>
            <a:ext cx="540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Спиши, исправляя ошибки.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4572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На болоте две лягушки,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Две </a:t>
            </a:r>
            <a:r>
              <a:rPr lang="ru-RU" sz="2400" b="1" kern="0" dirty="0" smtClean="0">
                <a:solidFill>
                  <a:srgbClr val="0033CC"/>
                </a:solidFill>
              </a:rPr>
              <a:t>весёлые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 подружки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Утром рано умывались,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Полотенцем растирались,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Ножками топали,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Ручками хлопали,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Вправо влево наклонялись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И обратно возвращались.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Вот здоровья в чём секрет -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Всем друзьям физкульт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-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привет!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</a:endParaRPr>
          </a:p>
        </p:txBody>
      </p:sp>
      <p:pic>
        <p:nvPicPr>
          <p:cNvPr id="3" name="Picture 5" descr="http://prodisney.ru/images/news/news2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56792"/>
            <a:ext cx="3512585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0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30243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</a:rPr>
              <a:t>	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mbria"/>
              </a:rPr>
              <a:t>1группа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</a:rPr>
              <a:t>х_л_да</a:t>
            </a:r>
            <a:r>
              <a:rPr kumimoji="0" 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</a:rPr>
              <a:t>з_л_нели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451698"/>
            <a:ext cx="36724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0C0"/>
                </a:solidFill>
                <a:latin typeface="Cambria"/>
              </a:rPr>
              <a:t>	</a:t>
            </a:r>
            <a:r>
              <a:rPr lang="ru-RU" sz="2800" b="1" dirty="0" smtClean="0">
                <a:solidFill>
                  <a:srgbClr val="0070C0"/>
                </a:solidFill>
                <a:latin typeface="Cambria"/>
              </a:rPr>
              <a:t>2группа</a:t>
            </a:r>
            <a:endParaRPr lang="ru-RU" b="1" dirty="0">
              <a:solidFill>
                <a:srgbClr val="0070C0"/>
              </a:solidFill>
              <a:latin typeface="Cambria"/>
            </a:endParaRPr>
          </a:p>
          <a:p>
            <a:pPr lvl="0"/>
            <a:r>
              <a:rPr lang="ru-RU" sz="5400" dirty="0" err="1">
                <a:solidFill>
                  <a:prstClr val="black"/>
                </a:solidFill>
                <a:latin typeface="Cambria"/>
              </a:rPr>
              <a:t>в_ч_реет</a:t>
            </a:r>
            <a:endParaRPr lang="ru-RU" sz="5400" dirty="0">
              <a:solidFill>
                <a:prstClr val="black"/>
              </a:solidFill>
              <a:latin typeface="Cambria"/>
            </a:endParaRPr>
          </a:p>
          <a:p>
            <a:pPr lvl="0"/>
            <a:r>
              <a:rPr lang="ru-RU" sz="5400" dirty="0" err="1">
                <a:solidFill>
                  <a:prstClr val="black"/>
                </a:solidFill>
                <a:latin typeface="Cambria"/>
              </a:rPr>
              <a:t>з_л_тые</a:t>
            </a:r>
            <a:endParaRPr lang="ru-RU" sz="5400" dirty="0">
              <a:solidFill>
                <a:prstClr val="black"/>
              </a:solidFill>
              <a:latin typeface="Cambri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896" y="3140968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800" dirty="0" smtClean="0">
                <a:solidFill>
                  <a:srgbClr val="0070C0"/>
                </a:solidFill>
                <a:latin typeface="Cambria"/>
              </a:rPr>
              <a:t>	</a:t>
            </a:r>
            <a:r>
              <a:rPr lang="ru-RU" sz="2800" b="1" dirty="0" smtClean="0">
                <a:solidFill>
                  <a:srgbClr val="0070C0"/>
                </a:solidFill>
                <a:latin typeface="Cambria"/>
              </a:rPr>
              <a:t>3группа</a:t>
            </a:r>
            <a:endParaRPr lang="ru-RU" sz="2800" b="1" dirty="0">
              <a:solidFill>
                <a:srgbClr val="0070C0"/>
              </a:solidFill>
              <a:latin typeface="Cambria"/>
            </a:endParaRPr>
          </a:p>
          <a:p>
            <a:pPr lvl="0"/>
            <a:r>
              <a:rPr lang="ru-RU" sz="5400" dirty="0">
                <a:solidFill>
                  <a:prstClr val="black"/>
                </a:solidFill>
                <a:latin typeface="Cambria"/>
              </a:rPr>
              <a:t> </a:t>
            </a:r>
            <a:r>
              <a:rPr lang="ru-RU" sz="5400" dirty="0" err="1">
                <a:solidFill>
                  <a:prstClr val="black"/>
                </a:solidFill>
                <a:latin typeface="Cambria"/>
              </a:rPr>
              <a:t>б_р_да</a:t>
            </a:r>
            <a:endParaRPr lang="ru-RU" sz="5400" dirty="0">
              <a:solidFill>
                <a:prstClr val="black"/>
              </a:solidFill>
              <a:latin typeface="Cambria"/>
            </a:endParaRPr>
          </a:p>
          <a:p>
            <a:pPr lvl="0"/>
            <a:r>
              <a:rPr lang="ru-RU" sz="5400" dirty="0" err="1">
                <a:solidFill>
                  <a:prstClr val="black"/>
                </a:solidFill>
                <a:latin typeface="Cambria"/>
              </a:rPr>
              <a:t>п_л_сатый</a:t>
            </a:r>
            <a:endParaRPr lang="ru-RU" sz="5400" dirty="0">
              <a:solidFill>
                <a:prstClr val="black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030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6" name="Picture 4" descr="kniga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6238" y="333375"/>
            <a:ext cx="3100387" cy="3141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0837" name="WordArt 5"/>
          <p:cNvSpPr>
            <a:spLocks noChangeArrowheads="1" noChangeShapeType="1" noTextEdit="1"/>
          </p:cNvSpPr>
          <p:nvPr/>
        </p:nvSpPr>
        <p:spPr bwMode="auto">
          <a:xfrm>
            <a:off x="1258888" y="3789363"/>
            <a:ext cx="6985000" cy="155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14654643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animBg="1"/>
    </p:bld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</TotalTime>
  <Words>195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1_Оформление по умолчанию</vt:lpstr>
      <vt:lpstr>2_Оформление по умолчанию</vt:lpstr>
      <vt:lpstr>3_Оформление по умолчанию</vt:lpstr>
      <vt:lpstr>Тема: «Безударные гласные в корне слова, проверяемая ударением»</vt:lpstr>
      <vt:lpstr>Презентация PowerPoint</vt:lpstr>
      <vt:lpstr>Презентация PowerPoint</vt:lpstr>
      <vt:lpstr>Безударная гласная в корне. Алгоритм проверки.</vt:lpstr>
      <vt:lpstr>Найди и выпиши слова с безударной гласной в корне, выдели корень, подчеркни безударную гласную.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Серый</dc:creator>
  <cp:lastModifiedBy>Серый</cp:lastModifiedBy>
  <cp:revision>12</cp:revision>
  <dcterms:created xsi:type="dcterms:W3CDTF">2012-09-11T15:36:51Z</dcterms:created>
  <dcterms:modified xsi:type="dcterms:W3CDTF">2013-04-27T15:01:13Z</dcterms:modified>
</cp:coreProperties>
</file>