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1" r:id="rId2"/>
    <p:sldId id="302" r:id="rId3"/>
    <p:sldId id="272" r:id="rId4"/>
    <p:sldId id="273" r:id="rId5"/>
    <p:sldId id="299" r:id="rId6"/>
    <p:sldId id="297" r:id="rId7"/>
    <p:sldId id="277" r:id="rId8"/>
    <p:sldId id="282" r:id="rId9"/>
    <p:sldId id="283" r:id="rId10"/>
    <p:sldId id="289" r:id="rId11"/>
    <p:sldId id="290" r:id="rId12"/>
    <p:sldId id="295" r:id="rId13"/>
    <p:sldId id="278" r:id="rId14"/>
    <p:sldId id="260" r:id="rId15"/>
    <p:sldId id="259" r:id="rId16"/>
    <p:sldId id="288" r:id="rId17"/>
    <p:sldId id="296" r:id="rId18"/>
    <p:sldId id="294" r:id="rId19"/>
    <p:sldId id="267" r:id="rId20"/>
    <p:sldId id="268" r:id="rId21"/>
    <p:sldId id="280" r:id="rId22"/>
    <p:sldId id="285" r:id="rId23"/>
    <p:sldId id="287" r:id="rId24"/>
    <p:sldId id="271" r:id="rId25"/>
    <p:sldId id="291" r:id="rId26"/>
    <p:sldId id="298" r:id="rId27"/>
    <p:sldId id="305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212"/>
    <a:srgbClr val="FF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227E1E-AEB3-4F94-AED2-9550C9481F6E}" type="datetimeFigureOut">
              <a:rPr lang="ru-RU" smtClean="0"/>
              <a:t>25.04.2013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D4D64C-CE09-4B56-A026-13C296037C4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472608" cy="2520280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ФРАЗЕОЛОГИЗМЫ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Пешкова Таисия Алексеевна  заведующая библиотекой ГБОУ СОШ №968 г. Москва.</a:t>
            </a:r>
          </a:p>
        </p:txBody>
      </p:sp>
    </p:spTree>
    <p:extLst>
      <p:ext uri="{BB962C8B-B14F-4D97-AF65-F5344CB8AC3E}">
        <p14:creationId xmlns:p14="http://schemas.microsoft.com/office/powerpoint/2010/main" val="47490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600200"/>
            <a:ext cx="40324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Наврать с три короба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900" dirty="0" smtClean="0"/>
              <a:t>Очень много наговорить, наврать, пообещать но не выполнить.</a:t>
            </a:r>
            <a:endParaRPr lang="ru-RU" sz="1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3744" r="145" b="7276"/>
          <a:stretch/>
        </p:blipFill>
        <p:spPr bwMode="auto">
          <a:xfrm>
            <a:off x="1021304" y="980728"/>
            <a:ext cx="74939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601272" cy="628531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Предлагаю вам поучаствовать в </a:t>
            </a:r>
            <a:r>
              <a:rPr lang="ru-RU" b="1" dirty="0" smtClean="0"/>
              <a:t>игре.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39" y="3068960"/>
            <a:ext cx="1481084" cy="12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83586"/>
            <a:ext cx="657414" cy="67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3211" r="3669"/>
          <a:stretch/>
        </p:blipFill>
        <p:spPr bwMode="auto">
          <a:xfrm>
            <a:off x="6084168" y="1689538"/>
            <a:ext cx="576602" cy="65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82" y="2015682"/>
            <a:ext cx="585710" cy="65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56" y="4167673"/>
            <a:ext cx="598644" cy="77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36972" r="9664" b="14596"/>
          <a:stretch/>
        </p:blipFill>
        <p:spPr bwMode="auto">
          <a:xfrm>
            <a:off x="3779912" y="2420888"/>
            <a:ext cx="689120" cy="6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19430"/>
            <a:ext cx="670825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1521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Определить, с какой профессией связано  возникновение фразеологического оборота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420888"/>
            <a:ext cx="6336704" cy="4053064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ru-RU" dirty="0" smtClean="0"/>
              <a:t>Топорная работа; без сучка и задоринки; снять стружку; разделать под орех.</a:t>
            </a:r>
          </a:p>
          <a:p>
            <a:pPr marL="571500" indent="-457200">
              <a:buAutoNum type="arabicPeriod"/>
            </a:pPr>
            <a:r>
              <a:rPr lang="ru-RU" dirty="0" smtClean="0"/>
              <a:t>Трещать по швам; семь раз отмерь; шито белыми нитками; на один покрой.</a:t>
            </a:r>
          </a:p>
          <a:p>
            <a:pPr marL="571500" indent="-457200">
              <a:buAutoNum type="arabicPeriod"/>
            </a:pPr>
            <a:r>
              <a:rPr lang="ru-RU" dirty="0" smtClean="0"/>
              <a:t>Калачом </a:t>
            </a:r>
            <a:r>
              <a:rPr lang="ru-RU" dirty="0"/>
              <a:t>не заманишь</a:t>
            </a:r>
            <a:r>
              <a:rPr lang="ru-RU" dirty="0" smtClean="0"/>
              <a:t>;   </a:t>
            </a:r>
            <a:r>
              <a:rPr lang="ru-RU" dirty="0"/>
              <a:t>заварить кашу</a:t>
            </a:r>
            <a:r>
              <a:rPr lang="ru-RU" dirty="0" smtClean="0"/>
              <a:t>;   </a:t>
            </a:r>
            <a:r>
              <a:rPr lang="ru-RU" dirty="0"/>
              <a:t>толочь воду </a:t>
            </a:r>
            <a:r>
              <a:rPr lang="ru-RU" dirty="0" smtClean="0"/>
              <a:t>в ступе.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433">
            <a:off x="7697873" y="1103669"/>
            <a:ext cx="993781" cy="85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13" y="5928353"/>
            <a:ext cx="1185863" cy="9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00" y="3132408"/>
            <a:ext cx="916341" cy="84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Узнай фразеологизмы                                                  и вспомни их значения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4" y="1686732"/>
            <a:ext cx="865204" cy="9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940410" cy="86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628801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/>
                </a:solidFill>
              </a:rPr>
              <a:t>Чувствовать себя; не так как всегда; быть не в обычном для себя состоянии.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359638"/>
            <a:ext cx="2736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Запомнить крепко –</a:t>
            </a:r>
          </a:p>
          <a:p>
            <a:r>
              <a:rPr lang="ru-RU" b="1" dirty="0">
                <a:solidFill>
                  <a:srgbClr val="7030A0"/>
                </a:solidFill>
              </a:rPr>
              <a:t> накрепко, раз и навсегда.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86732"/>
            <a:ext cx="7400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3882310"/>
            <a:ext cx="236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CB212"/>
                </a:solidFill>
              </a:rPr>
              <a:t>Маловероятное, сомнительное, </a:t>
            </a:r>
            <a:r>
              <a:rPr lang="ru-RU" dirty="0" smtClean="0">
                <a:solidFill>
                  <a:srgbClr val="3CB212"/>
                </a:solidFill>
              </a:rPr>
              <a:t> вряд </a:t>
            </a:r>
            <a:r>
              <a:rPr lang="ru-RU" dirty="0">
                <a:solidFill>
                  <a:srgbClr val="3CB212"/>
                </a:solidFill>
              </a:rPr>
              <a:t>ли возможное </a:t>
            </a:r>
            <a:r>
              <a:rPr lang="ru-RU" dirty="0" smtClean="0">
                <a:solidFill>
                  <a:srgbClr val="3CB212"/>
                </a:solidFill>
              </a:rPr>
              <a:t>событие.</a:t>
            </a:r>
            <a:endParaRPr lang="ru-RU" dirty="0">
              <a:solidFill>
                <a:srgbClr val="3CB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05" y="1916832"/>
            <a:ext cx="793309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1484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Указать фразеологизмы со значением </a:t>
            </a:r>
            <a:r>
              <a:rPr lang="ru-RU" sz="2400" b="1" dirty="0" smtClean="0"/>
              <a:t>«бездельничать»</a:t>
            </a:r>
            <a:r>
              <a:rPr lang="ru-RU" sz="2400" dirty="0" smtClean="0"/>
              <a:t>, затем со значением </a:t>
            </a:r>
            <a:r>
              <a:rPr lang="ru-RU" sz="2400" b="1" dirty="0" smtClean="0"/>
              <a:t>«обманывать» </a:t>
            </a:r>
            <a:r>
              <a:rPr lang="ru-RU" sz="2400" dirty="0" smtClean="0"/>
              <a:t>и со значением </a:t>
            </a:r>
            <a:r>
              <a:rPr lang="ru-RU" sz="2400" b="1" dirty="0" smtClean="0"/>
              <a:t>«быстро»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7344816" cy="4209331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smtClean="0"/>
              <a:t>  Сломя голову,   сидеть сложа руки,          втирать очки, во все лопатки,                             лодыря корчить, бить баклуши,                               водить за нос, во весь дух,                                         вводить в заблуждение, высунув язык,                                                со всех ног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75" y="5445224"/>
            <a:ext cx="1000118" cy="92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8" y="5013176"/>
            <a:ext cx="121073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                     </a:t>
            </a:r>
            <a:r>
              <a:rPr lang="ru-RU" dirty="0" smtClean="0"/>
              <a:t>Отличие  </a:t>
            </a:r>
            <a:r>
              <a:rPr lang="ru-RU" dirty="0"/>
              <a:t>свободных </a:t>
            </a:r>
            <a:r>
              <a:rPr lang="ru-RU" dirty="0" smtClean="0"/>
              <a:t>словосочетаний от                                       </a:t>
            </a:r>
            <a:r>
              <a:rPr lang="ru-RU" dirty="0"/>
              <a:t>фразеологизмов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5901" y="1916832"/>
            <a:ext cx="3166019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словосочетания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788024" y="1700808"/>
            <a:ext cx="33843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фразеологизмы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212976"/>
            <a:ext cx="2880320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/>
              <a:t>В их составе нельзя заменять</a:t>
            </a:r>
          </a:p>
          <a:p>
            <a:pPr algn="ctr"/>
            <a:r>
              <a:rPr lang="ru-RU" b="1" dirty="0"/>
              <a:t>одно слово другим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01008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Любое из слов можно заменить другими словами.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432007"/>
            <a:ext cx="2664295" cy="11572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Слова теряют свою смысловую                               </a:t>
            </a:r>
            <a:r>
              <a:rPr lang="ru-RU" b="1" dirty="0" smtClean="0"/>
              <a:t>самостоятельность.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157192"/>
            <a:ext cx="34563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Слова сохраняют свою смысловую                                </a:t>
            </a:r>
            <a:r>
              <a:rPr lang="ru-RU" dirty="0" smtClean="0"/>
              <a:t>самостоятельность.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 flipH="1">
            <a:off x="1511660" y="2892388"/>
            <a:ext cx="396044" cy="608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5"/>
          </p:cNvCxnSpPr>
          <p:nvPr/>
        </p:nvCxnSpPr>
        <p:spPr>
          <a:xfrm flipH="1">
            <a:off x="3206181" y="2697321"/>
            <a:ext cx="182086" cy="2459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5760132" y="2615208"/>
            <a:ext cx="180020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80312" y="2615208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1038412" cy="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r="15913" b="1654"/>
          <a:stretch/>
        </p:blipFill>
        <p:spPr bwMode="auto">
          <a:xfrm>
            <a:off x="1007872" y="3861048"/>
            <a:ext cx="792091" cy="11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9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92" y="2420889"/>
            <a:ext cx="1105329" cy="13681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Отгадайте фразеологические 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07096"/>
            <a:ext cx="7344816" cy="49668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Его проглатывают; он подвешен у другого; за него тянут, заставляя высказываться.</a:t>
            </a:r>
          </a:p>
          <a:p>
            <a:endParaRPr lang="ru-RU" dirty="0" smtClean="0"/>
          </a:p>
          <a:p>
            <a:r>
              <a:rPr lang="ru-RU" dirty="0" smtClean="0"/>
              <a:t>Не цветы, а вянут; не ладони, а ими хлопают; не белье, а их развешивают доверчивые люди.</a:t>
            </a:r>
          </a:p>
          <a:p>
            <a:endParaRPr lang="ru-RU" dirty="0" smtClean="0"/>
          </a:p>
          <a:p>
            <a:r>
              <a:rPr lang="ru-RU" dirty="0" smtClean="0"/>
              <a:t>Ее толкут в ступе или носят в решете люди, которые занимаются бесполезным делом; ее набирают в рот, когда молчат.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Он в голове у несерьезного человека; его советуют поискать в поле; на него бросают слова и деньги.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51" y="836713"/>
            <a:ext cx="576064" cy="5760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r="19276"/>
          <a:stretch/>
        </p:blipFill>
        <p:spPr bwMode="auto">
          <a:xfrm>
            <a:off x="7524799" y="5648647"/>
            <a:ext cx="351848" cy="5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20232" r="4476" b="15440"/>
          <a:stretch/>
        </p:blipFill>
        <p:spPr bwMode="auto">
          <a:xfrm rot="1776543">
            <a:off x="7552743" y="2749516"/>
            <a:ext cx="620728" cy="24776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03" y="3789040"/>
            <a:ext cx="45605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385248" cy="5997280"/>
          </a:xfrm>
        </p:spPr>
        <p:txBody>
          <a:bodyPr>
            <a:normAutofit/>
          </a:bodyPr>
          <a:lstStyle/>
          <a:p>
            <a:r>
              <a:rPr lang="ru-RU" dirty="0"/>
              <a:t>Цели:</a:t>
            </a:r>
          </a:p>
          <a:p>
            <a:pPr marL="0" indent="0">
              <a:buNone/>
            </a:pPr>
            <a:r>
              <a:rPr lang="ru-RU" dirty="0"/>
              <a:t>Познакомить учащихся с понятием </a:t>
            </a:r>
            <a:r>
              <a:rPr lang="ru-RU" dirty="0" smtClean="0"/>
              <a:t>фразеологизма.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- Развить </a:t>
            </a:r>
            <a:r>
              <a:rPr lang="ru-RU" dirty="0"/>
              <a:t>умение правильно употреблять фразеологизмы в речи и толковать их значение;</a:t>
            </a:r>
          </a:p>
          <a:p>
            <a:pPr marL="0" indent="0">
              <a:buNone/>
            </a:pPr>
            <a:r>
              <a:rPr lang="ru-RU" dirty="0" smtClean="0"/>
              <a:t>- Воспитывать </a:t>
            </a:r>
            <a:r>
              <a:rPr lang="ru-RU" dirty="0"/>
              <a:t>любовь к слову и родному языку.</a:t>
            </a:r>
          </a:p>
          <a:p>
            <a:pPr marL="0" indent="0">
              <a:buNone/>
            </a:pPr>
            <a:r>
              <a:rPr lang="ru-RU" dirty="0" smtClean="0"/>
              <a:t>- Повышать </a:t>
            </a:r>
            <a:r>
              <a:rPr lang="ru-RU" dirty="0"/>
              <a:t>речевую культуру учащихся, воспитывать чувство ответственности по отношению к слову.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6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х</a:t>
            </a:r>
            <a:r>
              <a:rPr lang="ru-RU" sz="1800" b="1" dirty="0" smtClean="0"/>
              <a:t>удожник</a:t>
            </a:r>
            <a:r>
              <a:rPr lang="ru-RU" sz="2000" b="1" dirty="0" smtClean="0"/>
              <a:t> –иностранец продолжает изучать русский язык. Но во фразеологизмах он никак не может разобраться. Запишите фразеологизмы, которые здесь им изображены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1142435" cy="89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32" y="2230929"/>
            <a:ext cx="1066452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0" y="4509120"/>
            <a:ext cx="13174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9" y="5116016"/>
            <a:ext cx="8180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23312" cy="1296144"/>
          </a:xfrm>
        </p:spPr>
        <p:txBody>
          <a:bodyPr>
            <a:noAutofit/>
          </a:bodyPr>
          <a:lstStyle/>
          <a:p>
            <a:r>
              <a:rPr lang="ru-RU" sz="2800" dirty="0"/>
              <a:t>Дорогие ребята, скажите-ка, положа руку на сердце, чем вы обычно занимаетесь на </a:t>
            </a:r>
            <a:r>
              <a:rPr lang="ru-RU" sz="2800" dirty="0" smtClean="0"/>
              <a:t>уроках.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5760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i="1" dirty="0"/>
              <a:t>Ходят на </a:t>
            </a:r>
            <a:r>
              <a:rPr lang="ru-RU" sz="2400" b="1" i="1" dirty="0" smtClean="0"/>
              <a:t>головах;                              грызут </a:t>
            </a:r>
            <a:r>
              <a:rPr lang="ru-RU" sz="2400" b="1" i="1" dirty="0"/>
              <a:t>гранит науки;</a:t>
            </a:r>
          </a:p>
          <a:p>
            <a:endParaRPr lang="ru-RU" sz="2400" b="1" i="1" dirty="0"/>
          </a:p>
          <a:p>
            <a:r>
              <a:rPr lang="ru-RU" sz="2400" b="1" i="1" dirty="0"/>
              <a:t>Тянут кота за </a:t>
            </a:r>
            <a:r>
              <a:rPr lang="ru-RU" sz="2400" b="1" i="1" dirty="0" smtClean="0"/>
              <a:t>хвост;                          жуют </a:t>
            </a:r>
            <a:r>
              <a:rPr lang="ru-RU" sz="2400" b="1" i="1" dirty="0"/>
              <a:t>мочалку;</a:t>
            </a:r>
          </a:p>
          <a:p>
            <a:endParaRPr lang="ru-RU" sz="2400" b="1" i="1" dirty="0"/>
          </a:p>
          <a:p>
            <a:r>
              <a:rPr lang="ru-RU" sz="2400" b="1" i="1" dirty="0"/>
              <a:t>Режут без ножа </a:t>
            </a:r>
            <a:r>
              <a:rPr lang="ru-RU" sz="2400" b="1" i="1" dirty="0" smtClean="0"/>
              <a:t>учителя; играют </a:t>
            </a:r>
            <a:r>
              <a:rPr lang="ru-RU" sz="2400" b="1" i="1" dirty="0"/>
              <a:t>в бирюльки;</a:t>
            </a:r>
          </a:p>
          <a:p>
            <a:endParaRPr lang="ru-RU" sz="2400" b="1" i="1" dirty="0"/>
          </a:p>
          <a:p>
            <a:r>
              <a:rPr lang="ru-RU" sz="2400" b="1" i="1" dirty="0"/>
              <a:t>Гоняют </a:t>
            </a:r>
            <a:r>
              <a:rPr lang="ru-RU" sz="2400" b="1" i="1" dirty="0" smtClean="0"/>
              <a:t>лодыря;  и </a:t>
            </a:r>
            <a:r>
              <a:rPr lang="ru-RU" sz="2400" b="1" i="1" dirty="0"/>
              <a:t>ухом не ведут;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1" y="2878088"/>
            <a:ext cx="96010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706090"/>
          </a:xfrm>
        </p:spPr>
        <p:txBody>
          <a:bodyPr/>
          <a:lstStyle/>
          <a:p>
            <a:r>
              <a:rPr lang="ru-RU" dirty="0"/>
              <a:t>А учитель в это время: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601272" cy="4873752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Выжимает </a:t>
            </a:r>
            <a:r>
              <a:rPr lang="ru-RU" dirty="0" smtClean="0"/>
              <a:t>слезу;   рвёт </a:t>
            </a:r>
            <a:r>
              <a:rPr lang="ru-RU" dirty="0"/>
              <a:t>и мечет;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Кусает </a:t>
            </a:r>
            <a:r>
              <a:rPr lang="ru-RU" dirty="0" smtClean="0"/>
              <a:t>локти;   на </a:t>
            </a:r>
            <a:r>
              <a:rPr lang="ru-RU" dirty="0"/>
              <a:t>седьмом небе;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Смотрит сквозь </a:t>
            </a:r>
            <a:r>
              <a:rPr lang="ru-RU" dirty="0" smtClean="0"/>
              <a:t>пальцы;  и </a:t>
            </a:r>
            <a:r>
              <a:rPr lang="ru-RU" dirty="0"/>
              <a:t>в ус не дует;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Заводит </a:t>
            </a:r>
            <a:r>
              <a:rPr lang="ru-RU" dirty="0" smtClean="0"/>
              <a:t>волынку;    заливается </a:t>
            </a:r>
            <a:r>
              <a:rPr lang="ru-RU" dirty="0"/>
              <a:t>соловьём;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Грозит угостить берёзовой </a:t>
            </a:r>
            <a:r>
              <a:rPr lang="ru-RU" dirty="0" smtClean="0"/>
              <a:t>кашей;  обещает </a:t>
            </a:r>
            <a:r>
              <a:rPr lang="ru-RU" dirty="0"/>
              <a:t>намылить голову.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67744"/>
            <a:ext cx="868675" cy="4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39" y="2492896"/>
            <a:ext cx="15346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9" t="-3174" r="4949" b="-9524"/>
          <a:stretch/>
        </p:blipFill>
        <p:spPr bwMode="auto">
          <a:xfrm>
            <a:off x="6825739" y="5272829"/>
            <a:ext cx="1064563" cy="14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96" y="2852937"/>
            <a:ext cx="15736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Закончите стихотворение, подобрав нужный по смыслу фразеологизм.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3888432" cy="1728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Товарищ твой просит украдкой</a:t>
            </a:r>
          </a:p>
          <a:p>
            <a:pPr marL="0" indent="0">
              <a:buNone/>
            </a:pPr>
            <a:r>
              <a:rPr lang="ru-RU" sz="1800" dirty="0"/>
              <a:t>Ответы списать из тетрадки.</a:t>
            </a:r>
          </a:p>
          <a:p>
            <a:pPr marL="0" indent="0">
              <a:buNone/>
            </a:pPr>
            <a:r>
              <a:rPr lang="ru-RU" sz="1800" dirty="0"/>
              <a:t>Не надо, ведь этим ты другу,</a:t>
            </a:r>
          </a:p>
          <a:p>
            <a:pPr marL="0" indent="0">
              <a:buNone/>
            </a:pPr>
            <a:r>
              <a:rPr lang="ru-RU" sz="1800" dirty="0"/>
              <a:t>Окажешь </a:t>
            </a:r>
            <a:r>
              <a:rPr lang="ru-RU" sz="1800" dirty="0" smtClean="0"/>
              <a:t>__.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231559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Фальшивят, путают слова,</a:t>
            </a:r>
          </a:p>
          <a:p>
            <a:r>
              <a:rPr lang="ru-RU" dirty="0"/>
              <a:t>Поют кто в лес, кто по дрова,</a:t>
            </a:r>
          </a:p>
          <a:p>
            <a:r>
              <a:rPr lang="ru-RU" dirty="0"/>
              <a:t>Ребята слушать их не станут,</a:t>
            </a:r>
          </a:p>
          <a:p>
            <a:r>
              <a:rPr lang="ru-RU" dirty="0"/>
              <a:t>От этой песни </a:t>
            </a:r>
            <a:r>
              <a:rPr lang="ru-RU" dirty="0" smtClean="0"/>
              <a:t>___.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31559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Дружнее этих двух ребят</a:t>
            </a:r>
          </a:p>
          <a:p>
            <a:r>
              <a:rPr lang="ru-RU" dirty="0"/>
              <a:t>На свете не найдёшь.</a:t>
            </a:r>
          </a:p>
          <a:p>
            <a:r>
              <a:rPr lang="ru-RU" dirty="0"/>
              <a:t>О них обычно говорят</a:t>
            </a:r>
          </a:p>
          <a:p>
            <a:r>
              <a:rPr lang="ru-RU" dirty="0"/>
              <a:t>_____________________.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1" y="1484785"/>
            <a:ext cx="3535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исходили городок</a:t>
            </a:r>
          </a:p>
          <a:p>
            <a:r>
              <a:rPr lang="ru-RU" dirty="0"/>
              <a:t>Буквально вдоль и поперёк,</a:t>
            </a:r>
          </a:p>
          <a:p>
            <a:r>
              <a:rPr lang="ru-RU" dirty="0"/>
              <a:t>И так устали мы в дороге,</a:t>
            </a:r>
          </a:p>
          <a:p>
            <a:r>
              <a:rPr lang="ru-RU" dirty="0"/>
              <a:t>Что еле </a:t>
            </a:r>
            <a:r>
              <a:rPr lang="ru-RU" dirty="0" smtClean="0"/>
              <a:t>__.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1111760" cy="95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Фразеологические обороты украшают нашу речь, делают ее образной, яркой. Их употребление уместно в разных жизненных ситуациях, в споре, в житейском разговоре, в выступлениях, в написании сочинений. Но чтобы не попасть впросак, необходимо точно знать, что означает тот или иной фразеологизм.</a:t>
            </a:r>
          </a:p>
        </p:txBody>
      </p:sp>
    </p:spTree>
    <p:extLst>
      <p:ext uri="{BB962C8B-B14F-4D97-AF65-F5344CB8AC3E}">
        <p14:creationId xmlns:p14="http://schemas.microsoft.com/office/powerpoint/2010/main" val="3942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5C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5C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68" y="2590123"/>
            <a:ext cx="548636" cy="1097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597577" cy="720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924">
            <a:off x="2916680" y="1741737"/>
            <a:ext cx="319121" cy="4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843">
            <a:off x="5934969" y="4019372"/>
            <a:ext cx="330204" cy="4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05" y="3816611"/>
            <a:ext cx="501068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296144" cy="10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556792"/>
            <a:ext cx="7488832" cy="491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2800" b="1" i="1" dirty="0">
                <a:solidFill>
                  <a:srgbClr val="002060"/>
                </a:solidFill>
              </a:rPr>
              <a:t>Фразеологизмы, позволяют нам в нескольких коротких, но точных словах выразить всю гамму чувств, эмоций, передать  личное отношения к  кому-то или к  чему-то  с дополнительными оттенками иронии, шутки, любви.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Ребята подводя итог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урока-игры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мы можем сделать с вами вывод: </a:t>
            </a:r>
          </a:p>
        </p:txBody>
      </p:sp>
    </p:spTree>
    <p:extLst>
      <p:ext uri="{BB962C8B-B14F-4D97-AF65-F5344CB8AC3E}">
        <p14:creationId xmlns:p14="http://schemas.microsoft.com/office/powerpoint/2010/main" val="10959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Спасибо за внимание.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2016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5997280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</a:p>
          <a:p>
            <a:r>
              <a:rPr lang="ru-RU" sz="1800" dirty="0" smtClean="0"/>
              <a:t>Розе Т.В. Большой фразеологический словарь. М.:ОЛМА Медиа Групп, 2011.</a:t>
            </a:r>
          </a:p>
          <a:p>
            <a:r>
              <a:rPr lang="ru-RU" sz="1800" dirty="0" smtClean="0"/>
              <a:t>Бабкин А.М. Русская фразеология, ее развитие и источники. М.:</a:t>
            </a:r>
            <a:r>
              <a:rPr lang="en-US" sz="1800" dirty="0" smtClean="0"/>
              <a:t> URSS</a:t>
            </a:r>
            <a:r>
              <a:rPr lang="ru-RU" sz="1800" dirty="0" smtClean="0"/>
              <a:t>, 2009. 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Волков С.В. Детский фразеологический словарь в картинках. М.: АСТ </a:t>
            </a:r>
            <a:r>
              <a:rPr lang="ru-RU" sz="1800" dirty="0" err="1" smtClean="0"/>
              <a:t>Астрель</a:t>
            </a:r>
            <a:r>
              <a:rPr lang="ru-RU" sz="1800" dirty="0" smtClean="0"/>
              <a:t>, 2010.</a:t>
            </a:r>
            <a:endParaRPr lang="en-US" sz="1800" dirty="0"/>
          </a:p>
          <a:p>
            <a:r>
              <a:rPr lang="en-US" sz="1800" dirty="0"/>
              <a:t>http://</a:t>
            </a:r>
            <a:r>
              <a:rPr lang="en-US" sz="1800" dirty="0" smtClean="0"/>
              <a:t>www.wikipedia.org</a:t>
            </a:r>
            <a:endParaRPr lang="ru-RU" sz="1800" dirty="0" smtClean="0"/>
          </a:p>
          <a:p>
            <a:r>
              <a:rPr lang="en-US" sz="1800" dirty="0"/>
              <a:t>http://www.genon.ru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3888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6409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648072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/>
              <a:t>Как работает слово</a:t>
            </a:r>
          </a:p>
          <a:p>
            <a:pPr marL="0" indent="0">
              <a:buNone/>
            </a:pPr>
            <a:r>
              <a:rPr lang="ru-RU" i="1" dirty="0"/>
              <a:t>Бывает частенько, что слово - одно,</a:t>
            </a:r>
          </a:p>
          <a:p>
            <a:pPr marL="0" indent="0">
              <a:buNone/>
            </a:pPr>
            <a:r>
              <a:rPr lang="ru-RU" i="1" dirty="0"/>
              <a:t>Но очень по- разному служит оно.</a:t>
            </a:r>
          </a:p>
          <a:p>
            <a:pPr marL="0" indent="0">
              <a:buNone/>
            </a:pPr>
            <a:r>
              <a:rPr lang="ru-RU" i="1" dirty="0"/>
              <a:t>Примеры тут можно найти без труда.</a:t>
            </a:r>
          </a:p>
          <a:p>
            <a:pPr marL="0" indent="0">
              <a:buNone/>
            </a:pPr>
            <a:r>
              <a:rPr lang="ru-RU" i="1" dirty="0"/>
              <a:t>Возьмём хоть короткое слово </a:t>
            </a:r>
            <a:r>
              <a:rPr lang="ru-RU" b="1" i="1" dirty="0"/>
              <a:t>«вода».</a:t>
            </a:r>
          </a:p>
          <a:p>
            <a:pPr marL="0" indent="0">
              <a:buNone/>
            </a:pPr>
            <a:r>
              <a:rPr lang="ru-RU" i="1" dirty="0"/>
              <a:t>Вот был я мальчишкой, да детство прошло.</a:t>
            </a:r>
          </a:p>
          <a:p>
            <a:pPr marL="0" indent="0">
              <a:buNone/>
            </a:pPr>
            <a:r>
              <a:rPr lang="ru-RU" i="1" dirty="0"/>
              <a:t>С тех пор уж немало </a:t>
            </a:r>
            <a:r>
              <a:rPr lang="ru-RU" b="1" i="1" dirty="0"/>
              <a:t>«воды утекло</a:t>
            </a:r>
            <a:r>
              <a:rPr lang="ru-RU" b="1" i="1" dirty="0" smtClean="0"/>
              <a:t>»!</a:t>
            </a:r>
          </a:p>
          <a:p>
            <a:pPr marL="0" indent="0">
              <a:buNone/>
            </a:pPr>
            <a:r>
              <a:rPr lang="ru-RU" i="1" dirty="0"/>
              <a:t>О смелом мы вправе сказать наперёд:</a:t>
            </a:r>
          </a:p>
          <a:p>
            <a:pPr marL="0" indent="0">
              <a:buNone/>
            </a:pPr>
            <a:r>
              <a:rPr lang="ru-RU" i="1" dirty="0"/>
              <a:t>Такой </a:t>
            </a:r>
            <a:r>
              <a:rPr lang="ru-RU" b="1" i="1" dirty="0"/>
              <a:t>«сквозь огонь и сквозь воду пройдёт!»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8704"/>
            <a:ext cx="936104" cy="1315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1296144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05" y="0"/>
            <a:ext cx="9334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5616624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гуси и утки - сухие всегда.</a:t>
            </a:r>
          </a:p>
          <a:p>
            <a:pPr marL="0" indent="0">
              <a:buNone/>
            </a:pPr>
            <a:r>
              <a:rPr lang="ru-RU" dirty="0"/>
              <a:t>Заметили люди: </a:t>
            </a:r>
            <a:r>
              <a:rPr lang="ru-RU" b="1" dirty="0"/>
              <a:t>«Как с гуся вода».</a:t>
            </a:r>
          </a:p>
          <a:p>
            <a:pPr marL="0" indent="0">
              <a:buNone/>
            </a:pPr>
            <a:r>
              <a:rPr lang="ru-RU" dirty="0"/>
              <a:t>Случалось с тобою: ты правил не знал.</a:t>
            </a:r>
          </a:p>
          <a:p>
            <a:pPr marL="0" indent="0">
              <a:buNone/>
            </a:pPr>
            <a:r>
              <a:rPr lang="ru-RU" dirty="0"/>
              <a:t>Молчал при опросе? </a:t>
            </a:r>
            <a:r>
              <a:rPr lang="ru-RU" b="1" dirty="0"/>
              <a:t>«Воды в рот набрал»!</a:t>
            </a:r>
          </a:p>
          <a:p>
            <a:pPr marL="0" indent="0">
              <a:buNone/>
            </a:pPr>
            <a:r>
              <a:rPr lang="ru-RU" dirty="0"/>
              <a:t>Лентяй отдыхает, а время идёт -</a:t>
            </a:r>
          </a:p>
          <a:p>
            <a:pPr marL="0" indent="0">
              <a:buNone/>
            </a:pPr>
            <a:r>
              <a:rPr lang="ru-RU" b="1" dirty="0"/>
              <a:t>«Под камень лежачий вода не течёт».</a:t>
            </a:r>
          </a:p>
          <a:p>
            <a:pPr marL="0" indent="0">
              <a:buNone/>
            </a:pPr>
            <a:r>
              <a:rPr lang="ru-RU" dirty="0"/>
              <a:t>Сказать болтуну мы порою не прочь:</a:t>
            </a:r>
          </a:p>
          <a:p>
            <a:pPr marL="0" indent="0">
              <a:buNone/>
            </a:pPr>
            <a:r>
              <a:rPr lang="ru-RU" dirty="0"/>
              <a:t>«Довольно, мол,</a:t>
            </a:r>
          </a:p>
          <a:p>
            <a:pPr marL="0" indent="0">
              <a:buNone/>
            </a:pPr>
            <a:r>
              <a:rPr lang="ru-RU" b="1" dirty="0"/>
              <a:t>«воду-то в ступе толочь».</a:t>
            </a:r>
          </a:p>
          <a:p>
            <a:pPr marL="0" indent="0">
              <a:buNone/>
            </a:pPr>
            <a:r>
              <a:rPr lang="ru-RU" dirty="0"/>
              <a:t>Не прочь и другому сказать невзначай:</a:t>
            </a:r>
          </a:p>
          <a:p>
            <a:pPr marL="0" indent="0">
              <a:buNone/>
            </a:pPr>
            <a:r>
              <a:rPr lang="ru-RU" b="1" dirty="0"/>
              <a:t>«Довольно лить воду! Ты дело давай!».</a:t>
            </a:r>
          </a:p>
          <a:p>
            <a:pPr marL="0" indent="0">
              <a:buNone/>
            </a:pPr>
            <a:r>
              <a:rPr lang="ru-RU" dirty="0"/>
              <a:t>Работать впустую... Что скажут потом?</a:t>
            </a:r>
          </a:p>
          <a:p>
            <a:pPr marL="0" indent="0">
              <a:buNone/>
            </a:pPr>
            <a:r>
              <a:rPr lang="ru-RU" dirty="0"/>
              <a:t>Не дело, мол, </a:t>
            </a:r>
            <a:r>
              <a:rPr lang="ru-RU" b="1" dirty="0"/>
              <a:t>«воду носить решетом».</a:t>
            </a:r>
          </a:p>
          <a:p>
            <a:pPr marL="0" indent="0">
              <a:buNone/>
            </a:pPr>
            <a:r>
              <a:rPr lang="ru-RU" dirty="0"/>
              <a:t>Стихи я пишу, не жалея </a:t>
            </a:r>
            <a:r>
              <a:rPr lang="ru-RU" dirty="0" smtClean="0"/>
              <a:t>труда                                Чтоб </a:t>
            </a:r>
            <a:r>
              <a:rPr lang="ru-RU" dirty="0"/>
              <a:t>вы не сказали: </a:t>
            </a:r>
            <a:r>
              <a:rPr lang="ru-RU" b="1" dirty="0"/>
              <a:t>«В стихах-то вода</a:t>
            </a:r>
            <a:r>
              <a:rPr lang="ru-RU" b="1" dirty="0" smtClean="0"/>
              <a:t>...».</a:t>
            </a:r>
            <a:endParaRPr lang="ru-RU" b="1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38" y="764705"/>
            <a:ext cx="376617" cy="925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46" y="4077072"/>
            <a:ext cx="604250" cy="8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chemeClr val="accent1">
                    <a:lumMod val="75000"/>
                  </a:schemeClr>
                </a:solidFill>
              </a:rPr>
              <a:t>Фразеология 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7529264" cy="419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от греч. фразис (phrasis) – 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выражение  +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             логос ( logos) -  учение.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607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Segoe Script" pitchFamily="34" charset="0"/>
                <a:cs typeface="David" pitchFamily="34" charset="-79"/>
              </a:rPr>
              <a:t>ФРАЗЕОЛОГИЗМЫ</a:t>
            </a:r>
            <a:endParaRPr lang="ru-RU" sz="4800" b="1" dirty="0">
              <a:solidFill>
                <a:srgbClr val="00B050"/>
              </a:solidFill>
              <a:latin typeface="Segoe Script" pitchFamily="34" charset="0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272808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11200" b="1" i="1" dirty="0" smtClean="0">
                <a:solidFill>
                  <a:srgbClr val="FF9900"/>
                </a:solidFill>
              </a:rPr>
              <a:t>Это устойчивые сочетания </a:t>
            </a:r>
            <a:r>
              <a:rPr lang="ru-RU" sz="11200" b="1" i="1" dirty="0">
                <a:solidFill>
                  <a:srgbClr val="FF9900"/>
                </a:solidFill>
              </a:rPr>
              <a:t>слов, </a:t>
            </a:r>
            <a:r>
              <a:rPr lang="ru-RU" sz="11200" b="1" i="1" dirty="0" smtClean="0">
                <a:solidFill>
                  <a:srgbClr val="FF9900"/>
                </a:solidFill>
              </a:rPr>
              <a:t> </a:t>
            </a:r>
            <a:r>
              <a:rPr lang="ru-RU" sz="11200" b="1" i="1" dirty="0">
                <a:solidFill>
                  <a:srgbClr val="FF9900"/>
                </a:solidFill>
              </a:rPr>
              <a:t>равные по значению либо одному слову, либо предложению.</a:t>
            </a:r>
            <a:endParaRPr lang="ru-RU" sz="11200" b="1" i="1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ru-RU" sz="11200" b="1" i="1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 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482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395535" y="1484784"/>
            <a:ext cx="2130659" cy="108012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Исконно  русские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292080" y="1052737"/>
            <a:ext cx="3312368" cy="97210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Старославянские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843808" y="2132856"/>
            <a:ext cx="2736304" cy="936104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разных</a:t>
            </a:r>
          </a:p>
          <a:p>
            <a:pPr algn="ctr"/>
            <a:r>
              <a:rPr lang="ru-RU" dirty="0" smtClean="0"/>
              <a:t>профессий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23393" y="4029093"/>
            <a:ext cx="2842862" cy="105496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мифологии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896036" y="4209674"/>
            <a:ext cx="2448272" cy="1053845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Созданные писателями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26214" y="2492897"/>
            <a:ext cx="66582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29249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Сматывать удочки, расправлять крылья </a:t>
            </a:r>
            <a:endParaRPr lang="ru-RU" b="1" dirty="0"/>
          </a:p>
        </p:txBody>
      </p:sp>
      <p:cxnSp>
        <p:nvCxnSpPr>
          <p:cNvPr id="17" name="Прямая со стрелкой 16"/>
          <p:cNvCxnSpPr>
            <a:stCxn id="7" idx="1"/>
          </p:cNvCxnSpPr>
          <p:nvPr/>
        </p:nvCxnSpPr>
        <p:spPr>
          <a:xfrm flipH="1">
            <a:off x="1400673" y="5082938"/>
            <a:ext cx="244151" cy="361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5445224"/>
            <a:ext cx="245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ахиллесова пята, нить Ариадны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6" idx="1"/>
          </p:cNvCxnSpPr>
          <p:nvPr/>
        </p:nvCxnSpPr>
        <p:spPr>
          <a:xfrm>
            <a:off x="4211960" y="3067963"/>
            <a:ext cx="324036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37170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Сгущать краски, ход конем </a:t>
            </a:r>
            <a:endParaRPr lang="ru-RU" b="1" dirty="0"/>
          </a:p>
        </p:txBody>
      </p: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>
            <a:off x="6948264" y="2023809"/>
            <a:ext cx="432048" cy="685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1368" y="5312099"/>
            <a:ext cx="242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олый король, счастливые часов не наблюдают</a:t>
            </a:r>
            <a:endParaRPr lang="ru-RU" b="1" dirty="0"/>
          </a:p>
        </p:txBody>
      </p:sp>
      <p:cxnSp>
        <p:nvCxnSpPr>
          <p:cNvPr id="31" name="Прямая со стрелкой 30"/>
          <p:cNvCxnSpPr>
            <a:stCxn id="8" idx="1"/>
          </p:cNvCxnSpPr>
          <p:nvPr/>
        </p:nvCxnSpPr>
        <p:spPr>
          <a:xfrm>
            <a:off x="6120172" y="5262397"/>
            <a:ext cx="457200" cy="458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28184" y="27089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зеницу ока, не от мира сего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99" y="199528"/>
            <a:ext cx="84674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Откуда берутся фразеологизмы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2708920"/>
            <a:ext cx="5396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700808"/>
            <a:ext cx="42484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“</a:t>
            </a:r>
            <a:r>
              <a:rPr lang="ru-RU" sz="2800" b="1" dirty="0"/>
              <a:t>Зарубить на носу”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Означает: запомнить крепко-накрепко,     раз и навсе­гда.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Cамая главная черта фразеологизмов – их образно-переносный смысл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6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692696"/>
            <a:ext cx="29523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i="1" dirty="0" smtClean="0"/>
              <a:t>Бревно в глазу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  <a:r>
              <a:rPr lang="ru-RU" dirty="0" smtClean="0"/>
              <a:t>О недостатке, который человек не хочет замечать у себя, критикуя при этом других.                  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0" t="-394" r="207" b="1284"/>
          <a:stretch/>
        </p:blipFill>
        <p:spPr bwMode="auto">
          <a:xfrm>
            <a:off x="1197925" y="1577887"/>
            <a:ext cx="61030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2694</TotalTime>
  <Words>1026</Words>
  <Application>Microsoft Office PowerPoint</Application>
  <PresentationFormat>Экран (4:3)</PresentationFormat>
  <Paragraphs>167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Фразеология -</vt:lpstr>
      <vt:lpstr>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Определить, с какой профессией связано  возникновение фразеологического оборота</vt:lpstr>
      <vt:lpstr>Узнай фразеологизмы                                                  и вспомни их значения</vt:lpstr>
      <vt:lpstr>Указать фразеологизмы со значением «бездельничать», затем со значением «обманывать» и со значением «быстро»</vt:lpstr>
      <vt:lpstr>                                                                       Отличие  свободных словосочетаний от                                       фразеологизмов </vt:lpstr>
      <vt:lpstr>Презентация PowerPoint</vt:lpstr>
      <vt:lpstr>Презентация PowerPoint</vt:lpstr>
      <vt:lpstr>Отгадайте фразеологические загадки</vt:lpstr>
      <vt:lpstr>художник –иностранец продолжает изучать русский язык. Но во фразеологизмах он никак не может разобраться. Запишите фразеологизмы, которые здесь им изображены.</vt:lpstr>
      <vt:lpstr>Дорогие ребята, скажите-ка, положа руку на сердце, чем вы обычно занимаетесь на уроках.</vt:lpstr>
      <vt:lpstr>А учитель в это время:</vt:lpstr>
      <vt:lpstr>Закончите стихотворение, подобрав нужный по смыслу фразеологизм.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Библиотека</dc:creator>
  <cp:lastModifiedBy>Библиотека</cp:lastModifiedBy>
  <cp:revision>127</cp:revision>
  <dcterms:created xsi:type="dcterms:W3CDTF">2012-01-31T12:08:58Z</dcterms:created>
  <dcterms:modified xsi:type="dcterms:W3CDTF">2013-04-25T10:13:34Z</dcterms:modified>
</cp:coreProperties>
</file>