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A28332B-455A-4779-9AEF-851E5F72E8C9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D55C1E1-694D-4D60-BC75-C5FE107DA8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8407" y="611901"/>
            <a:ext cx="8947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u="sng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Числа и точки на прямой</a:t>
            </a:r>
            <a:endParaRPr lang="ru-RU" sz="5400" b="1" u="sng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633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526145"/>
              </p:ext>
            </p:extLst>
          </p:nvPr>
        </p:nvGraphicFramePr>
        <p:xfrm>
          <a:off x="155796" y="116631"/>
          <a:ext cx="8880700" cy="2888354"/>
        </p:xfrm>
        <a:graphic>
          <a:graphicData uri="http://schemas.openxmlformats.org/drawingml/2006/table">
            <a:tbl>
              <a:tblPr firstRow="1" firstCol="1" bandRow="1"/>
              <a:tblGrid>
                <a:gridCol w="404442"/>
                <a:gridCol w="404442"/>
                <a:gridCol w="404442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</a:tblGrid>
              <a:tr h="304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323528" y="1556792"/>
            <a:ext cx="8424936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71600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3688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7363" y="668886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О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09451" y="668886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Е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555776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355617" y="1352447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211960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004048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796136" y="134915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588224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3812" y="1709192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0</a:t>
            </a:r>
            <a:endParaRPr 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535901" y="1709192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27989" y="1709191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2</a:t>
            </a:r>
            <a:endParaRPr lang="ru-RU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190331" y="169514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984173" y="1709192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4</a:t>
            </a:r>
            <a:endParaRPr lang="ru-RU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776261" y="170988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5</a:t>
            </a:r>
            <a:endParaRPr lang="ru-RU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568349" y="169513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6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360437" y="1695138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7</a:t>
            </a:r>
            <a:endParaRPr lang="ru-RU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16154" y="2937304"/>
            <a:ext cx="5551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Точка </a:t>
            </a:r>
            <a:r>
              <a:rPr lang="ru-RU" sz="3200" b="1" dirty="0" smtClean="0"/>
              <a:t>О</a:t>
            </a:r>
            <a:r>
              <a:rPr lang="ru-RU" sz="3200" dirty="0" smtClean="0"/>
              <a:t> соответствует числу 0.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187680" y="3618576"/>
            <a:ext cx="52623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Точка Е изображает число 1.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116154" y="4203351"/>
            <a:ext cx="7801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Отрезок ОЕ назовем </a:t>
            </a:r>
            <a:r>
              <a:rPr lang="ru-RU" sz="3200" b="1" dirty="0" smtClean="0"/>
              <a:t>единичным отрезком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Прямая, на которой указано </a:t>
            </a:r>
            <a:r>
              <a:rPr lang="ru-RU" sz="3600" b="1" u="sng" dirty="0" smtClean="0"/>
              <a:t>направление</a:t>
            </a:r>
            <a:r>
              <a:rPr lang="ru-RU" sz="3600" b="1" dirty="0" smtClean="0"/>
              <a:t>, </a:t>
            </a:r>
            <a:r>
              <a:rPr lang="ru-RU" sz="3600" b="1" u="sng" dirty="0" smtClean="0"/>
              <a:t>начало отсчета </a:t>
            </a:r>
            <a:r>
              <a:rPr lang="ru-RU" sz="3600" b="1" dirty="0" smtClean="0"/>
              <a:t>и </a:t>
            </a:r>
            <a:r>
              <a:rPr lang="ru-RU" sz="3600" b="1" u="sng" dirty="0" smtClean="0"/>
              <a:t>единичный отрезок </a:t>
            </a:r>
            <a:r>
              <a:rPr lang="ru-RU" sz="3600" b="1" dirty="0" smtClean="0"/>
              <a:t>называется </a:t>
            </a:r>
            <a:r>
              <a:rPr lang="ru-RU" sz="3600" b="1" dirty="0" smtClean="0">
                <a:solidFill>
                  <a:srgbClr val="000000"/>
                </a:solidFill>
              </a:rPr>
              <a:t>координатной прямой 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85798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200"/>
                            </p:stCondLst>
                            <p:childTnLst>
                              <p:par>
                                <p:cTn id="64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000330"/>
              </p:ext>
            </p:extLst>
          </p:nvPr>
        </p:nvGraphicFramePr>
        <p:xfrm>
          <a:off x="155796" y="116631"/>
          <a:ext cx="8880700" cy="2888354"/>
        </p:xfrm>
        <a:graphic>
          <a:graphicData uri="http://schemas.openxmlformats.org/drawingml/2006/table">
            <a:tbl>
              <a:tblPr firstRow="1" firstCol="1" bandRow="1"/>
              <a:tblGrid>
                <a:gridCol w="404442"/>
                <a:gridCol w="404442"/>
                <a:gridCol w="404442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  <a:gridCol w="403546"/>
              </a:tblGrid>
              <a:tr h="304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323528" y="1556792"/>
            <a:ext cx="8424936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71600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3688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55776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385113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211960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004048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796136" y="134915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588224" y="1376772"/>
            <a:ext cx="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3812" y="1709192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35901" y="1709192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27989" y="1709191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0331" y="169514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84173" y="1709192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76261" y="170988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8349" y="1695139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60437" y="1695138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303711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Числа на координатной прямой называют </a:t>
            </a:r>
            <a:r>
              <a:rPr lang="ru-RU" sz="2800" b="1" dirty="0" smtClean="0"/>
              <a:t>координатами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Овал 2"/>
          <p:cNvSpPr/>
          <p:nvPr/>
        </p:nvSpPr>
        <p:spPr>
          <a:xfrm>
            <a:off x="2441882" y="1459632"/>
            <a:ext cx="227787" cy="19432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327989" y="679688"/>
            <a:ext cx="46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А</a:t>
            </a:r>
            <a:endParaRPr lang="ru-RU" sz="4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557687"/>
              </p:ext>
            </p:extLst>
          </p:nvPr>
        </p:nvGraphicFramePr>
        <p:xfrm>
          <a:off x="157644" y="3710787"/>
          <a:ext cx="8918357" cy="1114867"/>
        </p:xfrm>
        <a:graphic>
          <a:graphicData uri="http://schemas.openxmlformats.org/drawingml/2006/table">
            <a:tbl>
              <a:tblPr firstRow="1" firstCol="1" bandRow="1"/>
              <a:tblGrid>
                <a:gridCol w="406158"/>
                <a:gridCol w="406158"/>
                <a:gridCol w="406158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  <a:gridCol w="405257"/>
              </a:tblGrid>
              <a:tr h="390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55722" y="3560335"/>
            <a:ext cx="697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А(2)   </a:t>
            </a:r>
            <a:r>
              <a:rPr lang="ru-RU" sz="2800" dirty="0" smtClean="0"/>
              <a:t>читают «точка А с координатой 2»</a:t>
            </a:r>
            <a:endParaRPr lang="ru-RU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802949" y="716252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В</a:t>
            </a:r>
            <a:endParaRPr lang="ru-RU" sz="4000" b="1" dirty="0"/>
          </a:p>
        </p:txBody>
      </p:sp>
      <p:sp>
        <p:nvSpPr>
          <p:cNvPr id="35" name="Овал 34"/>
          <p:cNvSpPr/>
          <p:nvPr/>
        </p:nvSpPr>
        <p:spPr>
          <a:xfrm>
            <a:off x="4890154" y="1459632"/>
            <a:ext cx="227787" cy="194320"/>
          </a:xfrm>
          <a:prstGeom prst="ellipse">
            <a:avLst/>
          </a:prstGeom>
          <a:solidFill>
            <a:srgbClr val="0033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57644" y="4240916"/>
            <a:ext cx="697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В(5)   </a:t>
            </a:r>
            <a:r>
              <a:rPr lang="ru-RU" sz="2800" dirty="0" smtClean="0"/>
              <a:t>читают «точка В с координатой 5»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11561" y="5031874"/>
            <a:ext cx="81208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На координатной прямой </a:t>
            </a:r>
            <a:r>
              <a:rPr lang="ru-RU" sz="3200" b="1" dirty="0" smtClean="0">
                <a:solidFill>
                  <a:srgbClr val="C00000"/>
                </a:solidFill>
              </a:rPr>
              <a:t>большему числу </a:t>
            </a:r>
          </a:p>
          <a:p>
            <a:r>
              <a:rPr lang="ru-RU" sz="3200" dirty="0" smtClean="0"/>
              <a:t>соответствует </a:t>
            </a:r>
            <a:r>
              <a:rPr lang="ru-RU" sz="3200" b="1" dirty="0" smtClean="0">
                <a:solidFill>
                  <a:srgbClr val="C00000"/>
                </a:solidFill>
              </a:rPr>
              <a:t>точка, расположенная правее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а </a:t>
            </a:r>
            <a:r>
              <a:rPr lang="ru-RU" sz="3200" b="1" dirty="0" smtClean="0">
                <a:solidFill>
                  <a:srgbClr val="000099"/>
                </a:solidFill>
              </a:rPr>
              <a:t>меньшему</a:t>
            </a:r>
            <a:r>
              <a:rPr lang="ru-RU" sz="3200" dirty="0" smtClean="0"/>
              <a:t> – </a:t>
            </a:r>
            <a:r>
              <a:rPr lang="ru-RU" sz="3200" b="1" dirty="0" smtClean="0">
                <a:solidFill>
                  <a:srgbClr val="000099"/>
                </a:solidFill>
              </a:rPr>
              <a:t>точка, расположенная левее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2891030" y="250862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85113" y="2508620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</a:rPr>
              <a:t>&lt;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60637" y="2492668"/>
            <a:ext cx="45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19594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8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3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8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1" grpId="0"/>
      <p:bldP spid="33" grpId="0"/>
      <p:bldP spid="34" grpId="0"/>
      <p:bldP spid="35" grpId="0" animBg="1"/>
      <p:bldP spid="36" grpId="0"/>
      <p:bldP spid="5" grpId="0"/>
      <p:bldP spid="37" grpId="0"/>
      <p:bldP spid="38" grpId="0"/>
      <p:bldP spid="3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454</TotalTime>
  <Words>110</Words>
  <Application>Microsoft Office PowerPoint</Application>
  <PresentationFormat>Экран (4:3)</PresentationFormat>
  <Paragraphs>454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Углы</vt:lpstr>
      <vt:lpstr>Математика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Елена</dc:creator>
  <cp:lastModifiedBy>Елена</cp:lastModifiedBy>
  <cp:revision>9</cp:revision>
  <dcterms:created xsi:type="dcterms:W3CDTF">2012-09-23T09:36:51Z</dcterms:created>
  <dcterms:modified xsi:type="dcterms:W3CDTF">2012-09-23T17:11:37Z</dcterms:modified>
</cp:coreProperties>
</file>