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474"/>
          </a:xfrm>
          <a:prstGeom prst="rect">
            <a:avLst/>
          </a:prstGeom>
        </p:spPr>
        <p:txBody>
          <a:bodyPr lIns="91425" tIns="91425" rIns="91425" bIns="91425" anchor="b" anchorCtr="0">
            <a:noAutofit/>
          </a:bodyPr>
          <a:lstStyle/>
          <a:p>
            <a:pPr>
              <a:buNone/>
            </a:pPr>
            <a:r>
              <a:rPr lang="ru"/>
              <a:t>Способы решения линейных </a:t>
            </a:r>
            <a:r>
              <a:rPr lang="ru" smtClean="0"/>
              <a:t>уравнений</a:t>
            </a:r>
            <a:endParaRPr lang="ru"/>
          </a:p>
        </p:txBody>
      </p:sp>
      <p:sp>
        <p:nvSpPr>
          <p:cNvPr id="24" name="Shape 24"/>
          <p:cNvSpPr txBox="1">
            <a:spLocks noGrp="1"/>
          </p:cNvSpPr>
          <p:nvPr>
            <p:ph type="subTitle" idx="1"/>
          </p:nvPr>
        </p:nvSpPr>
        <p:spPr>
          <a:xfrm>
            <a:off x="685800" y="3786737"/>
            <a:ext cx="7772400" cy="1046317"/>
          </a:xfrm>
          <a:prstGeom prst="rect">
            <a:avLst/>
          </a:prstGeom>
        </p:spPr>
        <p:txBody>
          <a:bodyPr lIns="91425" tIns="91425" rIns="91425" bIns="91425" anchor="t" anchorCtr="0">
            <a:noAutofit/>
          </a:bodyPr>
          <a:lstStyle/>
          <a:p>
            <a:pPr lvl="0" rtl="0">
              <a:buNone/>
            </a:pPr>
            <a:r>
              <a:rPr lang="ru" dirty="0" smtClean="0"/>
              <a:t>5-й класс</a:t>
            </a:r>
            <a:endParaRPr lang="ru"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lgn="ctr" rtl="0">
              <a:lnSpc>
                <a:spcPct val="115000"/>
              </a:lnSpc>
              <a:spcBef>
                <a:spcPts val="1800"/>
              </a:spcBef>
              <a:spcAft>
                <a:spcPts val="400"/>
              </a:spcAft>
              <a:buNone/>
            </a:pPr>
            <a:r>
              <a:rPr lang="ru" b="0">
                <a:solidFill>
                  <a:srgbClr val="000000"/>
                </a:solidFill>
              </a:rPr>
              <a:t>Определение</a:t>
            </a:r>
          </a:p>
          <a:p>
            <a:endParaRPr/>
          </a:p>
        </p:txBody>
      </p:sp>
      <p:sp>
        <p:nvSpPr>
          <p:cNvPr id="30" name="Shape 30"/>
          <p:cNvSpPr txBox="1">
            <a:spLocks noGrp="1"/>
          </p:cNvSpPr>
          <p:nvPr>
            <p:ph type="body" idx="1"/>
          </p:nvPr>
        </p:nvSpPr>
        <p:spPr>
          <a:xfrm>
            <a:off x="457200" y="945150"/>
            <a:ext cx="8229600" cy="4967700"/>
          </a:xfrm>
          <a:prstGeom prst="rect">
            <a:avLst/>
          </a:prstGeom>
        </p:spPr>
        <p:txBody>
          <a:bodyPr lIns="91425" tIns="91425" rIns="91425" bIns="91425" anchor="t" anchorCtr="0">
            <a:noAutofit/>
          </a:bodyPr>
          <a:lstStyle/>
          <a:p>
            <a:pPr lvl="0" rtl="0">
              <a:buNone/>
            </a:pPr>
            <a:r>
              <a:rPr lang="ru" sz="2400" b="1">
                <a:solidFill>
                  <a:srgbClr val="000000"/>
                </a:solidFill>
              </a:rPr>
              <a:t>Линейным уравнением</a:t>
            </a:r>
            <a:r>
              <a:rPr lang="ru" sz="2400">
                <a:solidFill>
                  <a:srgbClr val="000000"/>
                </a:solidFill>
              </a:rPr>
              <a:t> называется уравнение вида</a:t>
            </a:r>
          </a:p>
          <a:p>
            <a:pPr lvl="0" rtl="0">
              <a:buNone/>
            </a:pPr>
            <a:r>
              <a:rPr lang="ru" b="1" i="1">
                <a:solidFill>
                  <a:srgbClr val="85200C"/>
                </a:solidFill>
              </a:rPr>
              <a:t>ax+b=0</a:t>
            </a:r>
          </a:p>
          <a:p>
            <a:pPr marL="203200" lvl="0" indent="0" rtl="0">
              <a:lnSpc>
                <a:spcPct val="115000"/>
              </a:lnSpc>
              <a:spcBef>
                <a:spcPts val="0"/>
              </a:spcBef>
              <a:buNone/>
            </a:pPr>
            <a:r>
              <a:rPr lang="ru" sz="2400">
                <a:solidFill>
                  <a:srgbClr val="000000"/>
                </a:solidFill>
              </a:rPr>
              <a:t> и любое другое уравнение приводимое к такому виду (например, </a:t>
            </a:r>
            <a:r>
              <a:rPr lang="ru" b="1" i="1">
                <a:solidFill>
                  <a:srgbClr val="85200C"/>
                </a:solidFill>
              </a:rPr>
              <a:t>ax+b=cx+d</a:t>
            </a:r>
            <a:r>
              <a:rPr lang="ru" sz="2400">
                <a:solidFill>
                  <a:srgbClr val="000000"/>
                </a:solidFill>
              </a:rPr>
              <a:t>).</a:t>
            </a:r>
          </a:p>
          <a:p>
            <a:pPr lvl="0" rtl="0">
              <a:lnSpc>
                <a:spcPct val="115000"/>
              </a:lnSpc>
              <a:spcBef>
                <a:spcPts val="0"/>
              </a:spcBef>
              <a:buNone/>
            </a:pPr>
            <a:r>
              <a:rPr lang="ru" sz="2400">
                <a:solidFill>
                  <a:srgbClr val="000000"/>
                </a:solidFill>
              </a:rPr>
              <a:t>Здесь буквой X (икс) обозначена неизвестная переменная, а буквами a,b - числа. Их называют коэффициентами линейного уравнения:</a:t>
            </a:r>
          </a:p>
          <a:p>
            <a:pPr marL="457200" lvl="0" indent="-381000" rtl="0">
              <a:lnSpc>
                <a:spcPct val="115000"/>
              </a:lnSpc>
              <a:spcBef>
                <a:spcPts val="0"/>
              </a:spcBef>
              <a:buClr>
                <a:srgbClr val="000000"/>
              </a:buClr>
              <a:buSzPct val="166666"/>
              <a:buFont typeface="Arial"/>
              <a:buChar char="•"/>
            </a:pPr>
            <a:r>
              <a:rPr lang="ru" sz="2400">
                <a:solidFill>
                  <a:srgbClr val="000000"/>
                </a:solidFill>
              </a:rPr>
              <a:t>a - коэффициент при неизвестной,</a:t>
            </a:r>
          </a:p>
          <a:p>
            <a:pPr marL="457200" lvl="0" indent="-381000" rtl="0">
              <a:lnSpc>
                <a:spcPct val="115000"/>
              </a:lnSpc>
              <a:spcBef>
                <a:spcPts val="0"/>
              </a:spcBef>
              <a:buClr>
                <a:srgbClr val="000000"/>
              </a:buClr>
              <a:buSzPct val="166666"/>
              <a:buFont typeface="Arial"/>
              <a:buChar char="•"/>
            </a:pPr>
            <a:r>
              <a:rPr lang="ru" sz="2400">
                <a:solidFill>
                  <a:srgbClr val="000000"/>
                </a:solidFill>
              </a:rPr>
              <a:t>b - свободный член.</a:t>
            </a:r>
          </a:p>
          <a:p>
            <a:pPr lvl="0" rtl="0">
              <a:lnSpc>
                <a:spcPct val="115000"/>
              </a:lnSpc>
              <a:spcBef>
                <a:spcPts val="0"/>
              </a:spcBef>
              <a:buNone/>
            </a:pPr>
            <a:r>
              <a:rPr lang="ru" sz="2400" i="1">
                <a:solidFill>
                  <a:srgbClr val="000000"/>
                </a:solidFill>
              </a:rPr>
              <a:t>Решить уравнение</a:t>
            </a:r>
            <a:r>
              <a:rPr lang="ru" sz="2400">
                <a:solidFill>
                  <a:srgbClr val="000000"/>
                </a:solidFill>
              </a:rPr>
              <a:t> значит найти такое число(корень уравнения), что при подстановке его вместо переменной, x получается верное равенство.</a:t>
            </a: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lgn="ctr" rtl="0">
              <a:lnSpc>
                <a:spcPct val="115000"/>
              </a:lnSpc>
              <a:spcBef>
                <a:spcPts val="1800"/>
              </a:spcBef>
              <a:spcAft>
                <a:spcPts val="400"/>
              </a:spcAft>
              <a:buNone/>
            </a:pPr>
            <a:r>
              <a:rPr lang="ru" sz="3000">
                <a:solidFill>
                  <a:srgbClr val="000000"/>
                </a:solidFill>
              </a:rPr>
              <a:t>Способы решения линейных уравнений</a:t>
            </a:r>
          </a:p>
          <a:p>
            <a:endParaRPr/>
          </a:p>
        </p:txBody>
      </p:sp>
      <p:sp>
        <p:nvSpPr>
          <p:cNvPr id="36" name="Shape 36"/>
          <p:cNvSpPr txBox="1">
            <a:spLocks noGrp="1"/>
          </p:cNvSpPr>
          <p:nvPr>
            <p:ph type="body" idx="1"/>
          </p:nvPr>
        </p:nvSpPr>
        <p:spPr>
          <a:xfrm>
            <a:off x="457200" y="842600"/>
            <a:ext cx="8229600" cy="4967700"/>
          </a:xfrm>
          <a:prstGeom prst="rect">
            <a:avLst/>
          </a:prstGeom>
        </p:spPr>
        <p:txBody>
          <a:bodyPr lIns="91425" tIns="91425" rIns="91425" bIns="91425" anchor="t" anchorCtr="0">
            <a:noAutofit/>
          </a:bodyPr>
          <a:lstStyle/>
          <a:p>
            <a:pPr marL="457200" lvl="0" indent="-342900" rtl="0">
              <a:lnSpc>
                <a:spcPct val="115000"/>
              </a:lnSpc>
              <a:spcBef>
                <a:spcPts val="0"/>
              </a:spcBef>
              <a:buClr>
                <a:srgbClr val="000000"/>
              </a:buClr>
              <a:buSzPct val="166666"/>
              <a:buFont typeface="Arial"/>
              <a:buChar char="•"/>
            </a:pPr>
            <a:r>
              <a:rPr lang="ru" sz="1800">
                <a:solidFill>
                  <a:srgbClr val="000000"/>
                </a:solidFill>
              </a:rPr>
              <a:t>Перенести неизвестные в одну сторону, а числа - в другую. Будут иксы слева, а числа справа от знака "равно", или наоборот, значения не имеет, это можно сделать тем или другим способом из соображений удобства (часто бывает удобно, чтобы в результате коэффициент при неизвестной переменной стал положительным). Необходимо помнить, что при переносе слагаемого из одной стороны в другую у него меняется знак.</a:t>
            </a:r>
          </a:p>
          <a:p>
            <a:pPr marL="457200" lvl="0" indent="-342900" rtl="0">
              <a:lnSpc>
                <a:spcPct val="115000"/>
              </a:lnSpc>
              <a:spcBef>
                <a:spcPts val="0"/>
              </a:spcBef>
              <a:buClr>
                <a:srgbClr val="000000"/>
              </a:buClr>
              <a:buSzPct val="166666"/>
              <a:buFont typeface="Arial"/>
              <a:buChar char="•"/>
            </a:pPr>
            <a:r>
              <a:rPr lang="ru" sz="1800">
                <a:solidFill>
                  <a:srgbClr val="000000"/>
                </a:solidFill>
              </a:rPr>
              <a:t>Привести подобные слагаемые</a:t>
            </a:r>
          </a:p>
          <a:p>
            <a:pPr marL="457200" lvl="0" indent="-342900" rtl="0">
              <a:lnSpc>
                <a:spcPct val="115000"/>
              </a:lnSpc>
              <a:spcBef>
                <a:spcPts val="0"/>
              </a:spcBef>
              <a:buClr>
                <a:srgbClr val="000000"/>
              </a:buClr>
              <a:buSzPct val="166666"/>
              <a:buFont typeface="Arial"/>
              <a:buChar char="•"/>
            </a:pPr>
            <a:r>
              <a:rPr lang="ru" sz="1800">
                <a:solidFill>
                  <a:srgbClr val="000000"/>
                </a:solidFill>
              </a:rPr>
              <a:t>Далее возможны три случая:</a:t>
            </a:r>
          </a:p>
          <a:p>
            <a:pPr marL="673100" lvl="0" indent="-342900" rtl="0">
              <a:lnSpc>
                <a:spcPct val="115000"/>
              </a:lnSpc>
              <a:spcBef>
                <a:spcPts val="0"/>
              </a:spcBef>
              <a:buClr>
                <a:srgbClr val="000000"/>
              </a:buClr>
              <a:buSzPct val="100000"/>
              <a:buFont typeface="Arial"/>
              <a:buAutoNum type="arabicPeriod"/>
            </a:pPr>
            <a:r>
              <a:rPr lang="ru" sz="1800">
                <a:solidFill>
                  <a:srgbClr val="000000"/>
                </a:solidFill>
              </a:rPr>
              <a:t>Если коэффициент при неизвестной не равен нулю, то обе части уравнения необходимо поделить на него. Получившееся число и будет ответом.</a:t>
            </a:r>
          </a:p>
          <a:p>
            <a:pPr marL="673100" lvl="0" indent="-342900" rtl="0">
              <a:lnSpc>
                <a:spcPct val="115000"/>
              </a:lnSpc>
              <a:spcBef>
                <a:spcPts val="0"/>
              </a:spcBef>
              <a:buClr>
                <a:srgbClr val="000000"/>
              </a:buClr>
              <a:buSzPct val="100000"/>
              <a:buFont typeface="Arial"/>
              <a:buAutoNum type="arabicPeriod"/>
            </a:pPr>
            <a:r>
              <a:rPr lang="ru" sz="1800">
                <a:solidFill>
                  <a:srgbClr val="000000"/>
                </a:solidFill>
              </a:rPr>
              <a:t>Если коэффициент при неизвестной переменной — ноль, а числовая часть нулю не равна, то уравнение решений не имеет</a:t>
            </a:r>
          </a:p>
          <a:p>
            <a:pPr marL="673100" lvl="0" indent="-342900" rtl="0">
              <a:lnSpc>
                <a:spcPct val="115000"/>
              </a:lnSpc>
              <a:spcBef>
                <a:spcPts val="0"/>
              </a:spcBef>
              <a:buClr>
                <a:srgbClr val="000000"/>
              </a:buClr>
              <a:buSzPct val="100000"/>
              <a:buFont typeface="Arial"/>
              <a:buAutoNum type="arabicPeriod"/>
            </a:pPr>
            <a:r>
              <a:rPr lang="ru" sz="1800">
                <a:solidFill>
                  <a:srgbClr val="000000"/>
                </a:solidFill>
              </a:rPr>
              <a:t>Если оба коэффициента: и коэффициент при неизвестной, и числовой коэффициент равны нулю, то любое число будет являться решением уравнения</a:t>
            </a:r>
          </a:p>
          <a:p>
            <a:endParaRP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0"/>
            <a:ext cx="8229600" cy="1143000"/>
          </a:xfrm>
          <a:prstGeom prst="rect">
            <a:avLst/>
          </a:prstGeom>
        </p:spPr>
        <p:txBody>
          <a:bodyPr lIns="91425" tIns="91425" rIns="91425" bIns="91425" anchor="b" anchorCtr="0">
            <a:noAutofit/>
          </a:bodyPr>
          <a:lstStyle/>
          <a:p>
            <a:pPr lvl="0" algn="ctr" rtl="0">
              <a:lnSpc>
                <a:spcPct val="115000"/>
              </a:lnSpc>
              <a:spcBef>
                <a:spcPts val="1800"/>
              </a:spcBef>
              <a:spcAft>
                <a:spcPts val="400"/>
              </a:spcAft>
              <a:buNone/>
            </a:pPr>
            <a:r>
              <a:rPr lang="ru" sz="1300">
                <a:solidFill>
                  <a:srgbClr val="000000"/>
                </a:solidFill>
              </a:rPr>
              <a:t>
</a:t>
            </a:r>
            <a:r>
              <a:rPr lang="ru" sz="2400">
                <a:solidFill>
                  <a:srgbClr val="000000"/>
                </a:solidFill>
              </a:rPr>
              <a:t>Пример </a:t>
            </a:r>
          </a:p>
        </p:txBody>
      </p:sp>
      <p:sp>
        <p:nvSpPr>
          <p:cNvPr id="42" name="Shape 42"/>
          <p:cNvSpPr txBox="1">
            <a:spLocks noGrp="1"/>
          </p:cNvSpPr>
          <p:nvPr>
            <p:ph type="body" idx="1"/>
          </p:nvPr>
        </p:nvSpPr>
        <p:spPr>
          <a:xfrm>
            <a:off x="457200" y="1143000"/>
            <a:ext cx="8229600" cy="4967700"/>
          </a:xfrm>
          <a:prstGeom prst="rect">
            <a:avLst/>
          </a:prstGeom>
        </p:spPr>
        <p:txBody>
          <a:bodyPr lIns="91425" tIns="91425" rIns="91425" bIns="91425" anchor="t" anchorCtr="0">
            <a:noAutofit/>
          </a:bodyPr>
          <a:lstStyle/>
          <a:p>
            <a:pPr lvl="0" rtl="0">
              <a:buNone/>
            </a:pPr>
            <a:r>
              <a:rPr lang="ru" sz="1800">
                <a:solidFill>
                  <a:srgbClr val="000000"/>
                </a:solidFill>
              </a:rPr>
              <a:t>Решим уравнение:</a:t>
            </a:r>
          </a:p>
          <a:p>
            <a:pPr lvl="0" rtl="0">
              <a:buNone/>
            </a:pPr>
            <a:r>
              <a:rPr lang="ru" sz="2400" b="1">
                <a:solidFill>
                  <a:srgbClr val="85200C"/>
                </a:solidFill>
              </a:rPr>
              <a:t>5x+2=7x-6</a:t>
            </a:r>
          </a:p>
          <a:p>
            <a:pPr lvl="0" rtl="0">
              <a:buNone/>
            </a:pPr>
            <a:r>
              <a:rPr lang="ru" sz="1800">
                <a:solidFill>
                  <a:srgbClr val="000000"/>
                </a:solidFill>
              </a:rPr>
              <a:t>Для начала перенесём в одну сторону члены с неизвестной(с иксом), а в другую сторону - числа. Необходимо помнить, что при перенесении слагаемого в другую сторону оно меняет знак:</a:t>
            </a:r>
          </a:p>
          <a:p>
            <a:pPr lvl="0" rtl="0">
              <a:buNone/>
            </a:pPr>
            <a:r>
              <a:rPr lang="ru" sz="1800" b="1">
                <a:solidFill>
                  <a:srgbClr val="85200C"/>
                </a:solidFill>
              </a:rPr>
              <a:t>5x-7x=-6-2</a:t>
            </a:r>
          </a:p>
          <a:p>
            <a:pPr lvl="0" rtl="0">
              <a:buNone/>
            </a:pPr>
            <a:r>
              <a:rPr lang="ru" sz="1800">
                <a:solidFill>
                  <a:srgbClr val="000000"/>
                </a:solidFill>
              </a:rPr>
              <a:t>Приведём подобные слагаемые:</a:t>
            </a:r>
          </a:p>
          <a:p>
            <a:pPr lvl="0" rtl="0">
              <a:buNone/>
            </a:pPr>
            <a:r>
              <a:rPr lang="ru" sz="1800" b="1">
                <a:solidFill>
                  <a:srgbClr val="85200C"/>
                </a:solidFill>
              </a:rPr>
              <a:t>-2x=-8</a:t>
            </a:r>
          </a:p>
          <a:p>
            <a:pPr lvl="0" rtl="0">
              <a:buNone/>
            </a:pPr>
            <a:r>
              <a:rPr lang="ru" sz="1800">
                <a:solidFill>
                  <a:srgbClr val="000000"/>
                </a:solidFill>
              </a:rPr>
              <a:t>Теперь разделим обе части уравнения на коэффициент при неизвестном (в нашем примере это -2), после этого x останется без коэффициента:</a:t>
            </a:r>
          </a:p>
          <a:p>
            <a:pPr lvl="0" rtl="0">
              <a:buNone/>
            </a:pPr>
            <a:r>
              <a:rPr lang="ru" sz="1800" b="1">
                <a:solidFill>
                  <a:srgbClr val="85200C"/>
                </a:solidFill>
              </a:rPr>
              <a:t>-2x:(-2)=-8:(-2)</a:t>
            </a:r>
          </a:p>
          <a:p>
            <a:pPr lvl="0" rtl="0">
              <a:buNone/>
            </a:pPr>
            <a:r>
              <a:rPr lang="ru" sz="1800">
                <a:solidFill>
                  <a:srgbClr val="000000"/>
                </a:solidFill>
              </a:rPr>
              <a:t>При неизвестной коэффициент сократится и получится ответ:</a:t>
            </a:r>
          </a:p>
          <a:p>
            <a:pPr lvl="0" rtl="0">
              <a:buNone/>
            </a:pPr>
            <a:r>
              <a:rPr lang="ru" sz="1800" b="1">
                <a:solidFill>
                  <a:srgbClr val="85200C"/>
                </a:solidFill>
              </a:rPr>
              <a:t>x=4</a:t>
            </a:r>
          </a:p>
          <a:p>
            <a:pPr>
              <a:buNone/>
            </a:pPr>
            <a:r>
              <a:rPr lang="ru" sz="1800">
                <a:solidFill>
                  <a:srgbClr val="000000"/>
                </a:solidFill>
              </a:rPr>
              <a:t>Это и будет ответом.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lgn="ctr" rtl="0">
              <a:lnSpc>
                <a:spcPct val="115000"/>
              </a:lnSpc>
              <a:spcBef>
                <a:spcPts val="1800"/>
              </a:spcBef>
              <a:spcAft>
                <a:spcPts val="400"/>
              </a:spcAft>
              <a:buNone/>
            </a:pPr>
            <a:r>
              <a:rPr lang="ru" sz="2400">
                <a:solidFill>
                  <a:srgbClr val="000000"/>
                </a:solidFill>
              </a:rPr>
              <a:t>
Случай отсутствия решений</a:t>
            </a:r>
          </a:p>
          <a:p>
            <a:endParaRPr/>
          </a:p>
        </p:txBody>
      </p:sp>
      <p:sp>
        <p:nvSpPr>
          <p:cNvPr id="48" name="Shape 4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ru" sz="1800"/>
              <a:t>Решим уравнение:</a:t>
            </a:r>
          </a:p>
          <a:p>
            <a:pPr lvl="0" rtl="0">
              <a:buNone/>
            </a:pPr>
            <a:r>
              <a:rPr lang="ru" sz="2400" b="1">
                <a:solidFill>
                  <a:srgbClr val="85200C"/>
                </a:solidFill>
              </a:rPr>
              <a:t>2x+3=2x+7</a:t>
            </a:r>
          </a:p>
          <a:p>
            <a:pPr lvl="0" rtl="0">
              <a:buNone/>
            </a:pPr>
            <a:r>
              <a:rPr lang="ru" sz="1800">
                <a:solidFill>
                  <a:srgbClr val="000000"/>
                </a:solidFill>
              </a:rPr>
              <a:t>После переноса всех иксов и чисел в разные стороны и приведения подобных слагаемых получим уравнение:</a:t>
            </a:r>
          </a:p>
          <a:p>
            <a:pPr lvl="0" rtl="0">
              <a:buNone/>
            </a:pPr>
            <a:r>
              <a:rPr lang="ru" sz="1800" b="1">
                <a:solidFill>
                  <a:srgbClr val="85200C"/>
                </a:solidFill>
              </a:rPr>
              <a:t>0Х=4</a:t>
            </a:r>
          </a:p>
          <a:p>
            <a:pPr>
              <a:buNone/>
            </a:pPr>
            <a:r>
              <a:rPr lang="ru" sz="1800">
                <a:solidFill>
                  <a:srgbClr val="000000"/>
                </a:solidFill>
              </a:rPr>
              <a:t>Какой бы x мы ни взяли, это уравнение не превратится в верное равенство. </a:t>
            </a:r>
            <a:r>
              <a:rPr lang="ru" sz="1800" i="1">
                <a:solidFill>
                  <a:srgbClr val="000000"/>
                </a:solidFill>
              </a:rPr>
              <a:t>Значит это уравнение не имеет решений.</a:t>
            </a:r>
            <a:r>
              <a:rPr lang="ru" sz="1800">
                <a:solidFill>
                  <a:srgbClr val="000000"/>
                </a:solidFill>
              </a:rPr>
              <a:t> В данном случае нельзя было поступить также как в первом примере, поскольку делить на ноль нельзя.</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lgn="ctr" rtl="0">
              <a:lnSpc>
                <a:spcPct val="115000"/>
              </a:lnSpc>
              <a:spcBef>
                <a:spcPts val="1800"/>
              </a:spcBef>
              <a:spcAft>
                <a:spcPts val="400"/>
              </a:spcAft>
              <a:buNone/>
            </a:pPr>
            <a:r>
              <a:rPr lang="ru" sz="2400">
                <a:solidFill>
                  <a:srgbClr val="000000"/>
                </a:solidFill>
              </a:rPr>
              <a:t>Бесконечное число решений</a:t>
            </a:r>
          </a:p>
          <a:p>
            <a:endParaRPr/>
          </a:p>
        </p:txBody>
      </p:sp>
      <p:sp>
        <p:nvSpPr>
          <p:cNvPr id="54" name="Shape 5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ru" sz="1800"/>
              <a:t>Решим уравнение:</a:t>
            </a:r>
          </a:p>
          <a:p>
            <a:pPr lvl="0" rtl="0">
              <a:buNone/>
            </a:pPr>
            <a:r>
              <a:rPr lang="ru" sz="2400" b="1">
                <a:solidFill>
                  <a:srgbClr val="85200C"/>
                </a:solidFill>
              </a:rPr>
              <a:t>2x+3=2x+3</a:t>
            </a:r>
          </a:p>
          <a:p>
            <a:pPr lvl="0" rtl="0">
              <a:buNone/>
            </a:pPr>
            <a:r>
              <a:rPr lang="ru" sz="1800"/>
              <a:t>После переноса всех иксов и чисел в разные стороны и приведения подобных слагаемых получим уравнение:</a:t>
            </a:r>
          </a:p>
          <a:p>
            <a:pPr lvl="0" rtl="0">
              <a:buNone/>
            </a:pPr>
            <a:r>
              <a:rPr lang="ru" sz="1800" b="1">
                <a:solidFill>
                  <a:srgbClr val="85200C"/>
                </a:solidFill>
              </a:rPr>
              <a:t>0*x=0</a:t>
            </a:r>
          </a:p>
          <a:p>
            <a:pPr>
              <a:buNone/>
            </a:pPr>
            <a:r>
              <a:rPr lang="ru" sz="1800"/>
              <a:t>В этом случае тоже нельзя разделить обе части на ноль, так как это запрещено. Но подставив на место икса любое число, мы получим верное равенство. Значит любое число является решением этого уравнения. Таким образом у этого уравнения бесконечно много решений.</a:t>
            </a:r>
          </a:p>
        </p:txBody>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Экран (4:3)</PresentationFormat>
  <Paragraphs>41</Paragraphs>
  <Slides>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
      <vt:lpstr>Способы решения линейных уравнений</vt:lpstr>
      <vt:lpstr>Определение </vt:lpstr>
      <vt:lpstr>Способы решения линейных уравнений </vt:lpstr>
      <vt:lpstr>
Пример </vt:lpstr>
      <vt:lpstr>
Случай отсутствия решений </vt:lpstr>
      <vt:lpstr>Бесконечное число решений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Способы решения линейных уравнений.</dc:title>
  <dc:creator>Администратор</dc:creator>
  <cp:lastModifiedBy>1</cp:lastModifiedBy>
  <cp:revision>2</cp:revision>
  <dcterms:modified xsi:type="dcterms:W3CDTF">2013-06-17T09:47:34Z</dcterms:modified>
</cp:coreProperties>
</file>