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2" r:id="rId10"/>
    <p:sldId id="273" r:id="rId11"/>
    <p:sldId id="263" r:id="rId12"/>
    <p:sldId id="264" r:id="rId13"/>
    <p:sldId id="266" r:id="rId14"/>
    <p:sldId id="267" r:id="rId15"/>
    <p:sldId id="268" r:id="rId16"/>
    <p:sldId id="269" r:id="rId17"/>
    <p:sldId id="275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59" autoAdjust="0"/>
    <p:restoredTop sz="86460" autoAdjust="0"/>
  </p:normalViewPr>
  <p:slideViewPr>
    <p:cSldViewPr>
      <p:cViewPr varScale="1">
        <p:scale>
          <a:sx n="54" d="100"/>
          <a:sy n="54" d="100"/>
        </p:scale>
        <p:origin x="-165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87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0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FFD4-A35A-47BF-930A-AA5DFC412B3B}" type="datetimeFigureOut">
              <a:rPr lang="ru-RU" smtClean="0"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0919-CEF2-450E-8BCE-2A5CCE901C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43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FFD4-A35A-47BF-930A-AA5DFC412B3B}" type="datetimeFigureOut">
              <a:rPr lang="ru-RU" smtClean="0"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0919-CEF2-450E-8BCE-2A5CCE901C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41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FFD4-A35A-47BF-930A-AA5DFC412B3B}" type="datetimeFigureOut">
              <a:rPr lang="ru-RU" smtClean="0"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0919-CEF2-450E-8BCE-2A5CCE901C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22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FFD4-A35A-47BF-930A-AA5DFC412B3B}" type="datetimeFigureOut">
              <a:rPr lang="ru-RU" smtClean="0"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0919-CEF2-450E-8BCE-2A5CCE901C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FFD4-A35A-47BF-930A-AA5DFC412B3B}" type="datetimeFigureOut">
              <a:rPr lang="ru-RU" smtClean="0"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0919-CEF2-450E-8BCE-2A5CCE901C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53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FFD4-A35A-47BF-930A-AA5DFC412B3B}" type="datetimeFigureOut">
              <a:rPr lang="ru-RU" smtClean="0"/>
              <a:t>04.04.2013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0919-CEF2-450E-8BCE-2A5CCE901C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31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FFD4-A35A-47BF-930A-AA5DFC412B3B}" type="datetimeFigureOut">
              <a:rPr lang="ru-RU" smtClean="0"/>
              <a:t>04.04.2013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0919-CEF2-450E-8BCE-2A5CCE901C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2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FFD4-A35A-47BF-930A-AA5DFC412B3B}" type="datetimeFigureOut">
              <a:rPr lang="ru-RU" smtClean="0"/>
              <a:t>04.04.2013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0919-CEF2-450E-8BCE-2A5CCE901C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44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FFD4-A35A-47BF-930A-AA5DFC412B3B}" type="datetimeFigureOut">
              <a:rPr lang="ru-RU" smtClean="0"/>
              <a:t>04.04.2013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0919-CEF2-450E-8BCE-2A5CCE901C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51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FFD4-A35A-47BF-930A-AA5DFC412B3B}" type="datetimeFigureOut">
              <a:rPr lang="ru-RU" smtClean="0"/>
              <a:t>04.04.2013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0919-CEF2-450E-8BCE-2A5CCE901C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64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FFD4-A35A-47BF-930A-AA5DFC412B3B}" type="datetimeFigureOut">
              <a:rPr lang="ru-RU" smtClean="0"/>
              <a:t>04.04.2013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E0919-CEF2-450E-8BCE-2A5CCE901C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70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2FFD4-A35A-47BF-930A-AA5DFC412B3B}" type="datetimeFigureOut">
              <a:rPr lang="ru-RU" smtClean="0"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E0919-CEF2-450E-8BCE-2A5CCE901C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63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задач и альтернативные методы решений.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Мастер-класс </a:t>
            </a:r>
          </a:p>
          <a:p>
            <a:r>
              <a:rPr lang="ru-RU" dirty="0" smtClean="0"/>
              <a:t>Дёминой Марины Викторовны.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53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/>
          <p:cNvSpPr/>
          <p:nvPr/>
        </p:nvSpPr>
        <p:spPr>
          <a:xfrm>
            <a:off x="1643063" y="642938"/>
            <a:ext cx="2571750" cy="1357312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749426" y="1892300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>
            <a:off x="3643306" y="1785926"/>
            <a:ext cx="142876" cy="500066"/>
          </a:xfrm>
          <a:prstGeom prst="arc">
            <a:avLst/>
          </a:prstGeom>
          <a:scene3d>
            <a:camera prst="orthographicFront">
              <a:rot lat="0" lon="10799977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13317" name="Object 3"/>
          <p:cNvGraphicFramePr>
            <a:graphicFrameLocks noChangeAspect="1"/>
          </p:cNvGraphicFramePr>
          <p:nvPr/>
        </p:nvGraphicFramePr>
        <p:xfrm>
          <a:off x="3286125" y="1714500"/>
          <a:ext cx="30797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Формула" r:id="rId3" imgW="152334" imgH="139639" progId="Equation.3">
                  <p:embed/>
                </p:oleObj>
              </mc:Choice>
              <mc:Fallback>
                <p:oleObj name="Формула" r:id="rId3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1714500"/>
                        <a:ext cx="307975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1643063" y="1785938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9" name="TextBox 11"/>
          <p:cNvSpPr txBox="1">
            <a:spLocks noChangeArrowheads="1"/>
          </p:cNvSpPr>
          <p:nvPr/>
        </p:nvSpPr>
        <p:spPr bwMode="auto">
          <a:xfrm>
            <a:off x="2786063" y="928688"/>
            <a:ext cx="357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latin typeface="Corbel" pitchFamily="34" charset="0"/>
              </a:rPr>
              <a:t>5</a:t>
            </a:r>
          </a:p>
        </p:txBody>
      </p:sp>
      <p:sp>
        <p:nvSpPr>
          <p:cNvPr id="13320" name="TextBox 12"/>
          <p:cNvSpPr txBox="1">
            <a:spLocks noChangeArrowheads="1"/>
          </p:cNvSpPr>
          <p:nvPr/>
        </p:nvSpPr>
        <p:spPr bwMode="auto">
          <a:xfrm>
            <a:off x="2286000" y="207168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latin typeface="Corbel" pitchFamily="34" charset="0"/>
              </a:rPr>
              <a:t>3</a:t>
            </a:r>
          </a:p>
        </p:txBody>
      </p:sp>
      <p:sp>
        <p:nvSpPr>
          <p:cNvPr id="13321" name="TextBox 13"/>
          <p:cNvSpPr txBox="1">
            <a:spLocks noChangeArrowheads="1"/>
          </p:cNvSpPr>
          <p:nvPr/>
        </p:nvSpPr>
        <p:spPr bwMode="auto">
          <a:xfrm>
            <a:off x="4357688" y="192881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Gill Sans MT" pitchFamily="34" charset="0"/>
              </a:rPr>
              <a:t>A</a:t>
            </a:r>
            <a:endParaRPr lang="ru-RU" dirty="0">
              <a:latin typeface="Corbel" pitchFamily="34" charset="0"/>
            </a:endParaRPr>
          </a:p>
        </p:txBody>
      </p:sp>
      <p:sp>
        <p:nvSpPr>
          <p:cNvPr id="13322" name="TextBox 14"/>
          <p:cNvSpPr txBox="1">
            <a:spLocks noChangeArrowheads="1"/>
          </p:cNvSpPr>
          <p:nvPr/>
        </p:nvSpPr>
        <p:spPr bwMode="auto">
          <a:xfrm>
            <a:off x="1357313" y="2000250"/>
            <a:ext cx="214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Gill Sans MT" pitchFamily="34" charset="0"/>
              </a:rPr>
              <a:t>C</a:t>
            </a:r>
            <a:endParaRPr lang="ru-RU" dirty="0">
              <a:latin typeface="Corbel" pitchFamily="34" charset="0"/>
            </a:endParaRPr>
          </a:p>
        </p:txBody>
      </p:sp>
      <p:sp>
        <p:nvSpPr>
          <p:cNvPr id="13323" name="TextBox 15"/>
          <p:cNvSpPr txBox="1">
            <a:spLocks noChangeArrowheads="1"/>
          </p:cNvSpPr>
          <p:nvPr/>
        </p:nvSpPr>
        <p:spPr bwMode="auto">
          <a:xfrm>
            <a:off x="1500188" y="285750"/>
            <a:ext cx="214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Gill Sans MT" pitchFamily="34" charset="0"/>
              </a:rPr>
              <a:t>B</a:t>
            </a:r>
            <a:endParaRPr lang="ru-RU" dirty="0">
              <a:latin typeface="Corbel" pitchFamily="34" charset="0"/>
            </a:endParaRPr>
          </a:p>
        </p:txBody>
      </p:sp>
      <p:graphicFrame>
        <p:nvGraphicFramePr>
          <p:cNvPr id="13324" name="Object 4"/>
          <p:cNvGraphicFramePr>
            <a:graphicFrameLocks noChangeAspect="1"/>
          </p:cNvGraphicFramePr>
          <p:nvPr/>
        </p:nvGraphicFramePr>
        <p:xfrm>
          <a:off x="1428750" y="2428875"/>
          <a:ext cx="2857500" cy="379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Формула" r:id="rId5" imgW="622300" imgH="825500" progId="Equation.3">
                  <p:embed/>
                </p:oleObj>
              </mc:Choice>
              <mc:Fallback>
                <p:oleObj name="Формула" r:id="rId5" imgW="622300" imgH="825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2428875"/>
                        <a:ext cx="2857500" cy="379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TextBox 17"/>
          <p:cNvSpPr txBox="1">
            <a:spLocks noChangeArrowheads="1"/>
          </p:cNvSpPr>
          <p:nvPr/>
        </p:nvSpPr>
        <p:spPr bwMode="auto">
          <a:xfrm>
            <a:off x="2500313" y="5429250"/>
            <a:ext cx="1209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dirty="0">
                <a:latin typeface="Gill Sans MT" pitchFamily="34" charset="0"/>
              </a:rPr>
              <a:t>-</a:t>
            </a:r>
            <a:r>
              <a:rPr lang="ru-RU" sz="4000" dirty="0">
                <a:latin typeface="Corbel" pitchFamily="34" charset="0"/>
              </a:rPr>
              <a:t> ?</a:t>
            </a:r>
            <a:r>
              <a:rPr lang="en-US" sz="4000" dirty="0">
                <a:latin typeface="Gill Sans MT" pitchFamily="34" charset="0"/>
              </a:rPr>
              <a:t> </a:t>
            </a:r>
            <a:endParaRPr lang="ru-RU" sz="4000" dirty="0">
              <a:latin typeface="Corbe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429250" y="714375"/>
            <a:ext cx="35004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>
                <a:latin typeface="Calibri" pitchFamily="34" charset="0"/>
              </a:rPr>
              <a:t>3, 4, 5 – пифагорова тройка</a:t>
            </a:r>
          </a:p>
          <a:p>
            <a:pPr eaLnBrk="1" hangingPunct="1"/>
            <a:r>
              <a:rPr lang="en-US" sz="2800" dirty="0">
                <a:latin typeface="Calibri" pitchFamily="34" charset="0"/>
              </a:rPr>
              <a:t>AC – 3, AB – 5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929313" y="2143125"/>
            <a:ext cx="2786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Calibri" pitchFamily="34" charset="0"/>
              </a:rPr>
              <a:t>=&gt; BC - 4</a:t>
            </a:r>
            <a:r>
              <a:rPr lang="ru-RU" sz="2800" dirty="0">
                <a:latin typeface="Calibri" pitchFamily="34" charset="0"/>
              </a:rPr>
              <a:t> </a:t>
            </a:r>
            <a:endParaRPr lang="ru-RU" sz="2800" dirty="0">
              <a:latin typeface="Corbe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715000" y="2786063"/>
            <a:ext cx="25003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Calibri" pitchFamily="34" charset="0"/>
              </a:rPr>
              <a:t>AC = 3*4 = 12</a:t>
            </a:r>
          </a:p>
          <a:p>
            <a:pPr eaLnBrk="1" hangingPunct="1"/>
            <a:endParaRPr lang="ru-RU" dirty="0">
              <a:latin typeface="Corbe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715000" y="3571875"/>
            <a:ext cx="2714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Calibri" pitchFamily="34" charset="0"/>
              </a:rPr>
              <a:t>BC = 4*4 = 16</a:t>
            </a:r>
            <a:endParaRPr lang="ru-RU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28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ru-RU" dirty="0" smtClean="0"/>
              <a:t>В13.</a:t>
            </a:r>
            <a:br>
              <a:rPr lang="ru-RU" dirty="0" smtClean="0"/>
            </a:br>
            <a:r>
              <a:rPr lang="ru-RU" dirty="0" smtClean="0"/>
              <a:t>задачи на проценты.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8136904" cy="367240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Брюки дороже рубашки на 30% и дешевле пиджака на 22%. </a:t>
            </a:r>
          </a:p>
          <a:p>
            <a:r>
              <a:rPr lang="ru-RU" sz="4400" dirty="0" smtClean="0"/>
              <a:t>На сколько процентов рубашка дешевле пиджака?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73735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305034"/>
              </p:ext>
            </p:extLst>
          </p:nvPr>
        </p:nvGraphicFramePr>
        <p:xfrm>
          <a:off x="1109388" y="229448"/>
          <a:ext cx="5851728" cy="3154680"/>
        </p:xfrm>
        <a:graphic>
          <a:graphicData uri="http://schemas.openxmlformats.org/drawingml/2006/table">
            <a:tbl>
              <a:tblPr/>
              <a:tblGrid>
                <a:gridCol w="3024336"/>
                <a:gridCol w="1364352"/>
                <a:gridCol w="1463040"/>
              </a:tblGrid>
              <a:tr h="97536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4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90094" y="267906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брюки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1310172" y="1422067"/>
            <a:ext cx="26282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рубашка</a:t>
            </a:r>
            <a:endParaRPr lang="ru-RU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1400182" y="2486591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пиджак</a:t>
            </a:r>
            <a:endParaRPr lang="ru-RU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4318248" y="299413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130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299756" y="1422066"/>
            <a:ext cx="108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100</a:t>
            </a:r>
            <a:endParaRPr lang="ru-RU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5706536" y="312985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78</a:t>
            </a:r>
            <a:endParaRPr lang="ru-RU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5617016" y="2501831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100</a:t>
            </a:r>
            <a:endParaRPr lang="ru-RU" sz="44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922142" y="3573016"/>
            <a:ext cx="5228198" cy="1430045"/>
            <a:chOff x="1922142" y="3573016"/>
            <a:chExt cx="5228198" cy="1430045"/>
          </a:xfrm>
        </p:grpSpPr>
        <p:sp>
          <p:nvSpPr>
            <p:cNvPr id="2" name="TextBox 1"/>
            <p:cNvSpPr txBox="1"/>
            <p:nvPr/>
          </p:nvSpPr>
          <p:spPr>
            <a:xfrm>
              <a:off x="3039616" y="3573016"/>
              <a:ext cx="234026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u="sng" dirty="0" smtClean="0"/>
                <a:t>78 * 100    </a:t>
              </a:r>
              <a:endParaRPr lang="ru-RU" sz="44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922142" y="3805571"/>
              <a:ext cx="9361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/>
                <a:t>х =</a:t>
              </a:r>
              <a:endParaRPr lang="ru-RU" sz="44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07864" y="4233620"/>
              <a:ext cx="13319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/>
                <a:t>130</a:t>
              </a:r>
              <a:endParaRPr lang="ru-RU" sz="4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50140" y="3805573"/>
              <a:ext cx="1800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/>
                <a:t>= 60</a:t>
              </a:r>
              <a:endParaRPr lang="ru-RU" sz="44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904416" y="5003061"/>
            <a:ext cx="368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100 – 60 = 40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5818574"/>
            <a:ext cx="36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Ответ:  40</a:t>
            </a:r>
            <a:endParaRPr lang="ru-RU" sz="4400" dirty="0"/>
          </a:p>
        </p:txBody>
      </p:sp>
      <p:sp>
        <p:nvSpPr>
          <p:cNvPr id="21" name="Полилиния 20"/>
          <p:cNvSpPr/>
          <p:nvPr/>
        </p:nvSpPr>
        <p:spPr>
          <a:xfrm>
            <a:off x="5379720" y="1185080"/>
            <a:ext cx="1554480" cy="2426800"/>
          </a:xfrm>
          <a:custGeom>
            <a:avLst/>
            <a:gdLst>
              <a:gd name="connsiteX0" fmla="*/ 853440 w 1554480"/>
              <a:gd name="connsiteY0" fmla="*/ 79840 h 2426800"/>
              <a:gd name="connsiteX1" fmla="*/ 929640 w 1554480"/>
              <a:gd name="connsiteY1" fmla="*/ 95080 h 2426800"/>
              <a:gd name="connsiteX2" fmla="*/ 1051560 w 1554480"/>
              <a:gd name="connsiteY2" fmla="*/ 171280 h 2426800"/>
              <a:gd name="connsiteX3" fmla="*/ 1097280 w 1554480"/>
              <a:gd name="connsiteY3" fmla="*/ 186520 h 2426800"/>
              <a:gd name="connsiteX4" fmla="*/ 1143000 w 1554480"/>
              <a:gd name="connsiteY4" fmla="*/ 232240 h 2426800"/>
              <a:gd name="connsiteX5" fmla="*/ 1295400 w 1554480"/>
              <a:gd name="connsiteY5" fmla="*/ 338920 h 2426800"/>
              <a:gd name="connsiteX6" fmla="*/ 1341120 w 1554480"/>
              <a:gd name="connsiteY6" fmla="*/ 369400 h 2426800"/>
              <a:gd name="connsiteX7" fmla="*/ 1417320 w 1554480"/>
              <a:gd name="connsiteY7" fmla="*/ 491320 h 2426800"/>
              <a:gd name="connsiteX8" fmla="*/ 1493520 w 1554480"/>
              <a:gd name="connsiteY8" fmla="*/ 643720 h 2426800"/>
              <a:gd name="connsiteX9" fmla="*/ 1508760 w 1554480"/>
              <a:gd name="connsiteY9" fmla="*/ 735160 h 2426800"/>
              <a:gd name="connsiteX10" fmla="*/ 1539240 w 1554480"/>
              <a:gd name="connsiteY10" fmla="*/ 872320 h 2426800"/>
              <a:gd name="connsiteX11" fmla="*/ 1554480 w 1554480"/>
              <a:gd name="connsiteY11" fmla="*/ 994240 h 2426800"/>
              <a:gd name="connsiteX12" fmla="*/ 1524000 w 1554480"/>
              <a:gd name="connsiteY12" fmla="*/ 1771480 h 2426800"/>
              <a:gd name="connsiteX13" fmla="*/ 1478280 w 1554480"/>
              <a:gd name="connsiteY13" fmla="*/ 1862920 h 2426800"/>
              <a:gd name="connsiteX14" fmla="*/ 1402080 w 1554480"/>
              <a:gd name="connsiteY14" fmla="*/ 2015320 h 2426800"/>
              <a:gd name="connsiteX15" fmla="*/ 1341120 w 1554480"/>
              <a:gd name="connsiteY15" fmla="*/ 2122000 h 2426800"/>
              <a:gd name="connsiteX16" fmla="*/ 1280160 w 1554480"/>
              <a:gd name="connsiteY16" fmla="*/ 2167720 h 2426800"/>
              <a:gd name="connsiteX17" fmla="*/ 1143000 w 1554480"/>
              <a:gd name="connsiteY17" fmla="*/ 2304880 h 2426800"/>
              <a:gd name="connsiteX18" fmla="*/ 1036320 w 1554480"/>
              <a:gd name="connsiteY18" fmla="*/ 2350600 h 2426800"/>
              <a:gd name="connsiteX19" fmla="*/ 990600 w 1554480"/>
              <a:gd name="connsiteY19" fmla="*/ 2381080 h 2426800"/>
              <a:gd name="connsiteX20" fmla="*/ 868680 w 1554480"/>
              <a:gd name="connsiteY20" fmla="*/ 2426800 h 2426800"/>
              <a:gd name="connsiteX21" fmla="*/ 320040 w 1554480"/>
              <a:gd name="connsiteY21" fmla="*/ 2411560 h 2426800"/>
              <a:gd name="connsiteX22" fmla="*/ 243840 w 1554480"/>
              <a:gd name="connsiteY22" fmla="*/ 2365840 h 2426800"/>
              <a:gd name="connsiteX23" fmla="*/ 121920 w 1554480"/>
              <a:gd name="connsiteY23" fmla="*/ 2167720 h 2426800"/>
              <a:gd name="connsiteX24" fmla="*/ 76200 w 1554480"/>
              <a:gd name="connsiteY24" fmla="*/ 2106760 h 2426800"/>
              <a:gd name="connsiteX25" fmla="*/ 60960 w 1554480"/>
              <a:gd name="connsiteY25" fmla="*/ 2045800 h 2426800"/>
              <a:gd name="connsiteX26" fmla="*/ 30480 w 1554480"/>
              <a:gd name="connsiteY26" fmla="*/ 1832440 h 2426800"/>
              <a:gd name="connsiteX27" fmla="*/ 15240 w 1554480"/>
              <a:gd name="connsiteY27" fmla="*/ 1786720 h 2426800"/>
              <a:gd name="connsiteX28" fmla="*/ 0 w 1554480"/>
              <a:gd name="connsiteY28" fmla="*/ 1649560 h 2426800"/>
              <a:gd name="connsiteX29" fmla="*/ 15240 w 1554480"/>
              <a:gd name="connsiteY29" fmla="*/ 674200 h 2426800"/>
              <a:gd name="connsiteX30" fmla="*/ 45720 w 1554480"/>
              <a:gd name="connsiteY30" fmla="*/ 598000 h 2426800"/>
              <a:gd name="connsiteX31" fmla="*/ 60960 w 1554480"/>
              <a:gd name="connsiteY31" fmla="*/ 552280 h 2426800"/>
              <a:gd name="connsiteX32" fmla="*/ 137160 w 1554480"/>
              <a:gd name="connsiteY32" fmla="*/ 445600 h 2426800"/>
              <a:gd name="connsiteX33" fmla="*/ 167640 w 1554480"/>
              <a:gd name="connsiteY33" fmla="*/ 399880 h 2426800"/>
              <a:gd name="connsiteX34" fmla="*/ 198120 w 1554480"/>
              <a:gd name="connsiteY34" fmla="*/ 323680 h 2426800"/>
              <a:gd name="connsiteX35" fmla="*/ 304800 w 1554480"/>
              <a:gd name="connsiteY35" fmla="*/ 217000 h 2426800"/>
              <a:gd name="connsiteX36" fmla="*/ 457200 w 1554480"/>
              <a:gd name="connsiteY36" fmla="*/ 79840 h 2426800"/>
              <a:gd name="connsiteX37" fmla="*/ 502920 w 1554480"/>
              <a:gd name="connsiteY37" fmla="*/ 64600 h 2426800"/>
              <a:gd name="connsiteX38" fmla="*/ 563880 w 1554480"/>
              <a:gd name="connsiteY38" fmla="*/ 18880 h 2426800"/>
              <a:gd name="connsiteX39" fmla="*/ 807720 w 1554480"/>
              <a:gd name="connsiteY39" fmla="*/ 3640 h 242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54480" h="2426800">
                <a:moveTo>
                  <a:pt x="853440" y="79840"/>
                </a:moveTo>
                <a:cubicBezTo>
                  <a:pt x="878840" y="84920"/>
                  <a:pt x="906121" y="84225"/>
                  <a:pt x="929640" y="95080"/>
                </a:cubicBezTo>
                <a:cubicBezTo>
                  <a:pt x="973154" y="115163"/>
                  <a:pt x="1009487" y="148331"/>
                  <a:pt x="1051560" y="171280"/>
                </a:cubicBezTo>
                <a:cubicBezTo>
                  <a:pt x="1065663" y="178972"/>
                  <a:pt x="1082040" y="181440"/>
                  <a:pt x="1097280" y="186520"/>
                </a:cubicBezTo>
                <a:cubicBezTo>
                  <a:pt x="1112520" y="201760"/>
                  <a:pt x="1126636" y="218214"/>
                  <a:pt x="1143000" y="232240"/>
                </a:cubicBezTo>
                <a:cubicBezTo>
                  <a:pt x="1182491" y="266090"/>
                  <a:pt x="1256054" y="312689"/>
                  <a:pt x="1295400" y="338920"/>
                </a:cubicBezTo>
                <a:lnTo>
                  <a:pt x="1341120" y="369400"/>
                </a:lnTo>
                <a:cubicBezTo>
                  <a:pt x="1365299" y="405668"/>
                  <a:pt x="1398939" y="454558"/>
                  <a:pt x="1417320" y="491320"/>
                </a:cubicBezTo>
                <a:cubicBezTo>
                  <a:pt x="1521023" y="698725"/>
                  <a:pt x="1366353" y="431775"/>
                  <a:pt x="1493520" y="643720"/>
                </a:cubicBezTo>
                <a:cubicBezTo>
                  <a:pt x="1498600" y="674200"/>
                  <a:pt x="1502700" y="704860"/>
                  <a:pt x="1508760" y="735160"/>
                </a:cubicBezTo>
                <a:cubicBezTo>
                  <a:pt x="1517945" y="781086"/>
                  <a:pt x="1531101" y="826197"/>
                  <a:pt x="1539240" y="872320"/>
                </a:cubicBezTo>
                <a:cubicBezTo>
                  <a:pt x="1546358" y="912653"/>
                  <a:pt x="1549400" y="953600"/>
                  <a:pt x="1554480" y="994240"/>
                </a:cubicBezTo>
                <a:cubicBezTo>
                  <a:pt x="1544320" y="1253320"/>
                  <a:pt x="1538382" y="1512600"/>
                  <a:pt x="1524000" y="1771480"/>
                </a:cubicBezTo>
                <a:cubicBezTo>
                  <a:pt x="1521353" y="1819120"/>
                  <a:pt x="1496708" y="1821456"/>
                  <a:pt x="1478280" y="1862920"/>
                </a:cubicBezTo>
                <a:cubicBezTo>
                  <a:pt x="1368354" y="2110253"/>
                  <a:pt x="1523535" y="1824463"/>
                  <a:pt x="1402080" y="2015320"/>
                </a:cubicBezTo>
                <a:cubicBezTo>
                  <a:pt x="1380092" y="2049873"/>
                  <a:pt x="1366705" y="2090019"/>
                  <a:pt x="1341120" y="2122000"/>
                </a:cubicBezTo>
                <a:cubicBezTo>
                  <a:pt x="1325253" y="2141834"/>
                  <a:pt x="1298824" y="2150492"/>
                  <a:pt x="1280160" y="2167720"/>
                </a:cubicBezTo>
                <a:cubicBezTo>
                  <a:pt x="1232649" y="2211576"/>
                  <a:pt x="1204340" y="2284433"/>
                  <a:pt x="1143000" y="2304880"/>
                </a:cubicBezTo>
                <a:cubicBezTo>
                  <a:pt x="1091707" y="2321978"/>
                  <a:pt x="1089050" y="2320469"/>
                  <a:pt x="1036320" y="2350600"/>
                </a:cubicBezTo>
                <a:cubicBezTo>
                  <a:pt x="1020417" y="2359687"/>
                  <a:pt x="1006983" y="2372889"/>
                  <a:pt x="990600" y="2381080"/>
                </a:cubicBezTo>
                <a:cubicBezTo>
                  <a:pt x="954154" y="2399303"/>
                  <a:pt x="908250" y="2413610"/>
                  <a:pt x="868680" y="2426800"/>
                </a:cubicBezTo>
                <a:cubicBezTo>
                  <a:pt x="685800" y="2421720"/>
                  <a:pt x="502126" y="2429324"/>
                  <a:pt x="320040" y="2411560"/>
                </a:cubicBezTo>
                <a:cubicBezTo>
                  <a:pt x="290559" y="2408684"/>
                  <a:pt x="264785" y="2386785"/>
                  <a:pt x="243840" y="2365840"/>
                </a:cubicBezTo>
                <a:cubicBezTo>
                  <a:pt x="100745" y="2222745"/>
                  <a:pt x="190244" y="2290704"/>
                  <a:pt x="121920" y="2167720"/>
                </a:cubicBezTo>
                <a:cubicBezTo>
                  <a:pt x="109585" y="2145516"/>
                  <a:pt x="91440" y="2127080"/>
                  <a:pt x="76200" y="2106760"/>
                </a:cubicBezTo>
                <a:cubicBezTo>
                  <a:pt x="71120" y="2086440"/>
                  <a:pt x="64403" y="2066460"/>
                  <a:pt x="60960" y="2045800"/>
                </a:cubicBezTo>
                <a:cubicBezTo>
                  <a:pt x="45581" y="1953525"/>
                  <a:pt x="49666" y="1918779"/>
                  <a:pt x="30480" y="1832440"/>
                </a:cubicBezTo>
                <a:cubicBezTo>
                  <a:pt x="26995" y="1816758"/>
                  <a:pt x="20320" y="1801960"/>
                  <a:pt x="15240" y="1786720"/>
                </a:cubicBezTo>
                <a:cubicBezTo>
                  <a:pt x="10160" y="1741000"/>
                  <a:pt x="0" y="1695561"/>
                  <a:pt x="0" y="1649560"/>
                </a:cubicBezTo>
                <a:cubicBezTo>
                  <a:pt x="0" y="1324400"/>
                  <a:pt x="1116" y="999053"/>
                  <a:pt x="15240" y="674200"/>
                </a:cubicBezTo>
                <a:cubicBezTo>
                  <a:pt x="16428" y="646869"/>
                  <a:pt x="36114" y="623615"/>
                  <a:pt x="45720" y="598000"/>
                </a:cubicBezTo>
                <a:cubicBezTo>
                  <a:pt x="51361" y="582958"/>
                  <a:pt x="53776" y="566648"/>
                  <a:pt x="60960" y="552280"/>
                </a:cubicBezTo>
                <a:cubicBezTo>
                  <a:pt x="72932" y="528336"/>
                  <a:pt x="125655" y="461707"/>
                  <a:pt x="137160" y="445600"/>
                </a:cubicBezTo>
                <a:cubicBezTo>
                  <a:pt x="147806" y="430695"/>
                  <a:pt x="159449" y="416263"/>
                  <a:pt x="167640" y="399880"/>
                </a:cubicBezTo>
                <a:cubicBezTo>
                  <a:pt x="179874" y="375411"/>
                  <a:pt x="181706" y="345565"/>
                  <a:pt x="198120" y="323680"/>
                </a:cubicBezTo>
                <a:cubicBezTo>
                  <a:pt x="228294" y="283448"/>
                  <a:pt x="269240" y="252560"/>
                  <a:pt x="304800" y="217000"/>
                </a:cubicBezTo>
                <a:cubicBezTo>
                  <a:pt x="350276" y="171524"/>
                  <a:pt x="401600" y="114590"/>
                  <a:pt x="457200" y="79840"/>
                </a:cubicBezTo>
                <a:cubicBezTo>
                  <a:pt x="470823" y="71326"/>
                  <a:pt x="487680" y="69680"/>
                  <a:pt x="502920" y="64600"/>
                </a:cubicBezTo>
                <a:cubicBezTo>
                  <a:pt x="523240" y="49360"/>
                  <a:pt x="541162" y="30239"/>
                  <a:pt x="563880" y="18880"/>
                </a:cubicBezTo>
                <a:cubicBezTo>
                  <a:pt x="623930" y="-11145"/>
                  <a:pt x="778666" y="3640"/>
                  <a:pt x="807720" y="3640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олилиния 22"/>
          <p:cNvSpPr/>
          <p:nvPr/>
        </p:nvSpPr>
        <p:spPr>
          <a:xfrm>
            <a:off x="3848454" y="158455"/>
            <a:ext cx="3269432" cy="2379005"/>
          </a:xfrm>
          <a:custGeom>
            <a:avLst/>
            <a:gdLst>
              <a:gd name="connsiteX0" fmla="*/ 556712 w 3269432"/>
              <a:gd name="connsiteY0" fmla="*/ 93005 h 2379005"/>
              <a:gd name="connsiteX1" fmla="*/ 632912 w 3269432"/>
              <a:gd name="connsiteY1" fmla="*/ 62525 h 2379005"/>
              <a:gd name="connsiteX2" fmla="*/ 678632 w 3269432"/>
              <a:gd name="connsiteY2" fmla="*/ 32045 h 2379005"/>
              <a:gd name="connsiteX3" fmla="*/ 983432 w 3269432"/>
              <a:gd name="connsiteY3" fmla="*/ 16805 h 2379005"/>
              <a:gd name="connsiteX4" fmla="*/ 2263592 w 3269432"/>
              <a:gd name="connsiteY4" fmla="*/ 32045 h 2379005"/>
              <a:gd name="connsiteX5" fmla="*/ 2385512 w 3269432"/>
              <a:gd name="connsiteY5" fmla="*/ 93005 h 2379005"/>
              <a:gd name="connsiteX6" fmla="*/ 2476952 w 3269432"/>
              <a:gd name="connsiteY6" fmla="*/ 123485 h 2379005"/>
              <a:gd name="connsiteX7" fmla="*/ 2583632 w 3269432"/>
              <a:gd name="connsiteY7" fmla="*/ 184445 h 2379005"/>
              <a:gd name="connsiteX8" fmla="*/ 2629352 w 3269432"/>
              <a:gd name="connsiteY8" fmla="*/ 199685 h 2379005"/>
              <a:gd name="connsiteX9" fmla="*/ 2873192 w 3269432"/>
              <a:gd name="connsiteY9" fmla="*/ 336845 h 2379005"/>
              <a:gd name="connsiteX10" fmla="*/ 2918912 w 3269432"/>
              <a:gd name="connsiteY10" fmla="*/ 382565 h 2379005"/>
              <a:gd name="connsiteX11" fmla="*/ 3040832 w 3269432"/>
              <a:gd name="connsiteY11" fmla="*/ 565445 h 2379005"/>
              <a:gd name="connsiteX12" fmla="*/ 3071312 w 3269432"/>
              <a:gd name="connsiteY12" fmla="*/ 641645 h 2379005"/>
              <a:gd name="connsiteX13" fmla="*/ 3132272 w 3269432"/>
              <a:gd name="connsiteY13" fmla="*/ 733085 h 2379005"/>
              <a:gd name="connsiteX14" fmla="*/ 3162752 w 3269432"/>
              <a:gd name="connsiteY14" fmla="*/ 824525 h 2379005"/>
              <a:gd name="connsiteX15" fmla="*/ 3208472 w 3269432"/>
              <a:gd name="connsiteY15" fmla="*/ 931205 h 2379005"/>
              <a:gd name="connsiteX16" fmla="*/ 3238952 w 3269432"/>
              <a:gd name="connsiteY16" fmla="*/ 1098845 h 2379005"/>
              <a:gd name="connsiteX17" fmla="*/ 3254192 w 3269432"/>
              <a:gd name="connsiteY17" fmla="*/ 1159805 h 2379005"/>
              <a:gd name="connsiteX18" fmla="*/ 3269432 w 3269432"/>
              <a:gd name="connsiteY18" fmla="*/ 1281725 h 2379005"/>
              <a:gd name="connsiteX19" fmla="*/ 3254192 w 3269432"/>
              <a:gd name="connsiteY19" fmla="*/ 1815125 h 2379005"/>
              <a:gd name="connsiteX20" fmla="*/ 3238952 w 3269432"/>
              <a:gd name="connsiteY20" fmla="*/ 1891325 h 2379005"/>
              <a:gd name="connsiteX21" fmla="*/ 3193232 w 3269432"/>
              <a:gd name="connsiteY21" fmla="*/ 1952285 h 2379005"/>
              <a:gd name="connsiteX22" fmla="*/ 3132272 w 3269432"/>
              <a:gd name="connsiteY22" fmla="*/ 2043725 h 2379005"/>
              <a:gd name="connsiteX23" fmla="*/ 2949392 w 3269432"/>
              <a:gd name="connsiteY23" fmla="*/ 2226605 h 2379005"/>
              <a:gd name="connsiteX24" fmla="*/ 2903672 w 3269432"/>
              <a:gd name="connsiteY24" fmla="*/ 2272325 h 2379005"/>
              <a:gd name="connsiteX25" fmla="*/ 2644592 w 3269432"/>
              <a:gd name="connsiteY25" fmla="*/ 2333285 h 2379005"/>
              <a:gd name="connsiteX26" fmla="*/ 2522672 w 3269432"/>
              <a:gd name="connsiteY26" fmla="*/ 2363765 h 2379005"/>
              <a:gd name="connsiteX27" fmla="*/ 2309312 w 3269432"/>
              <a:gd name="connsiteY27" fmla="*/ 2379005 h 2379005"/>
              <a:gd name="connsiteX28" fmla="*/ 1044392 w 3269432"/>
              <a:gd name="connsiteY28" fmla="*/ 2363765 h 2379005"/>
              <a:gd name="connsiteX29" fmla="*/ 952952 w 3269432"/>
              <a:gd name="connsiteY29" fmla="*/ 2318045 h 2379005"/>
              <a:gd name="connsiteX30" fmla="*/ 815792 w 3269432"/>
              <a:gd name="connsiteY30" fmla="*/ 2272325 h 2379005"/>
              <a:gd name="connsiteX31" fmla="*/ 724352 w 3269432"/>
              <a:gd name="connsiteY31" fmla="*/ 2211365 h 2379005"/>
              <a:gd name="connsiteX32" fmla="*/ 648152 w 3269432"/>
              <a:gd name="connsiteY32" fmla="*/ 2165645 h 2379005"/>
              <a:gd name="connsiteX33" fmla="*/ 480512 w 3269432"/>
              <a:gd name="connsiteY33" fmla="*/ 2043725 h 2379005"/>
              <a:gd name="connsiteX34" fmla="*/ 373832 w 3269432"/>
              <a:gd name="connsiteY34" fmla="*/ 1967525 h 2379005"/>
              <a:gd name="connsiteX35" fmla="*/ 251912 w 3269432"/>
              <a:gd name="connsiteY35" fmla="*/ 1799885 h 2379005"/>
              <a:gd name="connsiteX36" fmla="*/ 175712 w 3269432"/>
              <a:gd name="connsiteY36" fmla="*/ 1677965 h 2379005"/>
              <a:gd name="connsiteX37" fmla="*/ 160472 w 3269432"/>
              <a:gd name="connsiteY37" fmla="*/ 1632245 h 2379005"/>
              <a:gd name="connsiteX38" fmla="*/ 99512 w 3269432"/>
              <a:gd name="connsiteY38" fmla="*/ 1540805 h 2379005"/>
              <a:gd name="connsiteX39" fmla="*/ 84272 w 3269432"/>
              <a:gd name="connsiteY39" fmla="*/ 1495085 h 2379005"/>
              <a:gd name="connsiteX40" fmla="*/ 23312 w 3269432"/>
              <a:gd name="connsiteY40" fmla="*/ 1403645 h 2379005"/>
              <a:gd name="connsiteX41" fmla="*/ 38552 w 3269432"/>
              <a:gd name="connsiteY41" fmla="*/ 885485 h 2379005"/>
              <a:gd name="connsiteX42" fmla="*/ 69032 w 3269432"/>
              <a:gd name="connsiteY42" fmla="*/ 794045 h 2379005"/>
              <a:gd name="connsiteX43" fmla="*/ 190952 w 3269432"/>
              <a:gd name="connsiteY43" fmla="*/ 565445 h 2379005"/>
              <a:gd name="connsiteX44" fmla="*/ 236672 w 3269432"/>
              <a:gd name="connsiteY44" fmla="*/ 504485 h 2379005"/>
              <a:gd name="connsiteX45" fmla="*/ 282392 w 3269432"/>
              <a:gd name="connsiteY45" fmla="*/ 428285 h 2379005"/>
              <a:gd name="connsiteX46" fmla="*/ 343352 w 3269432"/>
              <a:gd name="connsiteY46" fmla="*/ 352085 h 2379005"/>
              <a:gd name="connsiteX47" fmla="*/ 434792 w 3269432"/>
              <a:gd name="connsiteY47" fmla="*/ 214925 h 2379005"/>
              <a:gd name="connsiteX48" fmla="*/ 526232 w 3269432"/>
              <a:gd name="connsiteY48" fmla="*/ 123485 h 2379005"/>
              <a:gd name="connsiteX49" fmla="*/ 571952 w 3269432"/>
              <a:gd name="connsiteY49" fmla="*/ 62525 h 2379005"/>
              <a:gd name="connsiteX50" fmla="*/ 648152 w 3269432"/>
              <a:gd name="connsiteY50" fmla="*/ 16805 h 237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269432" h="2379005">
                <a:moveTo>
                  <a:pt x="556712" y="93005"/>
                </a:moveTo>
                <a:cubicBezTo>
                  <a:pt x="582112" y="82845"/>
                  <a:pt x="608443" y="74759"/>
                  <a:pt x="632912" y="62525"/>
                </a:cubicBezTo>
                <a:cubicBezTo>
                  <a:pt x="649295" y="54334"/>
                  <a:pt x="660470" y="34414"/>
                  <a:pt x="678632" y="32045"/>
                </a:cubicBezTo>
                <a:cubicBezTo>
                  <a:pt x="779504" y="18888"/>
                  <a:pt x="881832" y="21885"/>
                  <a:pt x="983432" y="16805"/>
                </a:cubicBezTo>
                <a:cubicBezTo>
                  <a:pt x="1410152" y="21885"/>
                  <a:pt x="1837084" y="17668"/>
                  <a:pt x="2263592" y="32045"/>
                </a:cubicBezTo>
                <a:cubicBezTo>
                  <a:pt x="2329016" y="34250"/>
                  <a:pt x="2335631" y="70836"/>
                  <a:pt x="2385512" y="93005"/>
                </a:cubicBezTo>
                <a:cubicBezTo>
                  <a:pt x="2414872" y="106054"/>
                  <a:pt x="2447780" y="110021"/>
                  <a:pt x="2476952" y="123485"/>
                </a:cubicBezTo>
                <a:cubicBezTo>
                  <a:pt x="2514139" y="140648"/>
                  <a:pt x="2547000" y="166129"/>
                  <a:pt x="2583632" y="184445"/>
                </a:cubicBezTo>
                <a:cubicBezTo>
                  <a:pt x="2598000" y="191629"/>
                  <a:pt x="2614766" y="192953"/>
                  <a:pt x="2629352" y="199685"/>
                </a:cubicBezTo>
                <a:cubicBezTo>
                  <a:pt x="2716442" y="239880"/>
                  <a:pt x="2797751" y="278169"/>
                  <a:pt x="2873192" y="336845"/>
                </a:cubicBezTo>
                <a:cubicBezTo>
                  <a:pt x="2890205" y="350077"/>
                  <a:pt x="2904720" y="366345"/>
                  <a:pt x="2918912" y="382565"/>
                </a:cubicBezTo>
                <a:cubicBezTo>
                  <a:pt x="2976780" y="448699"/>
                  <a:pt x="2999842" y="483465"/>
                  <a:pt x="3040832" y="565445"/>
                </a:cubicBezTo>
                <a:cubicBezTo>
                  <a:pt x="3053066" y="589914"/>
                  <a:pt x="3058212" y="617629"/>
                  <a:pt x="3071312" y="641645"/>
                </a:cubicBezTo>
                <a:cubicBezTo>
                  <a:pt x="3088854" y="673804"/>
                  <a:pt x="3115889" y="700320"/>
                  <a:pt x="3132272" y="733085"/>
                </a:cubicBezTo>
                <a:cubicBezTo>
                  <a:pt x="3146640" y="761822"/>
                  <a:pt x="3151218" y="794538"/>
                  <a:pt x="3162752" y="824525"/>
                </a:cubicBezTo>
                <a:cubicBezTo>
                  <a:pt x="3176640" y="860634"/>
                  <a:pt x="3193232" y="895645"/>
                  <a:pt x="3208472" y="931205"/>
                </a:cubicBezTo>
                <a:cubicBezTo>
                  <a:pt x="3218632" y="987085"/>
                  <a:pt x="3227813" y="1043152"/>
                  <a:pt x="3238952" y="1098845"/>
                </a:cubicBezTo>
                <a:cubicBezTo>
                  <a:pt x="3243060" y="1119384"/>
                  <a:pt x="3250749" y="1139145"/>
                  <a:pt x="3254192" y="1159805"/>
                </a:cubicBezTo>
                <a:cubicBezTo>
                  <a:pt x="3260925" y="1200204"/>
                  <a:pt x="3264352" y="1241085"/>
                  <a:pt x="3269432" y="1281725"/>
                </a:cubicBezTo>
                <a:cubicBezTo>
                  <a:pt x="3264352" y="1459525"/>
                  <a:pt x="3263075" y="1637474"/>
                  <a:pt x="3254192" y="1815125"/>
                </a:cubicBezTo>
                <a:cubicBezTo>
                  <a:pt x="3252898" y="1840996"/>
                  <a:pt x="3249472" y="1867655"/>
                  <a:pt x="3238952" y="1891325"/>
                </a:cubicBezTo>
                <a:cubicBezTo>
                  <a:pt x="3228636" y="1914536"/>
                  <a:pt x="3207798" y="1931477"/>
                  <a:pt x="3193232" y="1952285"/>
                </a:cubicBezTo>
                <a:cubicBezTo>
                  <a:pt x="3172225" y="1982295"/>
                  <a:pt x="3156609" y="2016346"/>
                  <a:pt x="3132272" y="2043725"/>
                </a:cubicBezTo>
                <a:cubicBezTo>
                  <a:pt x="3074997" y="2108160"/>
                  <a:pt x="3010352" y="2165645"/>
                  <a:pt x="2949392" y="2226605"/>
                </a:cubicBezTo>
                <a:cubicBezTo>
                  <a:pt x="2934152" y="2241845"/>
                  <a:pt x="2924119" y="2265509"/>
                  <a:pt x="2903672" y="2272325"/>
                </a:cubicBezTo>
                <a:cubicBezTo>
                  <a:pt x="2642057" y="2359530"/>
                  <a:pt x="2887079" y="2287819"/>
                  <a:pt x="2644592" y="2333285"/>
                </a:cubicBezTo>
                <a:cubicBezTo>
                  <a:pt x="2603419" y="2341005"/>
                  <a:pt x="2564179" y="2358105"/>
                  <a:pt x="2522672" y="2363765"/>
                </a:cubicBezTo>
                <a:cubicBezTo>
                  <a:pt x="2452025" y="2373399"/>
                  <a:pt x="2380432" y="2373925"/>
                  <a:pt x="2309312" y="2379005"/>
                </a:cubicBezTo>
                <a:lnTo>
                  <a:pt x="1044392" y="2363765"/>
                </a:lnTo>
                <a:cubicBezTo>
                  <a:pt x="1010349" y="2362235"/>
                  <a:pt x="983975" y="2332146"/>
                  <a:pt x="952952" y="2318045"/>
                </a:cubicBezTo>
                <a:cubicBezTo>
                  <a:pt x="882811" y="2286163"/>
                  <a:pt x="883763" y="2289318"/>
                  <a:pt x="815792" y="2272325"/>
                </a:cubicBezTo>
                <a:cubicBezTo>
                  <a:pt x="785312" y="2252005"/>
                  <a:pt x="755257" y="2231032"/>
                  <a:pt x="724352" y="2211365"/>
                </a:cubicBezTo>
                <a:cubicBezTo>
                  <a:pt x="699362" y="2195462"/>
                  <a:pt x="672108" y="2183067"/>
                  <a:pt x="648152" y="2165645"/>
                </a:cubicBezTo>
                <a:cubicBezTo>
                  <a:pt x="592272" y="2125005"/>
                  <a:pt x="538003" y="2082052"/>
                  <a:pt x="480512" y="2043725"/>
                </a:cubicBezTo>
                <a:cubicBezTo>
                  <a:pt x="454552" y="2026418"/>
                  <a:pt x="392735" y="1986428"/>
                  <a:pt x="373832" y="1967525"/>
                </a:cubicBezTo>
                <a:cubicBezTo>
                  <a:pt x="334733" y="1928426"/>
                  <a:pt x="280524" y="1844393"/>
                  <a:pt x="251912" y="1799885"/>
                </a:cubicBezTo>
                <a:cubicBezTo>
                  <a:pt x="225996" y="1759572"/>
                  <a:pt x="190867" y="1723430"/>
                  <a:pt x="175712" y="1677965"/>
                </a:cubicBezTo>
                <a:cubicBezTo>
                  <a:pt x="170632" y="1662725"/>
                  <a:pt x="168274" y="1646288"/>
                  <a:pt x="160472" y="1632245"/>
                </a:cubicBezTo>
                <a:cubicBezTo>
                  <a:pt x="142682" y="1600223"/>
                  <a:pt x="117302" y="1572827"/>
                  <a:pt x="99512" y="1540805"/>
                </a:cubicBezTo>
                <a:cubicBezTo>
                  <a:pt x="91710" y="1526762"/>
                  <a:pt x="92074" y="1509128"/>
                  <a:pt x="84272" y="1495085"/>
                </a:cubicBezTo>
                <a:cubicBezTo>
                  <a:pt x="66482" y="1463063"/>
                  <a:pt x="43632" y="1434125"/>
                  <a:pt x="23312" y="1403645"/>
                </a:cubicBezTo>
                <a:cubicBezTo>
                  <a:pt x="-12686" y="1187660"/>
                  <a:pt x="-6526" y="1268648"/>
                  <a:pt x="38552" y="885485"/>
                </a:cubicBezTo>
                <a:cubicBezTo>
                  <a:pt x="42306" y="853576"/>
                  <a:pt x="58052" y="824239"/>
                  <a:pt x="69032" y="794045"/>
                </a:cubicBezTo>
                <a:cubicBezTo>
                  <a:pt x="100788" y="706716"/>
                  <a:pt x="130321" y="646287"/>
                  <a:pt x="190952" y="565445"/>
                </a:cubicBezTo>
                <a:cubicBezTo>
                  <a:pt x="206192" y="545125"/>
                  <a:pt x="222583" y="525619"/>
                  <a:pt x="236672" y="504485"/>
                </a:cubicBezTo>
                <a:cubicBezTo>
                  <a:pt x="253103" y="479839"/>
                  <a:pt x="265405" y="452552"/>
                  <a:pt x="282392" y="428285"/>
                </a:cubicBezTo>
                <a:cubicBezTo>
                  <a:pt x="301046" y="401637"/>
                  <a:pt x="324446" y="378554"/>
                  <a:pt x="343352" y="352085"/>
                </a:cubicBezTo>
                <a:cubicBezTo>
                  <a:pt x="375290" y="307371"/>
                  <a:pt x="395937" y="253780"/>
                  <a:pt x="434792" y="214925"/>
                </a:cubicBezTo>
                <a:cubicBezTo>
                  <a:pt x="465272" y="184445"/>
                  <a:pt x="500369" y="157969"/>
                  <a:pt x="526232" y="123485"/>
                </a:cubicBezTo>
                <a:cubicBezTo>
                  <a:pt x="541472" y="103165"/>
                  <a:pt x="552439" y="78786"/>
                  <a:pt x="571952" y="62525"/>
                </a:cubicBezTo>
                <a:cubicBezTo>
                  <a:pt x="809356" y="-135312"/>
                  <a:pt x="447057" y="217900"/>
                  <a:pt x="648152" y="16805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46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8" grpId="0"/>
      <p:bldP spid="6" grpId="0"/>
      <p:bldP spid="8" grpId="0"/>
      <p:bldP spid="21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ru-RU" dirty="0"/>
              <a:t>В13.</a:t>
            </a:r>
            <a:br>
              <a:rPr lang="ru-RU" dirty="0"/>
            </a:br>
            <a:r>
              <a:rPr lang="ru-RU" dirty="0"/>
              <a:t>задачи на совместную работу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136904" cy="432048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Петя и Витя красят забор за 3 часа, Витя и Игорь – за 4, а Петя и Игорь – за 6 часов.</a:t>
            </a:r>
          </a:p>
          <a:p>
            <a:r>
              <a:rPr lang="ru-RU" sz="4400" dirty="0" smtClean="0"/>
              <a:t> За сколько часов покрасят этот забор мальчики, работая вместе?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8929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980728"/>
            <a:ext cx="38164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 + В = 3 часа </a:t>
            </a:r>
          </a:p>
          <a:p>
            <a:r>
              <a:rPr lang="ru-RU" sz="4400" dirty="0" smtClean="0"/>
              <a:t>В + И = 4 часа </a:t>
            </a:r>
          </a:p>
          <a:p>
            <a:r>
              <a:rPr lang="ru-RU" sz="4400" dirty="0" smtClean="0"/>
              <a:t>П + И = 6 часов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3356992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 * (П + В + И) ------- 9  заборов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       П + В + И -------- 4,5 забора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201246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 забор           12 часов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5085184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4,5 забора - за 12 часов</a:t>
            </a:r>
          </a:p>
          <a:p>
            <a:r>
              <a:rPr lang="ru-RU" sz="4000" dirty="0" smtClean="0"/>
              <a:t>1 забор – за 12 : 4,5 = 2 часа 40 минут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1001336"/>
            <a:ext cx="32763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---- 4 забора</a:t>
            </a:r>
          </a:p>
          <a:p>
            <a:r>
              <a:rPr lang="ru-RU" sz="4400" dirty="0" smtClean="0"/>
              <a:t>---- 3 забора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--- 2 забора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5353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ru-RU" dirty="0" smtClean="0"/>
              <a:t>В14.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8568952" cy="3212976"/>
          </a:xfrm>
        </p:spPr>
        <p:txBody>
          <a:bodyPr>
            <a:noAutofit/>
          </a:bodyPr>
          <a:lstStyle/>
          <a:p>
            <a:r>
              <a:rPr lang="ru-RU" sz="4400" dirty="0" smtClean="0"/>
              <a:t>Найти точки экстремума функции.</a:t>
            </a:r>
          </a:p>
          <a:p>
            <a:r>
              <a:rPr lang="ru-RU" sz="4400" dirty="0" smtClean="0"/>
              <a:t>Найти наибольшее/наименьшее</a:t>
            </a:r>
          </a:p>
          <a:p>
            <a:r>
              <a:rPr lang="ru-RU" sz="4400" dirty="0" smtClean="0"/>
              <a:t>значение функции на отрезке.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3927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404664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/>
              <a:t>Алгоритм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Найти производную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Найти критические точки ( у´=0 )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Решить полученное уравнение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Отметить на числовой прямой найденные корни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Расставить знаки на интервалах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Найти точки максимума/минимума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600" dirty="0" smtClean="0"/>
              <a:t>Далее, если необходимо, наибольшее/наименьшее значение функции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4491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722314"/>
          </a:xfrm>
        </p:spPr>
        <p:txBody>
          <a:bodyPr>
            <a:normAutofit/>
          </a:bodyPr>
          <a:lstStyle/>
          <a:p>
            <a:r>
              <a:rPr lang="ru-RU" dirty="0" smtClean="0"/>
              <a:t>Найдите наибольшее значение</a:t>
            </a:r>
            <a:br>
              <a:rPr lang="ru-RU" dirty="0" smtClean="0"/>
            </a:br>
            <a:r>
              <a:rPr lang="ru-RU" dirty="0" smtClean="0"/>
              <a:t> функции  у = 8</a:t>
            </a:r>
            <a:r>
              <a:rPr lang="en-US" dirty="0" err="1" smtClean="0"/>
              <a:t>tgx</a:t>
            </a:r>
            <a:r>
              <a:rPr lang="ru-RU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smtClean="0"/>
              <a:t>8x</a:t>
            </a:r>
            <a:r>
              <a:rPr lang="ru-RU" dirty="0" smtClean="0"/>
              <a:t> </a:t>
            </a:r>
            <a:r>
              <a:rPr lang="en-US" dirty="0" smtClean="0"/>
              <a:t>+</a:t>
            </a:r>
            <a:r>
              <a:rPr lang="ru-RU" dirty="0" smtClean="0"/>
              <a:t> </a:t>
            </a:r>
            <a:r>
              <a:rPr lang="en-US" dirty="0" smtClean="0"/>
              <a:t>2</a:t>
            </a:r>
            <a:r>
              <a:rPr lang="el-GR" dirty="0" smtClean="0"/>
              <a:t>π</a:t>
            </a:r>
            <a:r>
              <a:rPr lang="ru-RU" dirty="0" smtClean="0"/>
              <a:t>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6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на отрезке  [ </a:t>
            </a:r>
            <a:r>
              <a:rPr lang="ru-RU" dirty="0"/>
              <a:t>-</a:t>
            </a:r>
            <a:r>
              <a:rPr lang="el-GR" dirty="0"/>
              <a:t>π/4; π/4 ]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3284984"/>
            <a:ext cx="73448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у(</a:t>
            </a:r>
            <a:r>
              <a:rPr lang="el-GR" sz="4400" dirty="0" smtClean="0"/>
              <a:t>π/4</a:t>
            </a:r>
            <a:r>
              <a:rPr lang="ru-RU" sz="4400" dirty="0" smtClean="0"/>
              <a:t>) = 8*1 – 8*</a:t>
            </a:r>
            <a:r>
              <a:rPr lang="el-GR" sz="4400" dirty="0" smtClean="0"/>
              <a:t>π/4</a:t>
            </a:r>
            <a:r>
              <a:rPr lang="ru-RU" sz="4400" dirty="0" smtClean="0"/>
              <a:t> + 2</a:t>
            </a:r>
            <a:r>
              <a:rPr lang="el-GR" sz="4400" dirty="0" smtClean="0"/>
              <a:t>π</a:t>
            </a:r>
            <a:r>
              <a:rPr lang="ru-RU" sz="4400" dirty="0" smtClean="0"/>
              <a:t> – 6 =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          = 8 - 2</a:t>
            </a:r>
            <a:r>
              <a:rPr lang="el-GR" sz="4400" dirty="0" smtClean="0"/>
              <a:t>π</a:t>
            </a:r>
            <a:r>
              <a:rPr lang="ru-RU" sz="4400" dirty="0" smtClean="0"/>
              <a:t> + 2</a:t>
            </a:r>
            <a:r>
              <a:rPr lang="el-GR" sz="4400" dirty="0" smtClean="0"/>
              <a:t>π</a:t>
            </a:r>
            <a:r>
              <a:rPr lang="ru-RU" sz="4400" dirty="0" smtClean="0"/>
              <a:t> – 6 = 2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613967" y="5557882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Ответ:  2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1384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ru-RU" dirty="0" smtClean="0"/>
              <a:t>Найдите наименьшее значение функции у = 4х – </a:t>
            </a:r>
            <a:r>
              <a:rPr lang="en-US" dirty="0" err="1" smtClean="0"/>
              <a:t>ln</a:t>
            </a:r>
            <a:r>
              <a:rPr lang="ru-RU" dirty="0" smtClean="0"/>
              <a:t>(х + 3)</a:t>
            </a:r>
            <a:r>
              <a:rPr lang="ru-RU" baseline="30000" dirty="0" smtClean="0"/>
              <a:t>4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на отрезке [ -2,5; 0 ].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9184" y="3573016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у(-2) </a:t>
            </a:r>
            <a:r>
              <a:rPr lang="ru-RU" sz="4400" smtClean="0"/>
              <a:t>= 4*(-</a:t>
            </a:r>
            <a:r>
              <a:rPr lang="ru-RU" sz="4400" dirty="0" smtClean="0"/>
              <a:t>2) –</a:t>
            </a:r>
            <a:r>
              <a:rPr lang="en-US" sz="4400" dirty="0" smtClean="0"/>
              <a:t> 0 = -8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465625" y="5085184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Ответ:  -8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6054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r>
              <a:rPr lang="ru-RU" dirty="0"/>
              <a:t>Найдите наименьшее значение функции у = </a:t>
            </a:r>
            <a:r>
              <a:rPr lang="ru-RU" dirty="0" smtClean="0"/>
              <a:t>(х – 16)е</a:t>
            </a:r>
            <a:r>
              <a:rPr lang="ru-RU" baseline="30000" dirty="0" smtClean="0"/>
              <a:t>х-15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отрезке [ </a:t>
            </a:r>
            <a:r>
              <a:rPr lang="ru-RU" dirty="0" smtClean="0"/>
              <a:t>14; 16].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04002" y="4509120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Ответ:  -1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12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lang="ru-RU" dirty="0" smtClean="0"/>
              <a:t>Математика – это просто.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920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/>
          <a:lstStyle/>
          <a:p>
            <a:r>
              <a:rPr lang="ru-RU" dirty="0" smtClean="0"/>
              <a:t>Математика – это просто.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3429000"/>
            <a:ext cx="543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Спасибо за внимание.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0435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1988840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26 х 11 =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1988840"/>
            <a:ext cx="360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2009048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6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019364" y="2008117"/>
            <a:ext cx="20160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(2 + 6 )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300192" y="2009048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= 286</a:t>
            </a:r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2004492" y="3764942"/>
            <a:ext cx="1487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35</a:t>
            </a:r>
            <a:r>
              <a:rPr lang="ru-RU" sz="4400" baseline="30000" dirty="0" smtClean="0"/>
              <a:t>2</a:t>
            </a:r>
            <a:r>
              <a:rPr lang="ru-RU" sz="4400" dirty="0" smtClean="0"/>
              <a:t> =</a:t>
            </a:r>
            <a:endParaRPr lang="ru-RU" sz="44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3491880" y="3764942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( 3 х 4 )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64088" y="3764942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25</a:t>
            </a:r>
            <a:endParaRPr lang="ru-RU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56176" y="3764942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= 1225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3326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7772400" cy="1470025"/>
          </a:xfrm>
        </p:spPr>
        <p:txBody>
          <a:bodyPr/>
          <a:lstStyle/>
          <a:p>
            <a:r>
              <a:rPr lang="ru-RU" dirty="0" smtClean="0"/>
              <a:t>Задачи.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43608" y="1988840"/>
            <a:ext cx="6400800" cy="1752600"/>
          </a:xfrm>
        </p:spPr>
        <p:txBody>
          <a:bodyPr/>
          <a:lstStyle/>
          <a:p>
            <a:r>
              <a:rPr lang="ru-RU" dirty="0" smtClean="0"/>
              <a:t>В6 .</a:t>
            </a:r>
          </a:p>
          <a:p>
            <a:r>
              <a:rPr lang="ru-RU" dirty="0" smtClean="0"/>
              <a:t>Тригонометрия.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06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dirty="0" smtClean="0"/>
              <a:t>Значения синусов и косинусов</a:t>
            </a:r>
            <a:br>
              <a:rPr lang="ru-RU" dirty="0" smtClean="0"/>
            </a:br>
            <a:r>
              <a:rPr lang="ru-RU" dirty="0" smtClean="0"/>
              <a:t> 30˚, 45˚ и 60˚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00808"/>
            <a:ext cx="5544616" cy="5163002"/>
          </a:xfrm>
        </p:spPr>
      </p:pic>
    </p:spTree>
    <p:extLst>
      <p:ext uri="{BB962C8B-B14F-4D97-AF65-F5344CB8AC3E}">
        <p14:creationId xmlns:p14="http://schemas.microsoft.com/office/powerpoint/2010/main" val="154451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29341">
            <a:off x="3048000" y="1361439"/>
            <a:ext cx="3048000" cy="4135120"/>
          </a:xfrm>
          <a:prstGeom prst="rect">
            <a:avLst/>
          </a:prstGeom>
        </p:spPr>
      </p:pic>
      <p:cxnSp>
        <p:nvCxnSpPr>
          <p:cNvPr id="4" name="Прямая со стрелкой 3"/>
          <p:cNvCxnSpPr/>
          <p:nvPr/>
        </p:nvCxnSpPr>
        <p:spPr>
          <a:xfrm>
            <a:off x="4139952" y="4149080"/>
            <a:ext cx="381642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139952" y="692696"/>
            <a:ext cx="0" cy="3456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>
            <a:off x="2040819" y="1664802"/>
            <a:ext cx="4187365" cy="500455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076056" y="1916832"/>
            <a:ext cx="72008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580112" y="2420888"/>
            <a:ext cx="72008" cy="1746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940152" y="2852936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4139952" y="2852936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139952" y="2420888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139952" y="191683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60032" y="422108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716016" y="426725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  ½</a:t>
            </a:r>
            <a:r>
              <a:rPr lang="ru-RU" dirty="0" smtClean="0"/>
              <a:t> 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/>
              <a:t>2/2  √3/2 </a:t>
            </a:r>
            <a:endParaRPr lang="ru-R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414421" y="1820723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√3/</a:t>
            </a:r>
            <a:r>
              <a:rPr lang="ru-RU" sz="2000" dirty="0">
                <a:solidFill>
                  <a:schemeClr val="bg1"/>
                </a:solidFill>
              </a:rPr>
              <a:t>2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bg1"/>
                </a:solidFill>
              </a:rPr>
              <a:t>√2/2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½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85632" y="88201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524328" y="41924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83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214313"/>
            <a:ext cx="7497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>Стандартное решение задач тригонометрии</a:t>
            </a:r>
            <a:endParaRPr lang="ru-RU" b="1" i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42875" y="1857375"/>
          <a:ext cx="3125788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3" imgW="812447" imgH="1002865" progId="Equation.3">
                  <p:embed/>
                </p:oleObj>
              </mc:Choice>
              <mc:Fallback>
                <p:oleObj name="Формула" r:id="rId3" imgW="812447" imgH="100286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1857375"/>
                        <a:ext cx="3125788" cy="385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14625" y="2357438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dirty="0">
                <a:latin typeface="Corbel" pitchFamily="34" charset="0"/>
              </a:rPr>
              <a:t>,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750" y="5072063"/>
            <a:ext cx="642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dirty="0">
                <a:latin typeface="Corbel" pitchFamily="34" charset="0"/>
              </a:rPr>
              <a:t>- ?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954820"/>
              </p:ext>
            </p:extLst>
          </p:nvPr>
        </p:nvGraphicFramePr>
        <p:xfrm>
          <a:off x="3914775" y="1571625"/>
          <a:ext cx="4902200" cy="509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5" imgW="2197080" imgH="1701720" progId="Equation.3">
                  <p:embed/>
                </p:oleObj>
              </mc:Choice>
              <mc:Fallback>
                <p:oleObj name="Формула" r:id="rId5" imgW="219708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775" y="1571625"/>
                        <a:ext cx="4902200" cy="509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086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929063" y="785813"/>
            <a:ext cx="5032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>
                <a:latin typeface="Corbel" pitchFamily="34" charset="0"/>
              </a:rPr>
              <a:t>Т.к. мы знаем, что 5, 12, 13 – пифагорова тройка</a:t>
            </a:r>
            <a:endParaRPr lang="ru-RU" dirty="0">
              <a:latin typeface="Corbel" pitchFamily="34" charset="0"/>
            </a:endParaRPr>
          </a:p>
        </p:txBody>
      </p:sp>
      <p:graphicFrame>
        <p:nvGraphicFramePr>
          <p:cNvPr id="11267" name="Содержимое 3"/>
          <p:cNvGraphicFramePr>
            <a:graphicFrameLocks noChangeAspect="1"/>
          </p:cNvGraphicFramePr>
          <p:nvPr/>
        </p:nvGraphicFramePr>
        <p:xfrm>
          <a:off x="142875" y="1428750"/>
          <a:ext cx="3125788" cy="428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Формула" r:id="rId3" imgW="812447" imgH="1002865" progId="Equation.3">
                  <p:embed/>
                </p:oleObj>
              </mc:Choice>
              <mc:Fallback>
                <p:oleObj name="Формула" r:id="rId3" imgW="812447" imgH="100286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1428750"/>
                        <a:ext cx="3125788" cy="428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ый треугольник 6"/>
          <p:cNvSpPr/>
          <p:nvPr/>
        </p:nvSpPr>
        <p:spPr>
          <a:xfrm>
            <a:off x="4357688" y="1285875"/>
            <a:ext cx="2214562" cy="2214563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00688" y="207168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latin typeface="Corbel" pitchFamily="34" charset="0"/>
              </a:rPr>
              <a:t>13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29063" y="2106613"/>
            <a:ext cx="722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Gill Sans MT" pitchFamily="34" charset="0"/>
              </a:rPr>
              <a:t>12</a:t>
            </a:r>
            <a:endParaRPr lang="ru-RU" dirty="0">
              <a:latin typeface="Corbe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86375" y="350043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Gill Sans MT" pitchFamily="34" charset="0"/>
              </a:rPr>
              <a:t>5</a:t>
            </a:r>
            <a:endParaRPr lang="ru-RU" dirty="0">
              <a:latin typeface="Corbel" pitchFamily="34" charset="0"/>
            </a:endParaRPr>
          </a:p>
        </p:txBody>
      </p:sp>
      <p:sp>
        <p:nvSpPr>
          <p:cNvPr id="15" name="Дуга 14"/>
          <p:cNvSpPr/>
          <p:nvPr/>
        </p:nvSpPr>
        <p:spPr>
          <a:xfrm>
            <a:off x="5929322" y="3286124"/>
            <a:ext cx="428628" cy="500066"/>
          </a:xfrm>
          <a:prstGeom prst="arc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11999999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5715000" y="3143250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Формула" r:id="rId5" imgW="152334" imgH="139639" progId="Equation.3">
                  <p:embed/>
                </p:oleObj>
              </mc:Choice>
              <mc:Fallback>
                <p:oleObj name="Формула" r:id="rId5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143250"/>
                        <a:ext cx="304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4143375" y="3406775"/>
          <a:ext cx="3571875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Формула" r:id="rId7" imgW="952087" imgH="812447" progId="Equation.3">
                  <p:embed/>
                </p:oleObj>
              </mc:Choice>
              <mc:Fallback>
                <p:oleObj name="Формула" r:id="rId7" imgW="952087" imgH="81244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3406775"/>
                        <a:ext cx="3571875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Формула" r:id="rId9" imgW="114151" imgH="215619" progId="Equation.3">
                  <p:embed/>
                </p:oleObj>
              </mc:Choice>
              <mc:Fallback>
                <p:oleObj name="Формула" r:id="rId9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Формула" r:id="rId11" imgW="114151" imgH="215619" progId="Equation.3">
                  <p:embed/>
                </p:oleObj>
              </mc:Choice>
              <mc:Fallback>
                <p:oleObj name="Формула" r:id="rId11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TextBox 20"/>
          <p:cNvSpPr txBox="1">
            <a:spLocks noChangeArrowheads="1"/>
          </p:cNvSpPr>
          <p:nvPr/>
        </p:nvSpPr>
        <p:spPr bwMode="auto">
          <a:xfrm>
            <a:off x="1500188" y="5072063"/>
            <a:ext cx="642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dirty="0">
                <a:latin typeface="Corbel" pitchFamily="34" charset="0"/>
              </a:rPr>
              <a:t>- ?</a:t>
            </a:r>
          </a:p>
        </p:txBody>
      </p:sp>
      <p:sp>
        <p:nvSpPr>
          <p:cNvPr id="11278" name="TextBox 21"/>
          <p:cNvSpPr txBox="1">
            <a:spLocks noChangeArrowheads="1"/>
          </p:cNvSpPr>
          <p:nvPr/>
        </p:nvSpPr>
        <p:spPr bwMode="auto">
          <a:xfrm>
            <a:off x="2786063" y="200025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dirty="0">
                <a:latin typeface="Corbel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94022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1643063" y="642938"/>
            <a:ext cx="2571750" cy="1357312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1285875" y="121443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Gill Sans MT" pitchFamily="34" charset="0"/>
              </a:rPr>
              <a:t>8</a:t>
            </a:r>
            <a:endParaRPr lang="ru-RU" dirty="0">
              <a:latin typeface="Corbel" pitchFamily="34" charset="0"/>
            </a:endParaRP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2643188" y="2000250"/>
            <a:ext cx="714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Gill Sans MT" pitchFamily="34" charset="0"/>
              </a:rPr>
              <a:t>15</a:t>
            </a:r>
            <a:endParaRPr lang="ru-RU" dirty="0">
              <a:latin typeface="Corbe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643063" y="1785938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749426" y="1892300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>
            <a:off x="3643306" y="1785926"/>
            <a:ext cx="142876" cy="500066"/>
          </a:xfrm>
          <a:prstGeom prst="arc">
            <a:avLst/>
          </a:prstGeom>
          <a:scene3d>
            <a:camera prst="orthographicFront">
              <a:rot lat="0" lon="10799977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12296" name="Object 2"/>
          <p:cNvGraphicFramePr>
            <a:graphicFrameLocks noChangeAspect="1"/>
          </p:cNvGraphicFramePr>
          <p:nvPr/>
        </p:nvGraphicFramePr>
        <p:xfrm>
          <a:off x="3286125" y="1714500"/>
          <a:ext cx="30797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Формула" r:id="rId3" imgW="152334" imgH="139639" progId="Equation.3">
                  <p:embed/>
                </p:oleObj>
              </mc:Choice>
              <mc:Fallback>
                <p:oleObj name="Формула" r:id="rId3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1714500"/>
                        <a:ext cx="307975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Box 12"/>
          <p:cNvSpPr txBox="1">
            <a:spLocks noChangeArrowheads="1"/>
          </p:cNvSpPr>
          <p:nvPr/>
        </p:nvSpPr>
        <p:spPr bwMode="auto">
          <a:xfrm>
            <a:off x="1428750" y="207168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Gill Sans MT" pitchFamily="34" charset="0"/>
              </a:rPr>
              <a:t>C</a:t>
            </a:r>
            <a:endParaRPr lang="ru-RU" dirty="0">
              <a:latin typeface="Corbel" pitchFamily="34" charset="0"/>
            </a:endParaRPr>
          </a:p>
        </p:txBody>
      </p:sp>
      <p:sp>
        <p:nvSpPr>
          <p:cNvPr id="12298" name="TextBox 13"/>
          <p:cNvSpPr txBox="1">
            <a:spLocks noChangeArrowheads="1"/>
          </p:cNvSpPr>
          <p:nvPr/>
        </p:nvSpPr>
        <p:spPr bwMode="auto">
          <a:xfrm>
            <a:off x="1500188" y="285750"/>
            <a:ext cx="214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Gill Sans MT" pitchFamily="34" charset="0"/>
              </a:rPr>
              <a:t>A</a:t>
            </a:r>
            <a:endParaRPr lang="ru-RU" dirty="0">
              <a:latin typeface="Corbel" pitchFamily="34" charset="0"/>
            </a:endParaRPr>
          </a:p>
        </p:txBody>
      </p:sp>
      <p:sp>
        <p:nvSpPr>
          <p:cNvPr id="12299" name="TextBox 14"/>
          <p:cNvSpPr txBox="1">
            <a:spLocks noChangeArrowheads="1"/>
          </p:cNvSpPr>
          <p:nvPr/>
        </p:nvSpPr>
        <p:spPr bwMode="auto">
          <a:xfrm>
            <a:off x="4214813" y="1785938"/>
            <a:ext cx="357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Gill Sans MT" pitchFamily="34" charset="0"/>
              </a:rPr>
              <a:t>B</a:t>
            </a:r>
            <a:endParaRPr lang="ru-RU" dirty="0">
              <a:latin typeface="Corbel" pitchFamily="34" charset="0"/>
            </a:endParaRPr>
          </a:p>
        </p:txBody>
      </p:sp>
      <p:graphicFrame>
        <p:nvGraphicFramePr>
          <p:cNvPr id="12300" name="Object 3"/>
          <p:cNvGraphicFramePr>
            <a:graphicFrameLocks noChangeAspect="1"/>
          </p:cNvGraphicFramePr>
          <p:nvPr/>
        </p:nvGraphicFramePr>
        <p:xfrm>
          <a:off x="1571625" y="2500313"/>
          <a:ext cx="2571750" cy="357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Формула" r:id="rId5" imgW="583947" imgH="812447" progId="Equation.3">
                  <p:embed/>
                </p:oleObj>
              </mc:Choice>
              <mc:Fallback>
                <p:oleObj name="Формула" r:id="rId5" imgW="583947" imgH="81244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2500313"/>
                        <a:ext cx="2571750" cy="357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TextBox 16"/>
          <p:cNvSpPr txBox="1">
            <a:spLocks noChangeArrowheads="1"/>
          </p:cNvSpPr>
          <p:nvPr/>
        </p:nvSpPr>
        <p:spPr bwMode="auto">
          <a:xfrm>
            <a:off x="2643188" y="5357813"/>
            <a:ext cx="1428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dirty="0">
                <a:latin typeface="Gill Sans MT" pitchFamily="34" charset="0"/>
              </a:rPr>
              <a:t>- </a:t>
            </a:r>
            <a:r>
              <a:rPr lang="ru-RU" sz="4000" dirty="0">
                <a:latin typeface="Corbel" pitchFamily="34" charset="0"/>
              </a:rPr>
              <a:t>?</a:t>
            </a:r>
          </a:p>
        </p:txBody>
      </p:sp>
      <p:sp>
        <p:nvSpPr>
          <p:cNvPr id="12302" name="TextBox 17"/>
          <p:cNvSpPr txBox="1">
            <a:spLocks noChangeArrowheads="1"/>
          </p:cNvSpPr>
          <p:nvPr/>
        </p:nvSpPr>
        <p:spPr bwMode="auto">
          <a:xfrm>
            <a:off x="5214938" y="1143000"/>
            <a:ext cx="3929062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800" dirty="0">
                <a:latin typeface="Calibri" pitchFamily="34" charset="0"/>
              </a:rPr>
              <a:t>Решение:</a:t>
            </a:r>
            <a:endParaRPr lang="en-US" sz="3800" dirty="0">
              <a:latin typeface="Calibri" pitchFamily="34" charset="0"/>
            </a:endParaRPr>
          </a:p>
          <a:p>
            <a:pPr eaLnBrk="1" hangingPunct="1"/>
            <a:endParaRPr lang="en-US" sz="3800" dirty="0">
              <a:latin typeface="Calibri" pitchFamily="34" charset="0"/>
            </a:endParaRPr>
          </a:p>
          <a:p>
            <a:pPr eaLnBrk="1" hangingPunct="1"/>
            <a:r>
              <a:rPr lang="ru-RU" sz="3800" dirty="0">
                <a:latin typeface="Calibri" pitchFamily="34" charset="0"/>
              </a:rPr>
              <a:t>8, 15, 17 – пифагорова тройка</a:t>
            </a:r>
          </a:p>
          <a:p>
            <a:pPr eaLnBrk="1" hangingPunct="1"/>
            <a:r>
              <a:rPr lang="ru-RU" sz="3800" dirty="0">
                <a:latin typeface="Calibri" pitchFamily="34" charset="0"/>
              </a:rPr>
              <a:t>АС = 24 = 8*3</a:t>
            </a:r>
          </a:p>
          <a:p>
            <a:pPr eaLnBrk="1" hangingPunct="1"/>
            <a:r>
              <a:rPr lang="ru-RU" sz="3800" dirty="0">
                <a:latin typeface="Calibri" pitchFamily="34" charset="0"/>
              </a:rPr>
              <a:t>=&gt; </a:t>
            </a:r>
            <a:r>
              <a:rPr lang="en-US" sz="3800" dirty="0">
                <a:latin typeface="Calibri" pitchFamily="34" charset="0"/>
              </a:rPr>
              <a:t>AB = 17*3 = 51</a:t>
            </a:r>
            <a:endParaRPr lang="ru-RU" sz="3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0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438</Words>
  <Application>Microsoft Office PowerPoint</Application>
  <PresentationFormat>Экран (4:3)</PresentationFormat>
  <Paragraphs>108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Тема Office</vt:lpstr>
      <vt:lpstr>Формула</vt:lpstr>
      <vt:lpstr>Microsoft Equation 3.0</vt:lpstr>
      <vt:lpstr>Анализ задач и альтернативные методы решений.</vt:lpstr>
      <vt:lpstr>Математика – это просто.</vt:lpstr>
      <vt:lpstr>Презентация PowerPoint</vt:lpstr>
      <vt:lpstr>Задачи.</vt:lpstr>
      <vt:lpstr>Значения синусов и косинусов  30˚, 45˚ и 60˚</vt:lpstr>
      <vt:lpstr>Презентация PowerPoint</vt:lpstr>
      <vt:lpstr>Стандартное решение задач тригонометрии</vt:lpstr>
      <vt:lpstr>Презентация PowerPoint</vt:lpstr>
      <vt:lpstr>Презентация PowerPoint</vt:lpstr>
      <vt:lpstr>Презентация PowerPoint</vt:lpstr>
      <vt:lpstr>В13. задачи на проценты.</vt:lpstr>
      <vt:lpstr>Презентация PowerPoint</vt:lpstr>
      <vt:lpstr>В13. задачи на совместную работу</vt:lpstr>
      <vt:lpstr>Презентация PowerPoint</vt:lpstr>
      <vt:lpstr>В14.</vt:lpstr>
      <vt:lpstr>Презентация PowerPoint</vt:lpstr>
      <vt:lpstr>Найдите наибольшее значение  функции  у = 8tgx - 8x + 2π – 6   на отрезке  [ -π/4; π/4 ] </vt:lpstr>
      <vt:lpstr>Найдите наименьшее значение функции у = 4х – ln(х + 3)4  на отрезке [ -2,5; 0 ].</vt:lpstr>
      <vt:lpstr>Найдите наименьшее значение функции у = (х – 16)ех-15 на отрезке [ 14; 16].</vt:lpstr>
      <vt:lpstr>Математика – это просто.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задач и альтернативные методы решений.</dc:title>
  <dc:creator>марина</dc:creator>
  <cp:lastModifiedBy>марина</cp:lastModifiedBy>
  <cp:revision>25</cp:revision>
  <dcterms:created xsi:type="dcterms:W3CDTF">2013-03-28T17:06:00Z</dcterms:created>
  <dcterms:modified xsi:type="dcterms:W3CDTF">2013-04-04T16:07:16Z</dcterms:modified>
</cp:coreProperties>
</file>