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5" r:id="rId2"/>
  </p:sldMasterIdLst>
  <p:notesMasterIdLst>
    <p:notesMasterId r:id="rId26"/>
  </p:notesMasterIdLst>
  <p:handoutMasterIdLst>
    <p:handoutMasterId r:id="rId27"/>
  </p:handoutMasterIdLst>
  <p:sldIdLst>
    <p:sldId id="259" r:id="rId3"/>
    <p:sldId id="257" r:id="rId4"/>
    <p:sldId id="260" r:id="rId5"/>
    <p:sldId id="261" r:id="rId6"/>
    <p:sldId id="262" r:id="rId7"/>
    <p:sldId id="271" r:id="rId8"/>
    <p:sldId id="264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1503"/>
    <a:srgbClr val="FD6A5F"/>
    <a:srgbClr val="FE625E"/>
    <a:srgbClr val="66FFFF"/>
    <a:srgbClr val="FF99FF"/>
    <a:srgbClr val="0000FF"/>
    <a:srgbClr val="663300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7" autoAdjust="0"/>
    <p:restoredTop sz="94683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5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BA350769-B70C-483A-BB77-C7B65C0D130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630A1A48-987D-42AB-9CF6-DB6EBF840CC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EB0F0-921A-4D57-8644-4EB42804608E}" type="slidenum">
              <a:rPr lang="ru-RU"/>
              <a:pPr/>
              <a:t>1</a:t>
            </a:fld>
            <a:endParaRPr lang="ru-RU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680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AA44DA-0EEC-4ECD-9E18-155E160242C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2F6FB-9547-4F61-A354-FBC1C70CA5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3FC29-B88C-4882-825A-4375C63CAB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7987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79876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79877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7987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87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88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88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8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8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8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8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8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8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8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8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8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8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8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8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8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8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8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8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8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89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79929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9930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7993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93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93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93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9935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79936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937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938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7993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994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9941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9942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9943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5852266-C130-4121-B180-5C1477ED78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61C10-2A63-4FAE-B34F-2F8F96CA58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BB265-E9DA-4250-9DBA-36D1DF8550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6A80A-7201-4965-9827-A11468AF81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6909C-494E-45AC-B993-010E811110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0A496-BB6D-4878-8A60-1BEDEE02A0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8C062-8DD2-42C9-97B9-D2EA00EF8B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7E014-8C7E-4BBA-B769-3436B347C7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23BB6-A510-44DD-9249-69ACF83E62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475BC-BEB0-48FA-A5BF-55C9D26C88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B5A38-DD5C-4671-B23F-61262CC7B5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6A55B-877F-461C-AEF1-AF509A9D22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95564-AA7F-4A9D-8880-15992072B6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9922C-C7AE-466E-A96C-5B2B7F0B43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F3A2C-F169-4736-A329-2070F60383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31260-3E6C-45CC-AEE2-7B35E2007C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02641-B76B-48EF-8CD1-0E54AE99CF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8965D-C9BC-4EAE-B681-9D871E98C2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8696F-637B-41E8-933F-1680725453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91721607-FC1B-4E7E-A4F8-4A4036C888C1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78851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78852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78853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54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55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56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57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58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59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60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61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62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63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64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65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66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67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68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69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70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71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72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73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74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78875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78876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77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78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79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80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81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82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83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84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85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86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87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88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89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90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91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92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93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94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95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96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97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98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99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900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901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902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903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904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78905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906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8907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78908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09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10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78911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8912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8913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78914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8915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0105F3-31B1-46B6-802B-6B8AFE8CA4F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18" Type="http://schemas.openxmlformats.org/officeDocument/2006/relationships/slide" Target="slide14.xml"/><Relationship Id="rId3" Type="http://schemas.openxmlformats.org/officeDocument/2006/relationships/audio" Target="../media/audio3.wav"/><Relationship Id="rId21" Type="http://schemas.openxmlformats.org/officeDocument/2006/relationships/slide" Target="slide16.xml"/><Relationship Id="rId7" Type="http://schemas.openxmlformats.org/officeDocument/2006/relationships/slide" Target="slide19.xml"/><Relationship Id="rId12" Type="http://schemas.openxmlformats.org/officeDocument/2006/relationships/slide" Target="slide5.xml"/><Relationship Id="rId17" Type="http://schemas.openxmlformats.org/officeDocument/2006/relationships/slide" Target="slide10.xml"/><Relationship Id="rId2" Type="http://schemas.openxmlformats.org/officeDocument/2006/relationships/audio" Target="../media/audio2.wav"/><Relationship Id="rId16" Type="http://schemas.openxmlformats.org/officeDocument/2006/relationships/slide" Target="slide6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0.xml"/><Relationship Id="rId5" Type="http://schemas.openxmlformats.org/officeDocument/2006/relationships/slide" Target="slide7.xml"/><Relationship Id="rId15" Type="http://schemas.openxmlformats.org/officeDocument/2006/relationships/slide" Target="slide21.xml"/><Relationship Id="rId23" Type="http://schemas.openxmlformats.org/officeDocument/2006/relationships/slide" Target="slide18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Relationship Id="rId22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slide" Target="slide2.x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WordArt 4"/>
          <p:cNvSpPr>
            <a:spLocks noChangeArrowheads="1" noChangeShapeType="1" noTextEdit="1"/>
          </p:cNvSpPr>
          <p:nvPr/>
        </p:nvSpPr>
        <p:spPr bwMode="auto">
          <a:xfrm>
            <a:off x="642910" y="1142984"/>
            <a:ext cx="7929618" cy="25146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«Своя игра»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571472" y="4000504"/>
            <a:ext cx="800105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1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Arial" charset="0"/>
              </a:rPr>
              <a:t>Математический </a:t>
            </a:r>
            <a:r>
              <a:rPr lang="ru-RU" sz="6000" b="1" dirty="0" smtClean="0">
                <a:solidFill>
                  <a:schemeClr val="bg1"/>
                </a:solidFill>
                <a:latin typeface="Arial" charset="0"/>
              </a:rPr>
              <a:t>т</a:t>
            </a:r>
            <a:r>
              <a:rPr lang="ru-RU" sz="6000" b="1" dirty="0" smtClean="0">
                <a:solidFill>
                  <a:schemeClr val="bg1"/>
                </a:solidFill>
                <a:latin typeface="Arial" charset="0"/>
              </a:rPr>
              <a:t>урнир</a:t>
            </a:r>
            <a:endParaRPr lang="en-US" sz="60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eopardy-wait l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5" presetID="26" presetClass="emph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 tmFilter="0, 0; .2, .5; .8, .5; 1, 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000" autoRev="1" fill="hold"/>
                                        <p:tgtEl>
                                          <p:spTgt spid="809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1000"/>
                            </p:stCondLst>
                            <p:childTnLst>
                              <p:par>
                                <p:cTn id="19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 tmFilter="0, 0; .2, .5; .8, .5; 1, 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1000" autoRev="1" fill="hold"/>
                                        <p:tgtEl>
                                          <p:spTgt spid="809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000"/>
                            </p:stCondLst>
                            <p:childTnLst>
                              <p:par>
                                <p:cTn id="23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 tmFilter="0, 0; .2, .5; .8, .5; 1, 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500" autoRev="1" fill="hold"/>
                                        <p:tgtEl>
                                          <p:spTgt spid="809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nimBg="1"/>
      <p:bldP spid="80900" grpId="1" animBg="1"/>
      <p:bldP spid="80900" grpId="2" animBg="1"/>
      <p:bldP spid="80900" grpId="3" animBg="1"/>
      <p:bldP spid="8090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0350"/>
            <a:ext cx="8534400" cy="1143000"/>
          </a:xfrm>
        </p:spPr>
        <p:txBody>
          <a:bodyPr/>
          <a:lstStyle/>
          <a:p>
            <a:r>
              <a:rPr lang="ru-RU" sz="5400" b="1"/>
              <a:t>Вам крупно повезло</a:t>
            </a: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534988" y="1773238"/>
            <a:ext cx="7854950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Категория</a:t>
            </a:r>
            <a:r>
              <a:rPr lang="ru-RU" b="1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«История математики» </a:t>
            </a:r>
          </a:p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400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827088" y="4437063"/>
            <a:ext cx="799306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FF"/>
                </a:solidFill>
              </a:rPr>
              <a:t>Вы получаете 400 баллов</a:t>
            </a:r>
          </a:p>
        </p:txBody>
      </p:sp>
      <p:sp>
        <p:nvSpPr>
          <p:cNvPr id="104455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24750" y="5589588"/>
            <a:ext cx="935038" cy="835025"/>
          </a:xfrm>
          <a:prstGeom prst="actionButtonBackPrevious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0350"/>
            <a:ext cx="8534400" cy="1143000"/>
          </a:xfrm>
        </p:spPr>
        <p:txBody>
          <a:bodyPr/>
          <a:lstStyle/>
          <a:p>
            <a:pPr algn="ctr"/>
            <a:r>
              <a:rPr lang="ru-RU" b="1"/>
              <a:t>Что такое «алгоритм»?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2406650" y="1773238"/>
            <a:ext cx="4110038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Категория</a:t>
            </a:r>
            <a:r>
              <a:rPr lang="ru-RU" b="1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«Термины» </a:t>
            </a:r>
          </a:p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100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250825" y="4292600"/>
            <a:ext cx="77406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solidFill>
                  <a:srgbClr val="0000FF"/>
                </a:solidFill>
              </a:rPr>
              <a:t>Точное предписание о выполнении в определенном порядке некоторой системы предписаний</a:t>
            </a:r>
          </a:p>
        </p:txBody>
      </p:sp>
      <p:sp>
        <p:nvSpPr>
          <p:cNvPr id="105479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5805488"/>
            <a:ext cx="935037" cy="835025"/>
          </a:xfrm>
          <a:prstGeom prst="actionButtonBackPrevious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0350"/>
            <a:ext cx="8534400" cy="1143000"/>
          </a:xfrm>
        </p:spPr>
        <p:txBody>
          <a:bodyPr/>
          <a:lstStyle/>
          <a:p>
            <a:pPr algn="ctr"/>
            <a:r>
              <a:rPr lang="ru-RU" sz="4000" b="1"/>
              <a:t>Что означает термин </a:t>
            </a:r>
            <a:br>
              <a:rPr lang="ru-RU" sz="4000" b="1"/>
            </a:br>
            <a:r>
              <a:rPr lang="ru-RU" sz="4000" b="1"/>
              <a:t>«Ал-джабра»?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2406650" y="1773238"/>
            <a:ext cx="4110038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Категория</a:t>
            </a:r>
            <a:r>
              <a:rPr lang="ru-RU" b="1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«Термины» </a:t>
            </a:r>
          </a:p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200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1187450" y="4076700"/>
            <a:ext cx="727233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0000FF"/>
                </a:solidFill>
              </a:rPr>
              <a:t>Восстановление </a:t>
            </a:r>
            <a:r>
              <a:rPr lang="ru-RU" sz="3600">
                <a:solidFill>
                  <a:srgbClr val="0000FF"/>
                </a:solidFill>
              </a:rPr>
              <a:t>или перенос отрицательных членов из одной части уравнения в другую</a:t>
            </a:r>
            <a:r>
              <a:rPr lang="ru-RU" sz="3600"/>
              <a:t> </a:t>
            </a:r>
            <a:r>
              <a:rPr lang="ru-RU" sz="36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06503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24750" y="5589588"/>
            <a:ext cx="935038" cy="835025"/>
          </a:xfrm>
          <a:prstGeom prst="actionButtonBackPrevious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0350"/>
            <a:ext cx="8534400" cy="1143000"/>
          </a:xfrm>
        </p:spPr>
        <p:txBody>
          <a:bodyPr/>
          <a:lstStyle/>
          <a:p>
            <a:pPr algn="ctr"/>
            <a:r>
              <a:rPr lang="ru-RU" sz="4000" b="1"/>
              <a:t>Что означает термин </a:t>
            </a:r>
            <a:br>
              <a:rPr lang="ru-RU" sz="4000" b="1"/>
            </a:br>
            <a:r>
              <a:rPr lang="ru-RU" sz="4000" b="1"/>
              <a:t>«Ал-мукабала»?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2406650" y="1773238"/>
            <a:ext cx="4110038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Категория</a:t>
            </a:r>
            <a:r>
              <a:rPr lang="ru-RU" b="1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«Термины» </a:t>
            </a:r>
          </a:p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300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755650" y="4508500"/>
            <a:ext cx="76327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0000FF"/>
                </a:solidFill>
              </a:rPr>
              <a:t>Противопоставление</a:t>
            </a:r>
            <a:r>
              <a:rPr lang="ru-RU" sz="3600">
                <a:solidFill>
                  <a:srgbClr val="0000FF"/>
                </a:solidFill>
              </a:rPr>
              <a:t> или приведение подобных членов </a:t>
            </a:r>
          </a:p>
        </p:txBody>
      </p:sp>
      <p:sp>
        <p:nvSpPr>
          <p:cNvPr id="107527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5734050"/>
            <a:ext cx="935037" cy="835025"/>
          </a:xfrm>
          <a:prstGeom prst="actionButtonBackPrevious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0350"/>
            <a:ext cx="8534400" cy="1143000"/>
          </a:xfrm>
        </p:spPr>
        <p:txBody>
          <a:bodyPr/>
          <a:lstStyle/>
          <a:p>
            <a:pPr algn="ctr"/>
            <a:r>
              <a:rPr lang="ru-RU" b="1"/>
              <a:t>Кто такой «алгебрист»?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2406650" y="1773238"/>
            <a:ext cx="4110038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Категория</a:t>
            </a:r>
            <a:r>
              <a:rPr lang="ru-RU" b="1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«Термины» </a:t>
            </a:r>
          </a:p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400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1619250" y="4797425"/>
            <a:ext cx="62642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FF"/>
                </a:solidFill>
              </a:rPr>
              <a:t>Костоправ, хирург</a:t>
            </a:r>
          </a:p>
        </p:txBody>
      </p:sp>
      <p:sp>
        <p:nvSpPr>
          <p:cNvPr id="108551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24750" y="5589588"/>
            <a:ext cx="935038" cy="835025"/>
          </a:xfrm>
          <a:prstGeom prst="actionButtonBackPrevious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1725613" y="1773238"/>
            <a:ext cx="5464175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Категория</a:t>
            </a:r>
            <a:r>
              <a:rPr lang="ru-RU" b="1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«Головоломки» </a:t>
            </a:r>
          </a:p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100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2268538" y="4437063"/>
            <a:ext cx="43211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 b="1">
                <a:solidFill>
                  <a:srgbClr val="0000FF"/>
                </a:solidFill>
              </a:rPr>
              <a:t>21, 34, 55 </a:t>
            </a:r>
          </a:p>
        </p:txBody>
      </p:sp>
      <p:sp>
        <p:nvSpPr>
          <p:cNvPr id="109582" name="Rectangle 14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351837" cy="1143000"/>
          </a:xfrm>
        </p:spPr>
        <p:txBody>
          <a:bodyPr/>
          <a:lstStyle/>
          <a:p>
            <a:pPr algn="ctr"/>
            <a:r>
              <a:rPr lang="ru-RU" sz="4000"/>
              <a:t>Продолжи последовательность: </a:t>
            </a:r>
            <a:br>
              <a:rPr lang="ru-RU" sz="4000"/>
            </a:br>
            <a:r>
              <a:rPr lang="ru-RU" sz="4000"/>
              <a:t> </a:t>
            </a:r>
            <a:r>
              <a:rPr lang="ru-RU" sz="4000" b="1"/>
              <a:t>3, 5, 8, 13, __</a:t>
            </a:r>
          </a:p>
        </p:txBody>
      </p:sp>
      <p:sp>
        <p:nvSpPr>
          <p:cNvPr id="109583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24750" y="5589588"/>
            <a:ext cx="935038" cy="835025"/>
          </a:xfrm>
          <a:prstGeom prst="actionButtonBackPrevious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0350"/>
            <a:ext cx="8534400" cy="1143000"/>
          </a:xfrm>
        </p:spPr>
        <p:txBody>
          <a:bodyPr/>
          <a:lstStyle/>
          <a:p>
            <a:pPr algn="ctr"/>
            <a:r>
              <a:rPr lang="ru-RU" sz="4000"/>
              <a:t>Продолжи последовательность:</a:t>
            </a:r>
            <a:br>
              <a:rPr lang="ru-RU" sz="4000"/>
            </a:br>
            <a:r>
              <a:rPr lang="ru-RU" sz="4000" b="1"/>
              <a:t>21, 20, 18, 15, 11, 6, _, _</a:t>
            </a:r>
            <a:r>
              <a:rPr lang="ru-RU" sz="4000"/>
              <a:t> </a:t>
            </a: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1731963" y="1773238"/>
            <a:ext cx="5464175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Категория</a:t>
            </a:r>
            <a:r>
              <a:rPr lang="ru-RU" b="1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«Головоломки» </a:t>
            </a:r>
          </a:p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200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2195513" y="4437063"/>
            <a:ext cx="43211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 b="1">
                <a:solidFill>
                  <a:srgbClr val="0000FF"/>
                </a:solidFill>
              </a:rPr>
              <a:t>0, -7, …</a:t>
            </a:r>
          </a:p>
        </p:txBody>
      </p:sp>
      <p:sp>
        <p:nvSpPr>
          <p:cNvPr id="110599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24750" y="5589588"/>
            <a:ext cx="935038" cy="835025"/>
          </a:xfrm>
          <a:prstGeom prst="actionButtonBackPrevious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33375"/>
            <a:ext cx="8534400" cy="1835150"/>
          </a:xfrm>
        </p:spPr>
        <p:txBody>
          <a:bodyPr/>
          <a:lstStyle/>
          <a:p>
            <a:pPr algn="ctr"/>
            <a:r>
              <a:rPr lang="ru-RU" sz="4000"/>
              <a:t>Продолжи последовательность:</a:t>
            </a:r>
            <a:br>
              <a:rPr lang="ru-RU" sz="4000"/>
            </a:br>
            <a:r>
              <a:rPr lang="ru-RU" sz="4000" b="1"/>
              <a:t>1, 1, 2, 6, 24, 120, __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1725613" y="1773238"/>
            <a:ext cx="5464175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Категория</a:t>
            </a:r>
            <a:r>
              <a:rPr lang="ru-RU" b="1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«Головоломки» </a:t>
            </a:r>
          </a:p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300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763713" y="4437063"/>
            <a:ext cx="60483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 b="1">
                <a:solidFill>
                  <a:srgbClr val="0000FF"/>
                </a:solidFill>
              </a:rPr>
              <a:t>720</a:t>
            </a:r>
            <a:endParaRPr lang="ru-RU" sz="6000">
              <a:solidFill>
                <a:srgbClr val="0000FF"/>
              </a:solidFill>
            </a:endParaRPr>
          </a:p>
        </p:txBody>
      </p:sp>
      <p:sp>
        <p:nvSpPr>
          <p:cNvPr id="111623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24750" y="5589588"/>
            <a:ext cx="935038" cy="835025"/>
          </a:xfrm>
          <a:prstGeom prst="actionButtonBackPrevious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0350"/>
            <a:ext cx="8534400" cy="1143000"/>
          </a:xfrm>
        </p:spPr>
        <p:txBody>
          <a:bodyPr/>
          <a:lstStyle/>
          <a:p>
            <a:pPr algn="ctr"/>
            <a:r>
              <a:rPr lang="ru-RU" sz="4000"/>
              <a:t>Продолжи последовательность:</a:t>
            </a:r>
            <a:br>
              <a:rPr lang="ru-RU" sz="4000"/>
            </a:br>
            <a:r>
              <a:rPr lang="ru-RU" sz="4000" b="1"/>
              <a:t>8, 27, 64, 125, ___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1728788" y="1773238"/>
            <a:ext cx="5464175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Категория</a:t>
            </a:r>
            <a:r>
              <a:rPr lang="ru-RU" b="1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«Головоломки» </a:t>
            </a:r>
          </a:p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400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2195513" y="4508500"/>
            <a:ext cx="43211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 b="1">
                <a:solidFill>
                  <a:srgbClr val="0000FF"/>
                </a:solidFill>
              </a:rPr>
              <a:t>216</a:t>
            </a:r>
          </a:p>
        </p:txBody>
      </p:sp>
      <p:sp>
        <p:nvSpPr>
          <p:cNvPr id="112647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24750" y="5589588"/>
            <a:ext cx="935038" cy="835025"/>
          </a:xfrm>
          <a:prstGeom prst="actionButtonBackPrevious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534400" cy="1584325"/>
          </a:xfrm>
        </p:spPr>
        <p:txBody>
          <a:bodyPr/>
          <a:lstStyle/>
          <a:p>
            <a:pPr algn="ctr"/>
            <a:r>
              <a:rPr lang="ru-RU" sz="3600" b="1"/>
              <a:t>Крышка стола имеет 4 угла. </a:t>
            </a:r>
            <a:br>
              <a:rPr lang="ru-RU" sz="3600" b="1"/>
            </a:br>
            <a:r>
              <a:rPr lang="ru-RU" sz="3600" b="1"/>
              <a:t>Один отпилили. </a:t>
            </a:r>
            <a:br>
              <a:rPr lang="ru-RU" sz="3600" b="1"/>
            </a:br>
            <a:r>
              <a:rPr lang="ru-RU" sz="3600" b="1"/>
              <a:t>Сколько углов стало у стола?</a:t>
            </a: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1547813" y="2276475"/>
            <a:ext cx="5680075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Категория</a:t>
            </a:r>
            <a:r>
              <a:rPr lang="ru-RU" b="1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«Задачи шутки» </a:t>
            </a:r>
          </a:p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100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2411413" y="4868863"/>
            <a:ext cx="43211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 b="1">
                <a:solidFill>
                  <a:srgbClr val="0000FF"/>
                </a:solidFill>
              </a:rPr>
              <a:t>5 углов</a:t>
            </a:r>
          </a:p>
        </p:txBody>
      </p:sp>
      <p:sp>
        <p:nvSpPr>
          <p:cNvPr id="11367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24750" y="5589588"/>
            <a:ext cx="935038" cy="835025"/>
          </a:xfrm>
          <a:prstGeom prst="actionButtonBackPrevious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3300"/>
            </a:gs>
            <a:gs pos="50000">
              <a:schemeClr val="hlink"/>
            </a:gs>
            <a:gs pos="100000">
              <a:srgbClr val="66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>
            <a:hlinkClick r:id="" action="ppaction://hlinkshowjump?jump=nextslide"/>
          </p:cNvPr>
          <p:cNvSpPr>
            <a:spLocks noChangeAspect="1" noChangeArrowheads="1"/>
          </p:cNvSpPr>
          <p:nvPr/>
        </p:nvSpPr>
        <p:spPr bwMode="auto">
          <a:xfrm>
            <a:off x="395288" y="549275"/>
            <a:ext cx="1581150" cy="731838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50000">
                <a:srgbClr val="000066"/>
              </a:gs>
              <a:gs pos="100000">
                <a:srgbClr val="3366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Ученые</a:t>
            </a:r>
            <a:endParaRPr lang="en-US" sz="20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7589" name="Rectangle 5">
            <a:hlinkClick r:id="" action="ppaction://hlinkshowjump?jump=nextslide"/>
          </p:cNvPr>
          <p:cNvSpPr>
            <a:spLocks noChangeAspect="1" noChangeArrowheads="1"/>
          </p:cNvSpPr>
          <p:nvPr/>
        </p:nvSpPr>
        <p:spPr bwMode="auto">
          <a:xfrm>
            <a:off x="2124075" y="549275"/>
            <a:ext cx="1581150" cy="731838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50000">
                <a:srgbClr val="000066"/>
              </a:gs>
              <a:gs pos="100000">
                <a:srgbClr val="3366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История </a:t>
            </a:r>
          </a:p>
          <a:p>
            <a:pPr algn="ctr"/>
            <a:r>
              <a:rPr lang="ru-RU" sz="2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математики</a:t>
            </a:r>
            <a:endParaRPr lang="en-US" sz="20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7591" name="Rectangle 7">
            <a:hlinkClick r:id="" action="ppaction://hlinkshowjump?jump=nextslide"/>
          </p:cNvPr>
          <p:cNvSpPr>
            <a:spLocks noChangeAspect="1" noChangeArrowheads="1"/>
          </p:cNvSpPr>
          <p:nvPr/>
        </p:nvSpPr>
        <p:spPr bwMode="auto">
          <a:xfrm>
            <a:off x="7235825" y="549275"/>
            <a:ext cx="1581150" cy="731838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50000">
                <a:srgbClr val="000066"/>
              </a:gs>
              <a:gs pos="100000">
                <a:srgbClr val="3366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Задачи</a:t>
            </a:r>
          </a:p>
          <a:p>
            <a:pPr algn="ctr"/>
            <a:r>
              <a:rPr lang="ru-RU" sz="2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шутки</a:t>
            </a:r>
            <a:endParaRPr lang="en-US" sz="20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7592" name="Rectangle 8"/>
          <p:cNvSpPr>
            <a:spLocks noChangeAspect="1" noChangeArrowheads="1"/>
          </p:cNvSpPr>
          <p:nvPr/>
        </p:nvSpPr>
        <p:spPr bwMode="auto">
          <a:xfrm>
            <a:off x="395288" y="1412875"/>
            <a:ext cx="1581150" cy="1052513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50000">
                <a:srgbClr val="000066"/>
              </a:gs>
              <a:gs pos="100000">
                <a:srgbClr val="3366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4" action="ppaction://hlinksldjump"/>
              </a:rPr>
              <a:t>100</a:t>
            </a:r>
            <a:endParaRPr lang="en-US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7593" name="Rectangle 9"/>
          <p:cNvSpPr>
            <a:spLocks noChangeAspect="1" noChangeArrowheads="1"/>
          </p:cNvSpPr>
          <p:nvPr/>
        </p:nvSpPr>
        <p:spPr bwMode="auto">
          <a:xfrm>
            <a:off x="2124075" y="1412875"/>
            <a:ext cx="1581150" cy="1052513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50000">
                <a:srgbClr val="000066"/>
              </a:gs>
              <a:gs pos="100000">
                <a:srgbClr val="3366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5" action="ppaction://hlinksldjump"/>
              </a:rPr>
              <a:t>100</a:t>
            </a:r>
            <a:endParaRPr lang="en-US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7594" name="Rectangle 10"/>
          <p:cNvSpPr>
            <a:spLocks noChangeAspect="1" noChangeArrowheads="1"/>
          </p:cNvSpPr>
          <p:nvPr/>
        </p:nvSpPr>
        <p:spPr bwMode="auto">
          <a:xfrm>
            <a:off x="3851275" y="1412875"/>
            <a:ext cx="1581150" cy="1052513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50000">
                <a:srgbClr val="000066"/>
              </a:gs>
              <a:gs pos="100000">
                <a:srgbClr val="3366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6" action="ppaction://hlinksldjump"/>
              </a:rPr>
              <a:t>100</a:t>
            </a:r>
            <a:endParaRPr lang="en-US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7595" name="Rectangle 11"/>
          <p:cNvSpPr>
            <a:spLocks noChangeAspect="1" noChangeArrowheads="1"/>
          </p:cNvSpPr>
          <p:nvPr/>
        </p:nvSpPr>
        <p:spPr bwMode="auto">
          <a:xfrm>
            <a:off x="7235825" y="1412875"/>
            <a:ext cx="1581150" cy="1052513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50000">
                <a:srgbClr val="000066"/>
              </a:gs>
              <a:gs pos="100000">
                <a:srgbClr val="3366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7" action="ppaction://hlinksldjump"/>
              </a:rPr>
              <a:t>100</a:t>
            </a:r>
            <a:endParaRPr lang="en-US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7596" name="Rectangle 12"/>
          <p:cNvSpPr>
            <a:spLocks noChangeAspect="1" noChangeArrowheads="1"/>
          </p:cNvSpPr>
          <p:nvPr/>
        </p:nvSpPr>
        <p:spPr bwMode="auto">
          <a:xfrm>
            <a:off x="395288" y="2565400"/>
            <a:ext cx="1581150" cy="1052513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50000">
                <a:srgbClr val="000066"/>
              </a:gs>
              <a:gs pos="100000">
                <a:srgbClr val="3366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8" action="ppaction://hlinksldjump"/>
              </a:rPr>
              <a:t>200</a:t>
            </a:r>
            <a:endParaRPr lang="en-US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7598" name="Rectangle 14"/>
          <p:cNvSpPr>
            <a:spLocks noChangeAspect="1" noChangeArrowheads="1"/>
          </p:cNvSpPr>
          <p:nvPr/>
        </p:nvSpPr>
        <p:spPr bwMode="auto">
          <a:xfrm>
            <a:off x="2195513" y="2565400"/>
            <a:ext cx="1581150" cy="1052513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50000">
                <a:srgbClr val="000066"/>
              </a:gs>
              <a:gs pos="100000">
                <a:srgbClr val="3366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9" action="ppaction://hlinksldjump"/>
              </a:rPr>
              <a:t>200</a:t>
            </a:r>
            <a:endParaRPr lang="en-US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7599" name="Rectangle 15"/>
          <p:cNvSpPr>
            <a:spLocks noChangeAspect="1" noChangeArrowheads="1"/>
          </p:cNvSpPr>
          <p:nvPr/>
        </p:nvSpPr>
        <p:spPr bwMode="auto">
          <a:xfrm>
            <a:off x="3851275" y="2565400"/>
            <a:ext cx="1581150" cy="1052513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50000">
                <a:srgbClr val="000066"/>
              </a:gs>
              <a:gs pos="100000">
                <a:srgbClr val="3366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0" action="ppaction://hlinksldjump"/>
              </a:rPr>
              <a:t>200</a:t>
            </a:r>
            <a:endParaRPr lang="en-US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7600" name="Rectangle 16"/>
          <p:cNvSpPr>
            <a:spLocks noChangeAspect="1" noChangeArrowheads="1"/>
          </p:cNvSpPr>
          <p:nvPr/>
        </p:nvSpPr>
        <p:spPr bwMode="auto">
          <a:xfrm>
            <a:off x="7235825" y="2565400"/>
            <a:ext cx="1581150" cy="1052513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50000">
                <a:srgbClr val="000066"/>
              </a:gs>
              <a:gs pos="100000">
                <a:srgbClr val="3366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1" action="ppaction://hlinksldjump"/>
              </a:rPr>
              <a:t>200</a:t>
            </a:r>
            <a:endParaRPr lang="en-US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7601" name="Rectangle 17"/>
          <p:cNvSpPr>
            <a:spLocks noChangeAspect="1" noChangeArrowheads="1"/>
          </p:cNvSpPr>
          <p:nvPr/>
        </p:nvSpPr>
        <p:spPr bwMode="auto">
          <a:xfrm>
            <a:off x="395288" y="3716338"/>
            <a:ext cx="1581150" cy="1052512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50000">
                <a:srgbClr val="000066"/>
              </a:gs>
              <a:gs pos="100000">
                <a:srgbClr val="3366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2" action="ppaction://hlinksldjump"/>
              </a:rPr>
              <a:t>300</a:t>
            </a:r>
            <a:endParaRPr lang="en-US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7602" name="Rectangle 18"/>
          <p:cNvSpPr>
            <a:spLocks noChangeAspect="1" noChangeArrowheads="1"/>
          </p:cNvSpPr>
          <p:nvPr/>
        </p:nvSpPr>
        <p:spPr bwMode="auto">
          <a:xfrm>
            <a:off x="2195513" y="3716338"/>
            <a:ext cx="1581150" cy="1052512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50000">
                <a:srgbClr val="000066"/>
              </a:gs>
              <a:gs pos="100000">
                <a:srgbClr val="3366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3" action="ppaction://hlinksldjump"/>
              </a:rPr>
              <a:t>300</a:t>
            </a:r>
            <a:endParaRPr lang="en-US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7603" name="Rectangle 19"/>
          <p:cNvSpPr>
            <a:spLocks noChangeAspect="1" noChangeArrowheads="1"/>
          </p:cNvSpPr>
          <p:nvPr/>
        </p:nvSpPr>
        <p:spPr bwMode="auto">
          <a:xfrm>
            <a:off x="3924300" y="3716338"/>
            <a:ext cx="1581150" cy="1052512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50000">
                <a:srgbClr val="000066"/>
              </a:gs>
              <a:gs pos="100000">
                <a:srgbClr val="3366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4" action="ppaction://hlinksldjump"/>
              </a:rPr>
              <a:t>300</a:t>
            </a:r>
            <a:endParaRPr lang="en-US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7604" name="Rectangle 20"/>
          <p:cNvSpPr>
            <a:spLocks noChangeAspect="1" noChangeArrowheads="1"/>
          </p:cNvSpPr>
          <p:nvPr/>
        </p:nvSpPr>
        <p:spPr bwMode="auto">
          <a:xfrm>
            <a:off x="7235825" y="3716338"/>
            <a:ext cx="1581150" cy="1052512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50000">
                <a:srgbClr val="000066"/>
              </a:gs>
              <a:gs pos="100000">
                <a:srgbClr val="3366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5" action="ppaction://hlinksldjump"/>
              </a:rPr>
              <a:t>300</a:t>
            </a:r>
            <a:endParaRPr lang="en-US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7605" name="Rectangle 21"/>
          <p:cNvSpPr>
            <a:spLocks noChangeAspect="1" noChangeArrowheads="1"/>
          </p:cNvSpPr>
          <p:nvPr/>
        </p:nvSpPr>
        <p:spPr bwMode="auto">
          <a:xfrm>
            <a:off x="395288" y="4868863"/>
            <a:ext cx="1581150" cy="1052512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50000">
                <a:srgbClr val="000066"/>
              </a:gs>
              <a:gs pos="100000">
                <a:srgbClr val="3366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6" action="ppaction://hlinksldjump"/>
              </a:rPr>
              <a:t>400</a:t>
            </a:r>
            <a:endParaRPr lang="en-US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7606" name="Rectangle 22"/>
          <p:cNvSpPr>
            <a:spLocks noChangeAspect="1" noChangeArrowheads="1"/>
          </p:cNvSpPr>
          <p:nvPr/>
        </p:nvSpPr>
        <p:spPr bwMode="auto">
          <a:xfrm>
            <a:off x="2195513" y="4868863"/>
            <a:ext cx="1581150" cy="1052512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50000">
                <a:srgbClr val="000066"/>
              </a:gs>
              <a:gs pos="100000">
                <a:srgbClr val="3366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7" action="ppaction://hlinksldjump"/>
              </a:rPr>
              <a:t>400</a:t>
            </a:r>
            <a:endParaRPr lang="en-US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7607" name="Rectangle 23"/>
          <p:cNvSpPr>
            <a:spLocks noChangeAspect="1" noChangeArrowheads="1"/>
          </p:cNvSpPr>
          <p:nvPr/>
        </p:nvSpPr>
        <p:spPr bwMode="auto">
          <a:xfrm>
            <a:off x="3924300" y="4868863"/>
            <a:ext cx="1581150" cy="1052512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50000">
                <a:srgbClr val="000066"/>
              </a:gs>
              <a:gs pos="100000">
                <a:srgbClr val="3366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8" action="ppaction://hlinksldjump"/>
              </a:rPr>
              <a:t>400</a:t>
            </a:r>
            <a:endParaRPr lang="en-US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7608" name="Rectangle 24"/>
          <p:cNvSpPr>
            <a:spLocks noChangeAspect="1" noChangeArrowheads="1"/>
          </p:cNvSpPr>
          <p:nvPr/>
        </p:nvSpPr>
        <p:spPr bwMode="auto">
          <a:xfrm>
            <a:off x="7235825" y="4868863"/>
            <a:ext cx="1581150" cy="1052512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50000">
                <a:srgbClr val="000066"/>
              </a:gs>
              <a:gs pos="100000">
                <a:srgbClr val="3366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9" action="ppaction://hlinksldjump"/>
              </a:rPr>
              <a:t>400</a:t>
            </a:r>
            <a:endParaRPr lang="en-US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7609" name="Rectangle 25">
            <a:hlinkClick r:id="" action="ppaction://hlinkshowjump?jump=nextslide"/>
          </p:cNvPr>
          <p:cNvSpPr>
            <a:spLocks noChangeAspect="1" noChangeArrowheads="1"/>
          </p:cNvSpPr>
          <p:nvPr/>
        </p:nvSpPr>
        <p:spPr bwMode="auto">
          <a:xfrm>
            <a:off x="5508625" y="549275"/>
            <a:ext cx="1616075" cy="747713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50000">
                <a:srgbClr val="000066"/>
              </a:gs>
              <a:gs pos="100000">
                <a:srgbClr val="3366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Головоломки</a:t>
            </a:r>
            <a:r>
              <a:rPr lang="ru-RU" sz="2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endParaRPr lang="en-US" sz="20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7610" name="Rectangle 26">
            <a:hlinkClick r:id="" action="ppaction://hlinkshowjump?jump=nextslide"/>
          </p:cNvPr>
          <p:cNvSpPr>
            <a:spLocks noChangeAspect="1" noChangeArrowheads="1"/>
          </p:cNvSpPr>
          <p:nvPr/>
        </p:nvSpPr>
        <p:spPr bwMode="auto">
          <a:xfrm>
            <a:off x="3851275" y="549275"/>
            <a:ext cx="1581150" cy="731838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50000">
                <a:srgbClr val="000066"/>
              </a:gs>
              <a:gs pos="100000">
                <a:srgbClr val="3366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Термины </a:t>
            </a:r>
            <a:endParaRPr lang="en-US" sz="20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7611" name="Rectangle 27"/>
          <p:cNvSpPr>
            <a:spLocks noChangeAspect="1" noChangeArrowheads="1"/>
          </p:cNvSpPr>
          <p:nvPr/>
        </p:nvSpPr>
        <p:spPr bwMode="auto">
          <a:xfrm>
            <a:off x="5508625" y="1412875"/>
            <a:ext cx="1581150" cy="1052513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50000">
                <a:srgbClr val="000066"/>
              </a:gs>
              <a:gs pos="100000">
                <a:srgbClr val="3366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0" action="ppaction://hlinksldjump"/>
              </a:rPr>
              <a:t>100</a:t>
            </a:r>
            <a:endParaRPr lang="en-US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7612" name="Rectangle 28"/>
          <p:cNvSpPr>
            <a:spLocks noChangeAspect="1" noChangeArrowheads="1"/>
          </p:cNvSpPr>
          <p:nvPr/>
        </p:nvSpPr>
        <p:spPr bwMode="auto">
          <a:xfrm>
            <a:off x="5508625" y="2565400"/>
            <a:ext cx="1581150" cy="1052513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50000">
                <a:srgbClr val="000066"/>
              </a:gs>
              <a:gs pos="100000">
                <a:srgbClr val="3366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1" action="ppaction://hlinksldjump"/>
              </a:rPr>
              <a:t>200</a:t>
            </a:r>
            <a:endParaRPr lang="en-US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7613" name="Rectangle 29"/>
          <p:cNvSpPr>
            <a:spLocks noChangeAspect="1" noChangeArrowheads="1"/>
          </p:cNvSpPr>
          <p:nvPr/>
        </p:nvSpPr>
        <p:spPr bwMode="auto">
          <a:xfrm>
            <a:off x="5580063" y="3716338"/>
            <a:ext cx="1581150" cy="1052512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50000">
                <a:srgbClr val="000066"/>
              </a:gs>
              <a:gs pos="100000">
                <a:srgbClr val="3366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2" action="ppaction://hlinksldjump"/>
              </a:rPr>
              <a:t>300</a:t>
            </a:r>
            <a:endParaRPr lang="en-US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7614" name="Rectangle 30"/>
          <p:cNvSpPr>
            <a:spLocks noChangeAspect="1" noChangeArrowheads="1"/>
          </p:cNvSpPr>
          <p:nvPr/>
        </p:nvSpPr>
        <p:spPr bwMode="auto">
          <a:xfrm>
            <a:off x="5580063" y="4868863"/>
            <a:ext cx="1581150" cy="1052512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50000">
                <a:srgbClr val="000066"/>
              </a:gs>
              <a:gs pos="100000">
                <a:srgbClr val="3366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3" action="ppaction://hlinksldjump"/>
              </a:rPr>
              <a:t>400</a:t>
            </a:r>
            <a:endParaRPr lang="en-US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1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2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nimBg="1" autoUpdateAnimBg="0"/>
      <p:bldP spid="67589" grpId="0" animBg="1" autoUpdateAnimBg="0"/>
      <p:bldP spid="67591" grpId="0" animBg="1" autoUpdateAnimBg="0"/>
      <p:bldP spid="67592" grpId="0" animBg="1" autoUpdateAnimBg="0"/>
      <p:bldP spid="67593" grpId="0" animBg="1" autoUpdateAnimBg="0"/>
      <p:bldP spid="67594" grpId="0" animBg="1" autoUpdateAnimBg="0"/>
      <p:bldP spid="67595" grpId="0" animBg="1" autoUpdateAnimBg="0"/>
      <p:bldP spid="67596" grpId="0" animBg="1" autoUpdateAnimBg="0"/>
      <p:bldP spid="67598" grpId="0" animBg="1" autoUpdateAnimBg="0"/>
      <p:bldP spid="67599" grpId="0" animBg="1" autoUpdateAnimBg="0"/>
      <p:bldP spid="67600" grpId="0" animBg="1" autoUpdateAnimBg="0"/>
      <p:bldP spid="67601" grpId="0" animBg="1" autoUpdateAnimBg="0"/>
      <p:bldP spid="67602" grpId="0" animBg="1" autoUpdateAnimBg="0"/>
      <p:bldP spid="67603" grpId="0" animBg="1" autoUpdateAnimBg="0"/>
      <p:bldP spid="67604" grpId="0" animBg="1" autoUpdateAnimBg="0"/>
      <p:bldP spid="67605" grpId="0" animBg="1" autoUpdateAnimBg="0"/>
      <p:bldP spid="67606" grpId="0" animBg="1" autoUpdateAnimBg="0"/>
      <p:bldP spid="67607" grpId="0" animBg="1" autoUpdateAnimBg="0"/>
      <p:bldP spid="67608" grpId="0" animBg="1" autoUpdateAnimBg="0"/>
      <p:bldP spid="67609" grpId="0" animBg="1" autoUpdateAnimBg="0"/>
      <p:bldP spid="67610" grpId="0" animBg="1" autoUpdateAnimBg="0"/>
      <p:bldP spid="67611" grpId="0" animBg="1" autoUpdateAnimBg="0"/>
      <p:bldP spid="67612" grpId="0" animBg="1" autoUpdateAnimBg="0"/>
      <p:bldP spid="67613" grpId="0" animBg="1" autoUpdateAnimBg="0"/>
      <p:bldP spid="6761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92150"/>
            <a:ext cx="8534400" cy="1143000"/>
          </a:xfrm>
        </p:spPr>
        <p:txBody>
          <a:bodyPr/>
          <a:lstStyle/>
          <a:p>
            <a:pPr algn="ctr"/>
            <a:r>
              <a:rPr lang="ru-RU" sz="3600" b="1"/>
              <a:t>60 листов книги имеют толщину 1 см. Какова всех листов книги, если в ней 240 страниц?</a:t>
            </a:r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1619250" y="2349500"/>
            <a:ext cx="5680075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Категория</a:t>
            </a:r>
            <a:r>
              <a:rPr lang="ru-RU" b="1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«Задачи шутки» </a:t>
            </a:r>
          </a:p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200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2843213" y="5084763"/>
            <a:ext cx="43211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CB0601"/>
                </a:solidFill>
              </a:rPr>
              <a:t> </a:t>
            </a:r>
            <a:r>
              <a:rPr lang="ru-RU" b="1">
                <a:solidFill>
                  <a:srgbClr val="0000FF"/>
                </a:solidFill>
              </a:rPr>
              <a:t>2 см</a:t>
            </a:r>
          </a:p>
        </p:txBody>
      </p:sp>
      <p:sp>
        <p:nvSpPr>
          <p:cNvPr id="114694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5734050"/>
            <a:ext cx="935037" cy="835025"/>
          </a:xfrm>
          <a:prstGeom prst="actionButtonBackPrevious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92150"/>
            <a:ext cx="8532812" cy="1143000"/>
          </a:xfrm>
        </p:spPr>
        <p:txBody>
          <a:bodyPr/>
          <a:lstStyle/>
          <a:p>
            <a:pPr algn="ctr"/>
            <a:r>
              <a:rPr lang="ru-RU" sz="3200" b="1"/>
              <a:t>К 7 прибавить 5. Как правильно записать: «</a:t>
            </a:r>
            <a:r>
              <a:rPr lang="ru-RU" sz="3200" b="1">
                <a:solidFill>
                  <a:srgbClr val="0000FF"/>
                </a:solidFill>
              </a:rPr>
              <a:t>одиннадцать</a:t>
            </a:r>
            <a:r>
              <a:rPr lang="ru-RU" sz="3200" b="1"/>
              <a:t>» или «</a:t>
            </a:r>
            <a:r>
              <a:rPr lang="ru-RU" sz="3200" b="1">
                <a:solidFill>
                  <a:srgbClr val="0000FF"/>
                </a:solidFill>
              </a:rPr>
              <a:t>адиннадцать</a:t>
            </a:r>
            <a:r>
              <a:rPr lang="ru-RU" sz="3200" b="1"/>
              <a:t>»?</a:t>
            </a:r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1547813" y="2349500"/>
            <a:ext cx="5680075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Категория</a:t>
            </a:r>
            <a:r>
              <a:rPr lang="ru-RU" b="1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«Задачи шутки» </a:t>
            </a:r>
          </a:p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300</a:t>
            </a: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2195513" y="4941888"/>
            <a:ext cx="43211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FF"/>
                </a:solidFill>
              </a:rPr>
              <a:t>Двенадцать</a:t>
            </a:r>
            <a:r>
              <a:rPr lang="ru-RU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15718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5734050"/>
            <a:ext cx="935037" cy="835025"/>
          </a:xfrm>
          <a:prstGeom prst="actionButtonBackPrevious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0350"/>
            <a:ext cx="8534400" cy="1143000"/>
          </a:xfrm>
        </p:spPr>
        <p:txBody>
          <a:bodyPr/>
          <a:lstStyle/>
          <a:p>
            <a:pPr algn="ctr"/>
            <a:r>
              <a:rPr lang="ru-RU" sz="3200" b="1"/>
              <a:t>Что больше произведение всех цифр или их сумма?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1619250" y="2060575"/>
            <a:ext cx="5680075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Категория</a:t>
            </a:r>
            <a:r>
              <a:rPr lang="ru-RU" b="1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«Задачи шутки» </a:t>
            </a:r>
          </a:p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400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1979613" y="4941888"/>
            <a:ext cx="43211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FF"/>
                </a:solidFill>
              </a:rPr>
              <a:t>Сумма</a:t>
            </a:r>
            <a:r>
              <a:rPr lang="ru-RU" b="1">
                <a:solidFill>
                  <a:srgbClr val="CB0601"/>
                </a:solidFill>
              </a:rPr>
              <a:t> </a:t>
            </a:r>
          </a:p>
        </p:txBody>
      </p:sp>
      <p:sp>
        <p:nvSpPr>
          <p:cNvPr id="116742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5734050"/>
            <a:ext cx="935037" cy="835025"/>
          </a:xfrm>
          <a:prstGeom prst="actionButtonBackPrevious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1000100" y="1428736"/>
            <a:ext cx="7772400" cy="4876816"/>
          </a:xfrm>
        </p:spPr>
        <p:txBody>
          <a:bodyPr/>
          <a:lstStyle/>
          <a:p>
            <a:pPr algn="ctr">
              <a:buNone/>
            </a:pPr>
            <a:r>
              <a:rPr lang="ru-RU" dirty="0"/>
              <a:t>   За основу </a:t>
            </a:r>
            <a:r>
              <a:rPr lang="ru-RU" dirty="0" smtClean="0"/>
              <a:t>взята презентация </a:t>
            </a:r>
            <a:r>
              <a:rPr lang="ru-RU" dirty="0"/>
              <a:t>, </a:t>
            </a:r>
            <a:r>
              <a:rPr lang="ru-RU" dirty="0" smtClean="0"/>
              <a:t>созданная Удальцовой Н.В.</a:t>
            </a:r>
          </a:p>
          <a:p>
            <a:pPr algn="ctr">
              <a:buNone/>
            </a:pPr>
            <a:r>
              <a:rPr lang="ru-RU" dirty="0" smtClean="0"/>
              <a:t>Благодарю </a:t>
            </a:r>
            <a:r>
              <a:rPr lang="ru-RU" dirty="0"/>
              <a:t>автора и приношу свои извинения, что </a:t>
            </a:r>
            <a:r>
              <a:rPr lang="ru-RU" dirty="0" smtClean="0"/>
              <a:t>нет ссылки на источник. </a:t>
            </a:r>
          </a:p>
          <a:p>
            <a:pPr algn="ctr">
              <a:buNone/>
            </a:pPr>
            <a:r>
              <a:rPr lang="ru-RU" dirty="0" smtClean="0"/>
              <a:t>Я не смогла найти,</a:t>
            </a:r>
          </a:p>
          <a:p>
            <a:pPr algn="ctr">
              <a:buNone/>
            </a:pPr>
            <a:r>
              <a:rPr lang="ru-RU" dirty="0" smtClean="0"/>
              <a:t> где ее скачала.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0350"/>
            <a:ext cx="8534400" cy="1143000"/>
          </a:xfrm>
        </p:spPr>
        <p:txBody>
          <a:bodyPr/>
          <a:lstStyle/>
          <a:p>
            <a:pPr algn="ctr"/>
            <a:r>
              <a:rPr lang="ru-RU" sz="4000" b="1"/>
              <a:t>Кого называют отцом «алгебры»?</a:t>
            </a:r>
          </a:p>
        </p:txBody>
      </p:sp>
      <p:sp>
        <p:nvSpPr>
          <p:cNvPr id="8806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5734050"/>
            <a:ext cx="935037" cy="835025"/>
          </a:xfrm>
          <a:prstGeom prst="actionButtonBackPrevious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2627313" y="1773238"/>
            <a:ext cx="3667125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Категория</a:t>
            </a:r>
            <a:r>
              <a:rPr lang="ru-RU" b="1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«Ученые» </a:t>
            </a:r>
          </a:p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100</a:t>
            </a: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2411413" y="4292600"/>
            <a:ext cx="511333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FF"/>
                </a:solidFill>
              </a:rPr>
              <a:t>Франсуа Виет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0350"/>
            <a:ext cx="8534400" cy="1143000"/>
          </a:xfrm>
        </p:spPr>
        <p:txBody>
          <a:bodyPr/>
          <a:lstStyle/>
          <a:p>
            <a:pPr algn="ctr"/>
            <a:r>
              <a:rPr lang="ru-RU" sz="4000" b="1"/>
              <a:t>Кого называют королем «математики»?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2627313" y="1773238"/>
            <a:ext cx="3667125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Категория</a:t>
            </a:r>
            <a:r>
              <a:rPr lang="ru-RU" b="1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«Ученые» </a:t>
            </a:r>
          </a:p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200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2916238" y="4437063"/>
            <a:ext cx="43211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FF"/>
                </a:solidFill>
              </a:rPr>
              <a:t>Карл Гаусс</a:t>
            </a:r>
          </a:p>
        </p:txBody>
      </p:sp>
      <p:sp>
        <p:nvSpPr>
          <p:cNvPr id="89095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24750" y="5689600"/>
            <a:ext cx="935038" cy="835025"/>
          </a:xfrm>
          <a:prstGeom prst="actionButtonBackPrevious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92150"/>
            <a:ext cx="8534400" cy="1143000"/>
          </a:xfrm>
        </p:spPr>
        <p:txBody>
          <a:bodyPr/>
          <a:lstStyle/>
          <a:p>
            <a:pPr algn="ctr"/>
            <a:r>
              <a:rPr lang="ru-RU" sz="3600" b="1"/>
              <a:t>Кто автор первого</a:t>
            </a:r>
            <a:r>
              <a:rPr lang="ru-RU" sz="4800" b="1"/>
              <a:t> </a:t>
            </a:r>
            <a:r>
              <a:rPr lang="ru-RU" sz="3600" b="1"/>
              <a:t>печатного</a:t>
            </a:r>
            <a:r>
              <a:rPr lang="ru-RU" sz="4800" b="1"/>
              <a:t> </a:t>
            </a:r>
            <a:r>
              <a:rPr lang="ru-RU" sz="3600" b="1"/>
              <a:t>учебника «Арифметика» в России?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2700338" y="2349500"/>
            <a:ext cx="3667125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Категория</a:t>
            </a:r>
            <a:r>
              <a:rPr lang="ru-RU" b="1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«Ученые» </a:t>
            </a:r>
          </a:p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300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1763713" y="5084763"/>
            <a:ext cx="532923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FF"/>
                </a:solidFill>
              </a:rPr>
              <a:t>Л.Ф. Магницкий</a:t>
            </a:r>
          </a:p>
        </p:txBody>
      </p:sp>
      <p:sp>
        <p:nvSpPr>
          <p:cNvPr id="90119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24750" y="5618163"/>
            <a:ext cx="935038" cy="835025"/>
          </a:xfrm>
          <a:prstGeom prst="actionButtonBackPrevious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0350"/>
            <a:ext cx="8534400" cy="1143000"/>
          </a:xfrm>
        </p:spPr>
        <p:txBody>
          <a:bodyPr/>
          <a:lstStyle/>
          <a:p>
            <a:pPr algn="ctr"/>
            <a:r>
              <a:rPr lang="ru-RU" sz="3200" b="1"/>
              <a:t>Кто является автором первой книги о решении уравнений?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2627313" y="1773238"/>
            <a:ext cx="3667125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Категория</a:t>
            </a:r>
            <a:r>
              <a:rPr lang="ru-RU" b="1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«Ученые» </a:t>
            </a:r>
          </a:p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400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611188" y="4508500"/>
            <a:ext cx="72723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FF"/>
                </a:solidFill>
              </a:rPr>
              <a:t>Абу Абдалах</a:t>
            </a:r>
            <a:r>
              <a:rPr lang="ru-RU" sz="3200">
                <a:solidFill>
                  <a:srgbClr val="0000FF"/>
                </a:solidFill>
              </a:rPr>
              <a:t> </a:t>
            </a:r>
            <a:r>
              <a:rPr lang="ru-RU" sz="3200" b="1">
                <a:solidFill>
                  <a:srgbClr val="0000FF"/>
                </a:solidFill>
              </a:rPr>
              <a:t>Мухаммед ибн Муса ал-Хорезми</a:t>
            </a:r>
            <a:r>
              <a:rPr lang="ru-RU" sz="3200"/>
              <a:t> </a:t>
            </a:r>
            <a:endParaRPr lang="ru-RU" sz="3200">
              <a:solidFill>
                <a:srgbClr val="CB0601"/>
              </a:solidFill>
            </a:endParaRPr>
          </a:p>
        </p:txBody>
      </p:sp>
      <p:sp>
        <p:nvSpPr>
          <p:cNvPr id="99335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24750" y="5589588"/>
            <a:ext cx="935038" cy="835025"/>
          </a:xfrm>
          <a:prstGeom prst="actionButtonBackPrevious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0350"/>
            <a:ext cx="8534400" cy="1143000"/>
          </a:xfrm>
        </p:spPr>
        <p:txBody>
          <a:bodyPr/>
          <a:lstStyle/>
          <a:p>
            <a:pPr algn="ctr"/>
            <a:r>
              <a:rPr lang="ru-RU" sz="3600" b="1"/>
              <a:t>От имени какого ученого произошло слово «алгоритм»?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534988" y="1773238"/>
            <a:ext cx="7854950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Категория</a:t>
            </a:r>
            <a:r>
              <a:rPr lang="ru-RU" b="1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«История математики» </a:t>
            </a:r>
          </a:p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100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2627313" y="4581525"/>
            <a:ext cx="43211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FF"/>
                </a:solidFill>
              </a:rPr>
              <a:t>аль-Хорезми</a:t>
            </a:r>
          </a:p>
        </p:txBody>
      </p:sp>
      <p:sp>
        <p:nvSpPr>
          <p:cNvPr id="92167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24750" y="5618163"/>
            <a:ext cx="935038" cy="835025"/>
          </a:xfrm>
          <a:prstGeom prst="actionButtonBackPrevious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/>
              <a:t>Переведите слово «число» на греческий язык</a:t>
            </a:r>
          </a:p>
        </p:txBody>
      </p:sp>
      <p:graphicFrame>
        <p:nvGraphicFramePr>
          <p:cNvPr id="102407" name="Object 7"/>
          <p:cNvGraphicFramePr>
            <a:graphicFrameLocks noChangeAspect="1"/>
          </p:cNvGraphicFramePr>
          <p:nvPr>
            <p:ph idx="1"/>
          </p:nvPr>
        </p:nvGraphicFramePr>
        <p:xfrm>
          <a:off x="611188" y="4292600"/>
          <a:ext cx="4354512" cy="1179513"/>
        </p:xfrm>
        <a:graphic>
          <a:graphicData uri="http://schemas.openxmlformats.org/presentationml/2006/ole">
            <p:oleObj spid="_x0000_s102407" name="Формула" r:id="rId4" imgW="609480" imgH="164880" progId="Equation.3">
              <p:embed/>
            </p:oleObj>
          </a:graphicData>
        </a:graphic>
      </p:graphicFrame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539750" y="1773238"/>
            <a:ext cx="7854950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Категория</a:t>
            </a:r>
            <a:r>
              <a:rPr lang="ru-RU" b="1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«История математики» </a:t>
            </a:r>
          </a:p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200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5076825" y="4292600"/>
            <a:ext cx="43211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</a:rPr>
              <a:t> - </a:t>
            </a:r>
            <a:r>
              <a:rPr lang="ru-RU" b="1">
                <a:solidFill>
                  <a:srgbClr val="0000FF"/>
                </a:solidFill>
              </a:rPr>
              <a:t>арифмос</a:t>
            </a:r>
          </a:p>
        </p:txBody>
      </p:sp>
      <p:sp>
        <p:nvSpPr>
          <p:cNvPr id="102409" name="AutoShape 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24750" y="5589588"/>
            <a:ext cx="935038" cy="835025"/>
          </a:xfrm>
          <a:prstGeom prst="actionButtonBackPrevious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0350"/>
            <a:ext cx="8534400" cy="1143000"/>
          </a:xfrm>
        </p:spPr>
        <p:txBody>
          <a:bodyPr/>
          <a:lstStyle/>
          <a:p>
            <a:pPr algn="ctr"/>
            <a:r>
              <a:rPr lang="ru-RU" sz="3600" b="1"/>
              <a:t>Что лежит в основе алгебраического языка?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534988" y="1773238"/>
            <a:ext cx="7854950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Категория</a:t>
            </a:r>
            <a:r>
              <a:rPr lang="ru-RU" b="1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«История математики» </a:t>
            </a:r>
          </a:p>
          <a:p>
            <a:pPr algn="ctr"/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300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684213" y="4292600"/>
            <a:ext cx="7777162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0000FF"/>
                </a:solidFill>
              </a:rPr>
              <a:t>Числа, буквы латинского и греческого языка, знаки действий, скобки, знаки равенства и неравенства</a:t>
            </a:r>
          </a:p>
        </p:txBody>
      </p:sp>
      <p:sp>
        <p:nvSpPr>
          <p:cNvPr id="103431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5661025"/>
            <a:ext cx="935037" cy="835025"/>
          </a:xfrm>
          <a:prstGeom prst="actionButtonBackPrevious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9" grpId="0"/>
    </p:bldLst>
  </p:timing>
</p:sld>
</file>

<file path=ppt/theme/theme1.xml><?xml version="1.0" encoding="utf-8"?>
<a:theme xmlns:a="http://schemas.openxmlformats.org/drawingml/2006/main" name="маттурнир своя игра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Эскиз">
  <a:themeElements>
    <a:clrScheme name="Эскиз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Эски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Эскиз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маттурнир своя игра</Template>
  <TotalTime>2</TotalTime>
  <Words>421</Words>
  <Application>Microsoft PowerPoint</Application>
  <PresentationFormat>Экран (4:3)</PresentationFormat>
  <Paragraphs>134</Paragraphs>
  <Slides>23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маттурнир своя игра</vt:lpstr>
      <vt:lpstr>Эскиз</vt:lpstr>
      <vt:lpstr>Формула</vt:lpstr>
      <vt:lpstr>Слайд 1</vt:lpstr>
      <vt:lpstr>Слайд 2</vt:lpstr>
      <vt:lpstr>Кого называют отцом «алгебры»?</vt:lpstr>
      <vt:lpstr>Кого называют королем «математики»?</vt:lpstr>
      <vt:lpstr>Кто автор первого печатного учебника «Арифметика» в России?</vt:lpstr>
      <vt:lpstr>Кто является автором первой книги о решении уравнений?</vt:lpstr>
      <vt:lpstr>От имени какого ученого произошло слово «алгоритм»?</vt:lpstr>
      <vt:lpstr>Переведите слово «число» на греческий язык</vt:lpstr>
      <vt:lpstr>Что лежит в основе алгебраического языка?</vt:lpstr>
      <vt:lpstr>Вам крупно повезло</vt:lpstr>
      <vt:lpstr>Что такое «алгоритм»?</vt:lpstr>
      <vt:lpstr>Что означает термин  «Ал-джабра»?</vt:lpstr>
      <vt:lpstr>Что означает термин  «Ал-мукабала»?</vt:lpstr>
      <vt:lpstr>Кто такой «алгебрист»?</vt:lpstr>
      <vt:lpstr>Продолжи последовательность:   3, 5, 8, 13, __</vt:lpstr>
      <vt:lpstr>Продолжи последовательность: 21, 20, 18, 15, 11, 6, _, _ </vt:lpstr>
      <vt:lpstr>Продолжи последовательность: 1, 1, 2, 6, 24, 120, __ </vt:lpstr>
      <vt:lpstr>Продолжи последовательность: 8, 27, 64, 125, ___</vt:lpstr>
      <vt:lpstr>Крышка стола имеет 4 угла.  Один отпилили.  Сколько углов стало у стола?</vt:lpstr>
      <vt:lpstr>60 листов книги имеют толщину 1 см. Какова всех листов книги, если в ней 240 страниц?</vt:lpstr>
      <vt:lpstr>К 7 прибавить 5. Как правильно записать: «одиннадцать» или «адиннадцать»?</vt:lpstr>
      <vt:lpstr>Что больше произведение всех цифр или их сумма?</vt:lpstr>
      <vt:lpstr>Слайд 23</vt:lpstr>
    </vt:vector>
  </TitlesOfParts>
  <Company>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Irina</cp:lastModifiedBy>
  <cp:revision>1</cp:revision>
  <dcterms:created xsi:type="dcterms:W3CDTF">2013-06-18T13:13:38Z</dcterms:created>
  <dcterms:modified xsi:type="dcterms:W3CDTF">2013-06-18T13:16:05Z</dcterms:modified>
</cp:coreProperties>
</file>