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2EF1-5BB7-4021-B436-0EB975BBB5A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019E-C060-40D2-8A92-DAECF147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994" y="1275033"/>
            <a:ext cx="8286808" cy="2571768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Урок русского  языка </a:t>
            </a:r>
            <a:r>
              <a:rPr lang="ru-RU" sz="6000" b="1" dirty="0" smtClean="0">
                <a:solidFill>
                  <a:srgbClr val="008000"/>
                </a:solidFill>
              </a:rPr>
              <a:t>«Сочетания ЖИ-ШИ,</a:t>
            </a:r>
            <a:br>
              <a:rPr lang="ru-RU" sz="6000" b="1" dirty="0" smtClean="0">
                <a:solidFill>
                  <a:srgbClr val="008000"/>
                </a:solidFill>
              </a:rPr>
            </a:br>
            <a:r>
              <a:rPr lang="ru-RU" sz="6000" b="1" dirty="0" smtClean="0">
                <a:solidFill>
                  <a:srgbClr val="008000"/>
                </a:solidFill>
              </a:rPr>
              <a:t>ЧА-ЩА, ЧУ-ЩУ»</a:t>
            </a:r>
            <a:endParaRPr lang="ru-RU" sz="6000" b="1" dirty="0">
              <a:solidFill>
                <a:srgbClr val="008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8920" y="5105400"/>
            <a:ext cx="6115080" cy="1752600"/>
          </a:xfrm>
          <a:ln>
            <a:solidFill>
              <a:srgbClr val="00B0F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Чернова Юлия Владимировна, 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учитель начальных классов</a:t>
            </a:r>
          </a:p>
          <a:p>
            <a:r>
              <a:rPr lang="ru-RU" b="1" i="1" smtClean="0">
                <a:solidFill>
                  <a:schemeClr val="tx2">
                    <a:lumMod val="75000"/>
                  </a:schemeClr>
                </a:solidFill>
              </a:rPr>
              <a:t>высшей</a:t>
            </a:r>
            <a:r>
              <a:rPr lang="ru-RU" b="1" i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квалификационной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категории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МОУ «СОШ №19»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28604"/>
            <a:ext cx="3500462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5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</a:t>
            </a:r>
            <a:r>
              <a:rPr lang="ru-RU" sz="115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endParaRPr lang="ru-RU" sz="16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72000" y="142852"/>
            <a:ext cx="4000528" cy="6858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7100" b="1" dirty="0" err="1" smtClean="0">
                <a:solidFill>
                  <a:schemeClr val="tx1"/>
                </a:solidFill>
              </a:rPr>
              <a:t>плый</a:t>
            </a:r>
            <a:endParaRPr lang="ru-RU" sz="7100" b="1" dirty="0" smtClean="0">
              <a:solidFill>
                <a:schemeClr val="tx1"/>
              </a:solidFill>
            </a:endParaRPr>
          </a:p>
          <a:p>
            <a:pPr algn="l"/>
            <a:r>
              <a:rPr lang="ru-RU" sz="7100" b="1" dirty="0" err="1" smtClean="0">
                <a:solidFill>
                  <a:schemeClr val="tx1"/>
                </a:solidFill>
              </a:rPr>
              <a:t>лки</a:t>
            </a:r>
            <a:endParaRPr lang="ru-RU" sz="7100" b="1" dirty="0" smtClean="0">
              <a:solidFill>
                <a:schemeClr val="tx1"/>
              </a:solidFill>
            </a:endParaRPr>
          </a:p>
          <a:p>
            <a:pPr algn="l"/>
            <a:r>
              <a:rPr lang="ru-RU" sz="7100" b="1" dirty="0" err="1" smtClean="0">
                <a:solidFill>
                  <a:schemeClr val="tx1"/>
                </a:solidFill>
              </a:rPr>
              <a:t>риться</a:t>
            </a:r>
            <a:endParaRPr lang="ru-RU" sz="7100" b="1" dirty="0" smtClean="0">
              <a:solidFill>
                <a:schemeClr val="tx1"/>
              </a:solidFill>
            </a:endParaRPr>
          </a:p>
          <a:p>
            <a:pPr algn="l"/>
            <a:r>
              <a:rPr lang="ru-RU" sz="7100" b="1" dirty="0" smtClean="0">
                <a:solidFill>
                  <a:schemeClr val="tx1"/>
                </a:solidFill>
              </a:rPr>
              <a:t>пальце</a:t>
            </a:r>
          </a:p>
          <a:p>
            <a:pPr algn="l"/>
            <a:r>
              <a:rPr lang="ru-RU" sz="7100" b="1" dirty="0" err="1" smtClean="0">
                <a:solidFill>
                  <a:schemeClr val="tx1"/>
                </a:solidFill>
              </a:rPr>
              <a:t>гун</a:t>
            </a:r>
            <a:endParaRPr lang="ru-RU" sz="7100" b="1" dirty="0" smtClean="0">
              <a:solidFill>
                <a:schemeClr val="tx1"/>
              </a:solidFill>
            </a:endParaRPr>
          </a:p>
          <a:p>
            <a:pPr algn="l"/>
            <a:r>
              <a:rPr lang="ru-RU" sz="7100" b="1" dirty="0" err="1" smtClean="0">
                <a:solidFill>
                  <a:schemeClr val="tx1"/>
                </a:solidFill>
              </a:rPr>
              <a:t>ка</a:t>
            </a:r>
            <a:endParaRPr lang="ru-RU" sz="7100" b="1" dirty="0" smtClean="0">
              <a:solidFill>
                <a:schemeClr val="tx1"/>
              </a:solidFill>
            </a:endParaRPr>
          </a:p>
          <a:p>
            <a:pPr algn="l"/>
            <a:r>
              <a:rPr lang="ru-RU" sz="7100" b="1" dirty="0" smtClean="0">
                <a:solidFill>
                  <a:schemeClr val="tx1"/>
                </a:solidFill>
              </a:rPr>
              <a:t>до</a:t>
            </a:r>
          </a:p>
          <a:p>
            <a:pPr algn="l"/>
            <a:endParaRPr lang="ru-RU" sz="5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714621"/>
            <a:ext cx="321471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8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</a:t>
            </a:r>
            <a:r>
              <a:rPr lang="ru-RU" sz="13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4932363" y="5157788"/>
            <a:ext cx="1223962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</a:t>
            </a:r>
          </a:p>
        </p:txBody>
      </p:sp>
      <p:sp>
        <p:nvSpPr>
          <p:cNvPr id="16387" name="WordArt 6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8569325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сочетаниях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Ж_  ,  Ш_</a:t>
            </a:r>
          </a:p>
        </p:txBody>
      </p:sp>
      <p:sp>
        <p:nvSpPr>
          <p:cNvPr id="16388" name="WordArt 7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237648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только</a:t>
            </a:r>
          </a:p>
        </p:txBody>
      </p:sp>
      <p:sp>
        <p:nvSpPr>
          <p:cNvPr id="16389" name="WordArt 8"/>
          <p:cNvSpPr>
            <a:spLocks noChangeArrowheads="1" noChangeShapeType="1" noTextEdit="1"/>
          </p:cNvSpPr>
          <p:nvPr/>
        </p:nvSpPr>
        <p:spPr bwMode="auto">
          <a:xfrm>
            <a:off x="4067175" y="2781300"/>
            <a:ext cx="48260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всегда пиши.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2771775" y="2492375"/>
            <a:ext cx="100806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9227" name="WordArt 11"/>
          <p:cNvSpPr>
            <a:spLocks noChangeArrowheads="1" noChangeShapeType="1" noTextEdit="1"/>
          </p:cNvSpPr>
          <p:nvPr/>
        </p:nvSpPr>
        <p:spPr bwMode="auto">
          <a:xfrm>
            <a:off x="971550" y="4941888"/>
            <a:ext cx="792163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</a:t>
            </a: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7164388" y="5157788"/>
            <a:ext cx="792162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-0.12029 L -0.23229 -0.3719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2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59 -0.06292 L 0.23646 -0.5082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6755 L -0.00382 -0.5396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0" grpId="1" animBg="1"/>
      <p:bldP spid="9225" grpId="0" animBg="1"/>
      <p:bldP spid="9227" grpId="0" animBg="1"/>
      <p:bldP spid="9227" grpId="1" animBg="1"/>
      <p:bldP spid="9228" grpId="0" animBg="1"/>
      <p:bldP spid="92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b="1" dirty="0" err="1" smtClean="0">
                <a:latin typeface="Century" pitchFamily="18" charset="0"/>
              </a:rPr>
              <a:t>Соствьте</a:t>
            </a:r>
            <a:r>
              <a:rPr lang="ru-RU" b="1" dirty="0" smtClean="0">
                <a:latin typeface="Century" pitchFamily="18" charset="0"/>
              </a:rPr>
              <a:t>  слова используя данные схемы.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5784" y="1571612"/>
            <a:ext cx="9429784" cy="4000528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ru-RU" sz="6000" dirty="0" smtClean="0">
                <a:latin typeface="Century" pitchFamily="18" charset="0"/>
              </a:rPr>
              <a:t>   </a:t>
            </a:r>
            <a:r>
              <a:rPr lang="ru-RU" sz="6000" b="1" dirty="0" smtClean="0">
                <a:latin typeface="Century" pitchFamily="18" charset="0"/>
              </a:rPr>
              <a:t>_ </a:t>
            </a:r>
            <a:r>
              <a:rPr lang="ru-RU" sz="6000" b="1" dirty="0" err="1" smtClean="0">
                <a:latin typeface="Century" pitchFamily="18" charset="0"/>
              </a:rPr>
              <a:t>жи</a:t>
            </a:r>
            <a:r>
              <a:rPr lang="ru-RU" sz="6000" b="1" dirty="0" smtClean="0">
                <a:latin typeface="Century" pitchFamily="18" charset="0"/>
              </a:rPr>
              <a:t>, _ </a:t>
            </a:r>
            <a:r>
              <a:rPr lang="ru-RU" sz="6000" b="1" dirty="0" err="1" smtClean="0">
                <a:latin typeface="Century" pitchFamily="18" charset="0"/>
              </a:rPr>
              <a:t>жи</a:t>
            </a:r>
            <a:r>
              <a:rPr lang="ru-RU" sz="6000" b="1" dirty="0" smtClean="0">
                <a:latin typeface="Century" pitchFamily="18" charset="0"/>
              </a:rPr>
              <a:t>,  _ </a:t>
            </a:r>
            <a:r>
              <a:rPr lang="ru-RU" sz="6000" b="1" dirty="0" err="1" smtClean="0">
                <a:latin typeface="Century" pitchFamily="18" charset="0"/>
              </a:rPr>
              <a:t>жи</a:t>
            </a:r>
            <a:r>
              <a:rPr lang="ru-RU" sz="6000" b="1" dirty="0" smtClean="0">
                <a:latin typeface="Century" pitchFamily="18" charset="0"/>
              </a:rPr>
              <a:t>, _ </a:t>
            </a:r>
            <a:r>
              <a:rPr lang="ru-RU" sz="6000" b="1" dirty="0" err="1" smtClean="0">
                <a:latin typeface="Century" pitchFamily="18" charset="0"/>
              </a:rPr>
              <a:t>жи</a:t>
            </a:r>
            <a:r>
              <a:rPr lang="ru-RU" sz="6000" b="1" dirty="0" smtClean="0">
                <a:latin typeface="Century" pitchFamily="18" charset="0"/>
              </a:rPr>
              <a:t>,     </a:t>
            </a:r>
            <a:r>
              <a:rPr lang="ru-RU" sz="6000" b="1" dirty="0" err="1" smtClean="0">
                <a:latin typeface="Century" pitchFamily="18" charset="0"/>
              </a:rPr>
              <a:t>_жи</a:t>
            </a:r>
            <a:r>
              <a:rPr lang="ru-RU" sz="6000" b="1" dirty="0" smtClean="0">
                <a:latin typeface="Century" pitchFamily="18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lang="ru-RU" sz="6000" b="1" dirty="0" smtClean="0">
                <a:latin typeface="Century" pitchFamily="18" charset="0"/>
              </a:rPr>
              <a:t>   _ </a:t>
            </a:r>
            <a:r>
              <a:rPr lang="ru-RU" sz="6000" b="1" dirty="0" err="1" smtClean="0">
                <a:latin typeface="Century" pitchFamily="18" charset="0"/>
              </a:rPr>
              <a:t>ши</a:t>
            </a:r>
            <a:r>
              <a:rPr lang="ru-RU" sz="6000" b="1" dirty="0" smtClean="0">
                <a:latin typeface="Century" pitchFamily="18" charset="0"/>
              </a:rPr>
              <a:t>, </a:t>
            </a:r>
            <a:r>
              <a:rPr lang="ru-RU" sz="6000" b="1" dirty="0" err="1" smtClean="0">
                <a:latin typeface="Century" pitchFamily="18" charset="0"/>
              </a:rPr>
              <a:t>_ши</a:t>
            </a:r>
            <a:r>
              <a:rPr lang="ru-RU" sz="6000" b="1" dirty="0" smtClean="0">
                <a:latin typeface="Century" pitchFamily="18" charset="0"/>
              </a:rPr>
              <a:t>, _ </a:t>
            </a:r>
            <a:r>
              <a:rPr lang="ru-RU" sz="6000" b="1" dirty="0" err="1" smtClean="0">
                <a:latin typeface="Century" pitchFamily="18" charset="0"/>
              </a:rPr>
              <a:t>ши</a:t>
            </a:r>
            <a:r>
              <a:rPr lang="ru-RU" sz="6000" b="1" dirty="0" smtClean="0">
                <a:latin typeface="Century" pitchFamily="18" charset="0"/>
              </a:rPr>
              <a:t>, _ </a:t>
            </a:r>
            <a:r>
              <a:rPr lang="ru-RU" sz="6000" b="1" dirty="0" err="1" smtClean="0">
                <a:latin typeface="Century" pitchFamily="18" charset="0"/>
              </a:rPr>
              <a:t>ши</a:t>
            </a:r>
            <a:r>
              <a:rPr lang="ru-RU" sz="6000" b="1" dirty="0" smtClean="0">
                <a:latin typeface="Century" pitchFamily="18" charset="0"/>
              </a:rPr>
              <a:t>, </a:t>
            </a:r>
            <a:r>
              <a:rPr lang="ru-RU" sz="6000" b="1" dirty="0" err="1" smtClean="0">
                <a:latin typeface="Century" pitchFamily="18" charset="0"/>
              </a:rPr>
              <a:t>_ши</a:t>
            </a:r>
            <a:r>
              <a:rPr lang="ru-RU" sz="6000" dirty="0" smtClean="0">
                <a:latin typeface="Century" pitchFamily="18" charset="0"/>
              </a:rPr>
              <a:t>.</a:t>
            </a:r>
          </a:p>
        </p:txBody>
      </p:sp>
      <p:pic>
        <p:nvPicPr>
          <p:cNvPr id="7" name="Picture 4" descr="Рисуно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806539"/>
            <a:ext cx="2000264" cy="205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3643314"/>
            <a:ext cx="8058152" cy="1785950"/>
          </a:xfrm>
        </p:spPr>
        <p:txBody>
          <a:bodyPr>
            <a:normAutofit fontScale="90000"/>
          </a:bodyPr>
          <a:lstStyle/>
          <a:p>
            <a:r>
              <a:rPr lang="ru-RU" sz="6700" dirty="0">
                <a:latin typeface="Century" pitchFamily="18" charset="0"/>
              </a:rPr>
              <a:t>Звуки  </a:t>
            </a:r>
            <a:r>
              <a:rPr lang="ru-RU" sz="6700" dirty="0" smtClean="0">
                <a:latin typeface="Century" pitchFamily="18" charset="0"/>
              </a:rPr>
              <a:t>[</a:t>
            </a:r>
            <a:r>
              <a:rPr lang="ru-RU" sz="7300" dirty="0" smtClean="0">
                <a:solidFill>
                  <a:srgbClr val="008000"/>
                </a:solidFill>
                <a:latin typeface="Century" pitchFamily="18" charset="0"/>
              </a:rPr>
              <a:t>Ч</a:t>
            </a:r>
            <a:r>
              <a:rPr lang="ru-RU" sz="6700" dirty="0" smtClean="0">
                <a:latin typeface="Century" pitchFamily="18" charset="0"/>
              </a:rPr>
              <a:t>]  </a:t>
            </a:r>
            <a:r>
              <a:rPr lang="ru-RU" sz="6700" dirty="0">
                <a:latin typeface="Century" pitchFamily="18" charset="0"/>
              </a:rPr>
              <a:t>и  </a:t>
            </a:r>
            <a:r>
              <a:rPr lang="ru-RU" sz="6700" dirty="0" smtClean="0">
                <a:latin typeface="Century" pitchFamily="18" charset="0"/>
              </a:rPr>
              <a:t>[</a:t>
            </a:r>
            <a:r>
              <a:rPr lang="ru-RU" sz="7300" dirty="0" smtClean="0">
                <a:solidFill>
                  <a:srgbClr val="008000"/>
                </a:solidFill>
                <a:latin typeface="Century" pitchFamily="18" charset="0"/>
              </a:rPr>
              <a:t>Щ</a:t>
            </a:r>
            <a:r>
              <a:rPr lang="ru-RU" sz="6700" dirty="0" smtClean="0">
                <a:latin typeface="Century" pitchFamily="18" charset="0"/>
              </a:rPr>
              <a:t>] </a:t>
            </a:r>
            <a:r>
              <a:rPr lang="ru-RU" sz="6700" dirty="0">
                <a:latin typeface="Century" pitchFamily="18" charset="0"/>
              </a:rPr>
              <a:t>всегда  </a:t>
            </a:r>
            <a:r>
              <a:rPr lang="ru-RU" sz="6700" u="sng" dirty="0" smtClean="0">
                <a:solidFill>
                  <a:srgbClr val="008000"/>
                </a:solidFill>
                <a:latin typeface="Century" pitchFamily="18" charset="0"/>
              </a:rPr>
              <a:t>Мягкие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8858280" cy="2786082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  <a:latin typeface="Century" pitchFamily="18" charset="0"/>
              </a:rPr>
              <a:t>Звуки  [</a:t>
            </a:r>
            <a:r>
              <a:rPr lang="ru-RU" sz="6600" b="1" dirty="0" smtClean="0">
                <a:solidFill>
                  <a:srgbClr val="002060"/>
                </a:solidFill>
                <a:latin typeface="Century" pitchFamily="18" charset="0"/>
              </a:rPr>
              <a:t>Ж</a:t>
            </a:r>
            <a:r>
              <a:rPr lang="ru-RU" sz="6600" b="1" dirty="0" smtClean="0">
                <a:solidFill>
                  <a:schemeClr val="tx1"/>
                </a:solidFill>
                <a:latin typeface="Century" pitchFamily="18" charset="0"/>
              </a:rPr>
              <a:t>]  и  [</a:t>
            </a:r>
            <a:r>
              <a:rPr lang="ru-RU" sz="6600" b="1" dirty="0" smtClean="0">
                <a:solidFill>
                  <a:srgbClr val="002060"/>
                </a:solidFill>
                <a:latin typeface="Century" pitchFamily="18" charset="0"/>
              </a:rPr>
              <a:t>Ш</a:t>
            </a:r>
            <a:r>
              <a:rPr lang="ru-RU" sz="6600" b="1" dirty="0" smtClean="0">
                <a:solidFill>
                  <a:schemeClr val="tx1"/>
                </a:solidFill>
                <a:latin typeface="Century" pitchFamily="18" charset="0"/>
              </a:rPr>
              <a:t>]</a:t>
            </a:r>
            <a:r>
              <a:rPr lang="ru-RU" sz="6600" b="1" dirty="0" smtClean="0">
                <a:latin typeface="Century" pitchFamily="18" charset="0"/>
              </a:rPr>
              <a:t> </a:t>
            </a:r>
            <a:r>
              <a:rPr lang="ru-RU" sz="6600" b="1" dirty="0" smtClean="0">
                <a:solidFill>
                  <a:schemeClr val="tx1"/>
                </a:solidFill>
                <a:latin typeface="Century" pitchFamily="18" charset="0"/>
              </a:rPr>
              <a:t>всегда </a:t>
            </a:r>
            <a:r>
              <a:rPr lang="ru-RU" sz="6600" b="1" dirty="0" smtClean="0">
                <a:latin typeface="Century" pitchFamily="18" charset="0"/>
              </a:rPr>
              <a:t> </a:t>
            </a:r>
            <a:r>
              <a:rPr lang="ru-RU" sz="6600" b="1" u="sng" dirty="0" smtClean="0">
                <a:solidFill>
                  <a:srgbClr val="002060"/>
                </a:solidFill>
                <a:latin typeface="Century" pitchFamily="18" charset="0"/>
              </a:rPr>
              <a:t>ТВЁРДЫЕ</a:t>
            </a:r>
            <a:r>
              <a:rPr lang="ru-RU" sz="6600" b="1" dirty="0" smtClean="0">
                <a:solidFill>
                  <a:srgbClr val="002060"/>
                </a:solidFill>
                <a:latin typeface="Century" pitchFamily="18" charset="0"/>
              </a:rPr>
              <a:t>.</a:t>
            </a:r>
            <a:endParaRPr lang="ru-RU" sz="6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348038" y="5661025"/>
            <a:ext cx="1439862" cy="995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3563938" y="4076700"/>
            <a:ext cx="1008062" cy="1282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468313" y="2420938"/>
            <a:ext cx="8207375" cy="1427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пиши только с буквой</a:t>
            </a:r>
          </a:p>
        </p:txBody>
      </p:sp>
      <p:sp>
        <p:nvSpPr>
          <p:cNvPr id="9221" name="WordArt 7"/>
          <p:cNvSpPr>
            <a:spLocks noChangeArrowheads="1" noChangeShapeType="1" noTextEdit="1"/>
          </p:cNvSpPr>
          <p:nvPr/>
        </p:nvSpPr>
        <p:spPr bwMode="auto">
          <a:xfrm>
            <a:off x="2268538" y="1628775"/>
            <a:ext cx="3462337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 _ ,   Щ _</a:t>
            </a:r>
          </a:p>
        </p:txBody>
      </p:sp>
      <p:sp>
        <p:nvSpPr>
          <p:cNvPr id="9222" name="WordArt 8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248150" cy="923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Сочетания 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2771775" y="3789363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5148263" y="3933825"/>
            <a:ext cx="7921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4859338" y="6453188"/>
            <a:ext cx="28892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606 L -1.66667E-6 -0.2507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606 L -1.66667E-6 -0.2507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5251 L 0.00416 -0.3358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3678 L 0.00399 -0.35161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 animBg="1"/>
      <p:bldP spid="11273" grpId="0" animBg="1"/>
      <p:bldP spid="11273" grpId="1" animBg="1"/>
      <p:bldP spid="11274" grpId="0" animBg="1"/>
      <p:bldP spid="11274" grpId="1" animBg="1"/>
      <p:bldP spid="11275" grpId="0" animBg="1"/>
      <p:bldP spid="1127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143512"/>
          </a:xfrm>
        </p:spPr>
        <p:txBody>
          <a:bodyPr>
            <a:noAutofit/>
          </a:bodyPr>
          <a:lstStyle/>
          <a:p>
            <a:pPr eaLnBrk="1" hangingPunct="1"/>
            <a:r>
              <a:rPr lang="ru-RU" sz="7200" b="1" dirty="0" err="1" smtClean="0"/>
              <a:t>Ч</a:t>
            </a:r>
            <a:r>
              <a:rPr lang="ru-RU" sz="7200" b="1" dirty="0" err="1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 и </a:t>
            </a:r>
            <a:r>
              <a:rPr lang="ru-RU" sz="7200" b="1" dirty="0" err="1" smtClean="0"/>
              <a:t>Щ</a:t>
            </a:r>
            <a:r>
              <a:rPr lang="ru-RU" sz="7200" b="1" dirty="0" err="1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, </a:t>
            </a:r>
            <a:r>
              <a:rPr lang="ru-RU" sz="7200" b="1" dirty="0" err="1"/>
              <a:t>Ч</a:t>
            </a:r>
            <a:r>
              <a:rPr lang="ru-RU" sz="7200" b="1" dirty="0" err="1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и</a:t>
            </a:r>
            <a:r>
              <a:rPr lang="ru-RU" sz="7200" b="1" dirty="0" smtClean="0"/>
              <a:t> </a:t>
            </a:r>
            <a:r>
              <a:rPr lang="ru-RU" sz="7200" b="1" dirty="0" err="1"/>
              <a:t>Щ</a:t>
            </a:r>
            <a:r>
              <a:rPr lang="ru-RU" sz="7200" b="1" dirty="0" err="1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-</a:t>
            </a:r>
            <a:br>
              <a:rPr lang="ru-RU" sz="7200" b="1" dirty="0" smtClean="0"/>
            </a:br>
            <a:r>
              <a:rPr lang="ru-RU" sz="7200" b="1" i="1" dirty="0"/>
              <a:t>Р</a:t>
            </a:r>
            <a:r>
              <a:rPr lang="ru-RU" sz="7200" b="1" i="1" dirty="0" smtClean="0"/>
              <a:t>ощ</a:t>
            </a:r>
            <a:r>
              <a:rPr lang="ru-RU" sz="7200" b="1" i="1" dirty="0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, </a:t>
            </a:r>
            <a:r>
              <a:rPr lang="ru-RU" sz="7200" b="1" i="1" dirty="0" smtClean="0"/>
              <a:t>ч</a:t>
            </a:r>
            <a:r>
              <a:rPr lang="ru-RU" sz="7200" b="1" i="1" dirty="0" smtClean="0">
                <a:solidFill>
                  <a:srgbClr val="FF0000"/>
                </a:solidFill>
              </a:rPr>
              <a:t>а</a:t>
            </a:r>
            <a:r>
              <a:rPr lang="ru-RU" sz="7200" b="1" i="1" dirty="0" smtClean="0"/>
              <a:t>щ</a:t>
            </a:r>
            <a:r>
              <a:rPr lang="ru-RU" sz="7200" b="1" i="1" dirty="0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 и </a:t>
            </a:r>
            <a:r>
              <a:rPr lang="ru-RU" sz="7200" b="1" i="1" dirty="0" smtClean="0"/>
              <a:t>свеч</a:t>
            </a:r>
            <a:r>
              <a:rPr lang="ru-RU" sz="7200" b="1" i="1" dirty="0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,</a:t>
            </a:r>
            <a:br>
              <a:rPr lang="ru-RU" sz="7200" b="1" dirty="0" smtClean="0"/>
            </a:br>
            <a:r>
              <a:rPr lang="ru-RU" sz="7200" b="1" i="1" dirty="0"/>
              <a:t>П</a:t>
            </a:r>
            <a:r>
              <a:rPr lang="ru-RU" sz="7200" b="1" i="1" dirty="0" smtClean="0"/>
              <a:t>ищ</a:t>
            </a:r>
            <a:r>
              <a:rPr lang="ru-RU" sz="7200" b="1" i="1" dirty="0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, </a:t>
            </a:r>
            <a:r>
              <a:rPr lang="ru-RU" sz="7200" b="1" i="1" dirty="0" smtClean="0"/>
              <a:t>туч</a:t>
            </a:r>
            <a:r>
              <a:rPr lang="ru-RU" sz="7200" b="1" i="1" dirty="0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, саран</a:t>
            </a:r>
            <a:r>
              <a:rPr lang="ru-RU" sz="7200" b="1" i="1" dirty="0" smtClean="0"/>
              <a:t>ч</a:t>
            </a:r>
            <a:r>
              <a:rPr lang="ru-RU" sz="7200" b="1" i="1" dirty="0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-</a:t>
            </a:r>
            <a:br>
              <a:rPr lang="ru-RU" sz="7200" b="1" dirty="0" smtClean="0"/>
            </a:br>
            <a:r>
              <a:rPr lang="ru-RU" sz="7200" b="1" dirty="0" smtClean="0"/>
              <a:t>с буквой </a:t>
            </a:r>
            <a:r>
              <a:rPr lang="ru-RU" sz="7200" b="1" dirty="0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 и Ч</a:t>
            </a:r>
            <a:r>
              <a:rPr lang="ru-RU" sz="7200" b="1" dirty="0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/>
              <a:t> и Щ</a:t>
            </a:r>
            <a:r>
              <a:rPr lang="ru-RU" sz="7200" b="1" dirty="0" smtClean="0">
                <a:solidFill>
                  <a:srgbClr val="FF0000"/>
                </a:solidFill>
              </a:rPr>
              <a:t>А</a:t>
            </a:r>
            <a:r>
              <a:rPr lang="ru-RU" sz="7200" b="1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052" name="Picture 4" descr="Рисуно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714884"/>
            <a:ext cx="2000264" cy="205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Как напишешь?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323850" y="1412875"/>
            <a:ext cx="1663700" cy="1211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 </a:t>
            </a:r>
          </a:p>
        </p:txBody>
      </p:sp>
      <p:sp>
        <p:nvSpPr>
          <p:cNvPr id="6148" name="WordArt 5"/>
          <p:cNvSpPr>
            <a:spLocks noChangeArrowheads="1" noChangeShapeType="1" noTextEdit="1"/>
          </p:cNvSpPr>
          <p:nvPr/>
        </p:nvSpPr>
        <p:spPr bwMode="auto">
          <a:xfrm>
            <a:off x="4067175" y="1643063"/>
            <a:ext cx="158432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пи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39750" y="4005263"/>
            <a:ext cx="1152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ча</a:t>
            </a:r>
          </a:p>
        </p:txBody>
      </p:sp>
      <p:sp>
        <p:nvSpPr>
          <p:cNvPr id="6150" name="WordArt 7"/>
          <p:cNvSpPr>
            <a:spLocks noChangeArrowheads="1" noChangeShapeType="1" noTextEdit="1"/>
          </p:cNvSpPr>
          <p:nvPr/>
        </p:nvSpPr>
        <p:spPr bwMode="auto">
          <a:xfrm>
            <a:off x="1835150" y="3429000"/>
            <a:ext cx="1800225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шка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1763713" y="1125538"/>
            <a:ext cx="130333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ща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908175" y="2060575"/>
            <a:ext cx="1303338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щя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835150" y="1916113"/>
            <a:ext cx="1439863" cy="0"/>
          </a:xfrm>
          <a:prstGeom prst="line">
            <a:avLst/>
          </a:prstGeom>
          <a:noFill/>
          <a:ln w="10477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867400" y="1844675"/>
            <a:ext cx="1439863" cy="0"/>
          </a:xfrm>
          <a:prstGeom prst="line">
            <a:avLst/>
          </a:prstGeom>
          <a:noFill/>
          <a:ln w="10477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979613" y="5661025"/>
            <a:ext cx="1439862" cy="0"/>
          </a:xfrm>
          <a:prstGeom prst="line">
            <a:avLst/>
          </a:prstGeom>
          <a:noFill/>
          <a:ln w="10477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95288" y="3860800"/>
            <a:ext cx="1439862" cy="0"/>
          </a:xfrm>
          <a:prstGeom prst="line">
            <a:avLst/>
          </a:prstGeom>
          <a:noFill/>
          <a:ln w="10477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148263" y="3789363"/>
            <a:ext cx="1439862" cy="0"/>
          </a:xfrm>
          <a:prstGeom prst="line">
            <a:avLst/>
          </a:prstGeom>
          <a:noFill/>
          <a:ln w="10477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5795963" y="1989138"/>
            <a:ext cx="130333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ща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5795963" y="1052513"/>
            <a:ext cx="1303337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щя</a:t>
            </a:r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5219700" y="2997200"/>
            <a:ext cx="1152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ча</a:t>
            </a:r>
          </a:p>
        </p:txBody>
      </p:sp>
      <p:sp>
        <p:nvSpPr>
          <p:cNvPr id="6161" name="WordArt 18"/>
          <p:cNvSpPr>
            <a:spLocks noChangeArrowheads="1" noChangeShapeType="1" noTextEdit="1"/>
          </p:cNvSpPr>
          <p:nvPr/>
        </p:nvSpPr>
        <p:spPr bwMode="auto">
          <a:xfrm>
            <a:off x="6588125" y="3357563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й</a:t>
            </a:r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5219700" y="3933825"/>
            <a:ext cx="1152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чя</a:t>
            </a:r>
          </a:p>
        </p:txBody>
      </p:sp>
      <p:sp>
        <p:nvSpPr>
          <p:cNvPr id="6163" name="WordArt 20"/>
          <p:cNvSpPr>
            <a:spLocks noChangeArrowheads="1" noChangeShapeType="1" noTextEdit="1"/>
          </p:cNvSpPr>
          <p:nvPr/>
        </p:nvSpPr>
        <p:spPr bwMode="auto">
          <a:xfrm>
            <a:off x="3419475" y="2420938"/>
            <a:ext cx="3603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6164" name="WordArt 21"/>
          <p:cNvSpPr>
            <a:spLocks noChangeArrowheads="1" noChangeShapeType="1" noTextEdit="1"/>
          </p:cNvSpPr>
          <p:nvPr/>
        </p:nvSpPr>
        <p:spPr bwMode="auto">
          <a:xfrm>
            <a:off x="7524750" y="2205038"/>
            <a:ext cx="3603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6165" name="WordArt 22"/>
          <p:cNvSpPr>
            <a:spLocks noChangeArrowheads="1" noChangeShapeType="1" noTextEdit="1"/>
          </p:cNvSpPr>
          <p:nvPr/>
        </p:nvSpPr>
        <p:spPr bwMode="auto">
          <a:xfrm>
            <a:off x="3635375" y="6237288"/>
            <a:ext cx="3603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6166" name="WordArt 23"/>
          <p:cNvSpPr>
            <a:spLocks noChangeArrowheads="1" noChangeShapeType="1" noTextEdit="1"/>
          </p:cNvSpPr>
          <p:nvPr/>
        </p:nvSpPr>
        <p:spPr bwMode="auto">
          <a:xfrm>
            <a:off x="3995738" y="4076700"/>
            <a:ext cx="3603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6167" name="WordArt 24"/>
          <p:cNvSpPr>
            <a:spLocks noChangeArrowheads="1" noChangeShapeType="1" noTextEdit="1"/>
          </p:cNvSpPr>
          <p:nvPr/>
        </p:nvSpPr>
        <p:spPr bwMode="auto">
          <a:xfrm>
            <a:off x="7524750" y="3860800"/>
            <a:ext cx="3603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5145" name="WordArt 25"/>
          <p:cNvSpPr>
            <a:spLocks noChangeArrowheads="1" noChangeShapeType="1" noTextEdit="1"/>
          </p:cNvSpPr>
          <p:nvPr/>
        </p:nvSpPr>
        <p:spPr bwMode="auto">
          <a:xfrm>
            <a:off x="468313" y="3068638"/>
            <a:ext cx="1152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чя</a:t>
            </a:r>
          </a:p>
        </p:txBody>
      </p:sp>
      <p:sp>
        <p:nvSpPr>
          <p:cNvPr id="6169" name="WordArt 26"/>
          <p:cNvSpPr>
            <a:spLocks noChangeArrowheads="1" noChangeShapeType="1" noTextEdit="1"/>
          </p:cNvSpPr>
          <p:nvPr/>
        </p:nvSpPr>
        <p:spPr bwMode="auto">
          <a:xfrm>
            <a:off x="539750" y="5445125"/>
            <a:ext cx="12954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да</a:t>
            </a:r>
          </a:p>
        </p:txBody>
      </p: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2051050" y="4868863"/>
            <a:ext cx="1152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чя</a:t>
            </a:r>
          </a:p>
        </p:txBody>
      </p:sp>
      <p:sp>
        <p:nvSpPr>
          <p:cNvPr id="5148" name="WordArt 28"/>
          <p:cNvSpPr>
            <a:spLocks noChangeArrowheads="1" noChangeShapeType="1" noTextEdit="1"/>
          </p:cNvSpPr>
          <p:nvPr/>
        </p:nvSpPr>
        <p:spPr bwMode="auto">
          <a:xfrm>
            <a:off x="2051050" y="5805488"/>
            <a:ext cx="1152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ча</a:t>
            </a:r>
          </a:p>
        </p:txBody>
      </p:sp>
      <p:sp>
        <p:nvSpPr>
          <p:cNvPr id="6172" name="WordArt 29"/>
          <p:cNvSpPr>
            <a:spLocks noChangeArrowheads="1" noChangeShapeType="1" noTextEdit="1"/>
          </p:cNvSpPr>
          <p:nvPr/>
        </p:nvSpPr>
        <p:spPr bwMode="auto">
          <a:xfrm>
            <a:off x="4572000" y="5072063"/>
            <a:ext cx="2159000" cy="1095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встре</a:t>
            </a:r>
          </a:p>
        </p:txBody>
      </p:sp>
      <p:sp>
        <p:nvSpPr>
          <p:cNvPr id="5150" name="WordArt 30"/>
          <p:cNvSpPr>
            <a:spLocks noChangeArrowheads="1" noChangeShapeType="1" noTextEdit="1"/>
          </p:cNvSpPr>
          <p:nvPr/>
        </p:nvSpPr>
        <p:spPr bwMode="auto">
          <a:xfrm>
            <a:off x="7092950" y="5589588"/>
            <a:ext cx="1152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чя</a:t>
            </a:r>
          </a:p>
        </p:txBody>
      </p:sp>
      <p:sp>
        <p:nvSpPr>
          <p:cNvPr id="5151" name="WordArt 31"/>
          <p:cNvSpPr>
            <a:spLocks noChangeArrowheads="1" noChangeShapeType="1" noTextEdit="1"/>
          </p:cNvSpPr>
          <p:nvPr/>
        </p:nvSpPr>
        <p:spPr bwMode="auto">
          <a:xfrm>
            <a:off x="7019925" y="4581525"/>
            <a:ext cx="1152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ча</a:t>
            </a:r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6948488" y="5373688"/>
            <a:ext cx="1439862" cy="0"/>
          </a:xfrm>
          <a:prstGeom prst="line">
            <a:avLst/>
          </a:prstGeom>
          <a:noFill/>
          <a:ln w="10477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WordArt 33"/>
          <p:cNvSpPr>
            <a:spLocks noChangeArrowheads="1" noChangeShapeType="1" noTextEdit="1"/>
          </p:cNvSpPr>
          <p:nvPr/>
        </p:nvSpPr>
        <p:spPr bwMode="auto">
          <a:xfrm>
            <a:off x="8532813" y="6092825"/>
            <a:ext cx="3603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2105 L -0.00035 0.1230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1041 L -0.00034 -0.06315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93616E-6 L 1.38889E-6 -0.07865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2614 L -4.16667E-6 0.0707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2614 L 3.61111E-6 -0.057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018E-6 L 8.33333E-7 0.0890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6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9" grpId="0" animBg="1"/>
      <p:bldP spid="5145" grpId="0" animBg="1"/>
      <p:bldP spid="5147" grpId="0" animBg="1"/>
      <p:bldP spid="5148" grpId="0" animBg="1"/>
      <p:bldP spid="5150" grpId="0" animBg="1"/>
      <p:bldP spid="5151" grpId="0" animBg="1"/>
      <p:bldP spid="51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4282" y="214290"/>
            <a:ext cx="8678893" cy="29464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4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Сочетания</a:t>
            </a:r>
            <a:endParaRPr lang="ru-RU" sz="1050" kern="1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Ч_</a:t>
            </a:r>
            <a:r>
              <a:rPr lang="ru-RU" sz="1400" b="1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 </a:t>
            </a:r>
            <a:r>
              <a:rPr lang="ru-RU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Щ_</a:t>
            </a:r>
            <a:endParaRPr lang="ru-RU" sz="2000" b="1" kern="1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1214438" y="2928938"/>
            <a:ext cx="6786562" cy="207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66"/>
              </a:avLst>
            </a:prstTxWarp>
          </a:bodyPr>
          <a:lstStyle/>
          <a:p>
            <a:pPr algn="ctr"/>
            <a:r>
              <a:rPr lang="ru-RU" sz="8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пиши </a:t>
            </a:r>
          </a:p>
          <a:p>
            <a:pPr algn="ctr"/>
            <a:r>
              <a:rPr lang="ru-RU" sz="8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только с буквой</a:t>
            </a:r>
          </a:p>
        </p:txBody>
      </p:sp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>
            <a:off x="3857625" y="5286375"/>
            <a:ext cx="1214438" cy="1068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</a:t>
            </a:r>
          </a:p>
        </p:txBody>
      </p:sp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2214563" y="5286375"/>
            <a:ext cx="1000125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690"/>
              </a:avLst>
            </a:prstTxWarp>
          </a:bodyPr>
          <a:lstStyle/>
          <a:p>
            <a:pPr algn="ctr"/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43813" y="5429250"/>
            <a:ext cx="1000125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690"/>
              </a:avLst>
            </a:prstTxWarp>
          </a:bodyPr>
          <a:lstStyle/>
          <a:p>
            <a:pPr algn="ctr"/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1065 L -0.00156 -0.4905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28 -0.03148 L 0.04254 -0.5113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9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2" y="285728"/>
            <a:ext cx="9072595" cy="414340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8000" b="1" dirty="0">
                <a:solidFill>
                  <a:srgbClr val="008000"/>
                </a:solidFill>
              </a:rPr>
              <a:t>Ч</a:t>
            </a:r>
            <a:r>
              <a:rPr lang="ru-RU" sz="8000" b="1" dirty="0" smtClean="0">
                <a:solidFill>
                  <a:srgbClr val="FF0000"/>
                </a:solidFill>
              </a:rPr>
              <a:t>У</a:t>
            </a:r>
            <a:r>
              <a:rPr lang="ru-RU" sz="8000" b="1" dirty="0" smtClean="0"/>
              <a:t> да </a:t>
            </a:r>
            <a:r>
              <a:rPr lang="ru-RU" sz="8000" b="1" dirty="0" smtClean="0">
                <a:solidFill>
                  <a:srgbClr val="008000"/>
                </a:solidFill>
              </a:rPr>
              <a:t>Щ</a:t>
            </a:r>
            <a:r>
              <a:rPr lang="ru-RU" sz="8000" b="1" dirty="0" smtClean="0">
                <a:solidFill>
                  <a:srgbClr val="FF0000"/>
                </a:solidFill>
              </a:rPr>
              <a:t>У</a:t>
            </a:r>
            <a:r>
              <a:rPr lang="ru-RU" sz="8000" b="1" dirty="0" smtClean="0"/>
              <a:t>,</a:t>
            </a:r>
            <a:r>
              <a:rPr lang="ru-RU" sz="8000" b="1" dirty="0" smtClean="0">
                <a:solidFill>
                  <a:srgbClr val="008000"/>
                </a:solidFill>
              </a:rPr>
              <a:t>Ч</a:t>
            </a:r>
            <a:r>
              <a:rPr lang="ru-RU" sz="8000" b="1" dirty="0" smtClean="0">
                <a:solidFill>
                  <a:srgbClr val="FF0000"/>
                </a:solidFill>
              </a:rPr>
              <a:t>У</a:t>
            </a:r>
            <a:r>
              <a:rPr lang="ru-RU" sz="8000" b="1" dirty="0" smtClean="0"/>
              <a:t> да </a:t>
            </a:r>
            <a:r>
              <a:rPr lang="ru-RU" sz="8000" b="1" dirty="0">
                <a:solidFill>
                  <a:srgbClr val="008000"/>
                </a:solidFill>
              </a:rPr>
              <a:t>Щ</a:t>
            </a:r>
            <a:r>
              <a:rPr lang="ru-RU" sz="8000" b="1" dirty="0" smtClean="0">
                <a:solidFill>
                  <a:srgbClr val="FF0000"/>
                </a:solidFill>
              </a:rPr>
              <a:t>У</a:t>
            </a:r>
            <a:r>
              <a:rPr lang="ru-RU" sz="8000" b="1" dirty="0" smtClean="0"/>
              <a:t>-</a:t>
            </a:r>
          </a:p>
          <a:p>
            <a:pPr>
              <a:buFontTx/>
              <a:buNone/>
            </a:pPr>
            <a:r>
              <a:rPr lang="ru-RU" sz="8000" b="1" dirty="0" smtClean="0"/>
              <a:t>С буквой </a:t>
            </a:r>
            <a:r>
              <a:rPr lang="ru-RU" sz="8000" b="1" dirty="0" smtClean="0">
                <a:solidFill>
                  <a:srgbClr val="FF0000"/>
                </a:solidFill>
              </a:rPr>
              <a:t>У</a:t>
            </a:r>
            <a:r>
              <a:rPr lang="ru-RU" sz="8000" b="1" dirty="0" smtClean="0"/>
              <a:t> и </a:t>
            </a:r>
          </a:p>
          <a:p>
            <a:pPr>
              <a:buFontTx/>
              <a:buNone/>
            </a:pPr>
            <a:r>
              <a:rPr lang="ru-RU" sz="8000" b="1" dirty="0" smtClean="0">
                <a:solidFill>
                  <a:srgbClr val="008000"/>
                </a:solidFill>
              </a:rPr>
              <a:t>Ч</a:t>
            </a:r>
            <a:r>
              <a:rPr lang="ru-RU" sz="8000" b="1" dirty="0" smtClean="0">
                <a:solidFill>
                  <a:srgbClr val="FF0000"/>
                </a:solidFill>
              </a:rPr>
              <a:t>У</a:t>
            </a:r>
            <a:r>
              <a:rPr lang="ru-RU" sz="8000" b="1" dirty="0" smtClean="0"/>
              <a:t>, и </a:t>
            </a:r>
            <a:r>
              <a:rPr lang="ru-RU" sz="8000" b="1" dirty="0">
                <a:solidFill>
                  <a:srgbClr val="008000"/>
                </a:solidFill>
              </a:rPr>
              <a:t>Щ</a:t>
            </a:r>
            <a:r>
              <a:rPr lang="ru-RU" sz="8000" b="1" dirty="0" smtClean="0">
                <a:solidFill>
                  <a:srgbClr val="FF0000"/>
                </a:solidFill>
              </a:rPr>
              <a:t>У</a:t>
            </a:r>
            <a:r>
              <a:rPr lang="ru-RU" sz="8000" b="1" dirty="0" smtClean="0"/>
              <a:t>.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</p:txBody>
      </p:sp>
      <p:pic>
        <p:nvPicPr>
          <p:cNvPr id="17411" name="Picture 21" descr="Брилльянтовый коти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786190"/>
            <a:ext cx="2500330" cy="275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184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русского  языка «Сочетания ЖИ-ШИ, ЧА-ЩА, ЧУ-ЩУ»</vt:lpstr>
      <vt:lpstr>Слайд 2</vt:lpstr>
      <vt:lpstr>Соствьте  слова используя данные схемы.</vt:lpstr>
      <vt:lpstr>Звуки  [Ч]  и  [Щ] всегда  Мягкие </vt:lpstr>
      <vt:lpstr>Слайд 5</vt:lpstr>
      <vt:lpstr>Ча и Ща, Ча и Ща- Роща, чаща и свеча, Пища, туча, саранча- с буквой А и ЧА и ЩА.</vt:lpstr>
      <vt:lpstr>Как напишешь?</vt:lpstr>
      <vt:lpstr>Слайд 8</vt:lpstr>
      <vt:lpstr>Слайд 9</vt:lpstr>
      <vt:lpstr>Слайд 10</vt:lpstr>
    </vt:vector>
  </TitlesOfParts>
  <Company>ANDY perfeck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Светулька</dc:creator>
  <cp:lastModifiedBy>11</cp:lastModifiedBy>
  <cp:revision>10</cp:revision>
  <dcterms:created xsi:type="dcterms:W3CDTF">2009-12-19T17:00:33Z</dcterms:created>
  <dcterms:modified xsi:type="dcterms:W3CDTF">2013-01-28T18:50:32Z</dcterms:modified>
</cp:coreProperties>
</file>