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4" r:id="rId7"/>
    <p:sldId id="274" r:id="rId8"/>
    <p:sldId id="267" r:id="rId9"/>
    <p:sldId id="262" r:id="rId10"/>
    <p:sldId id="263" r:id="rId11"/>
    <p:sldId id="265" r:id="rId12"/>
    <p:sldId id="266" r:id="rId13"/>
    <p:sldId id="268" r:id="rId14"/>
    <p:sldId id="276" r:id="rId15"/>
    <p:sldId id="270" r:id="rId16"/>
    <p:sldId id="271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CE134A-3BD4-40B5-B11F-E132883E94D8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6599DF-4864-47D2-B74E-DB7466CC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3E57E-B60B-4282-AA9E-82840FCE986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D901-6E19-49F1-87F4-CA3643B664D5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68EA-ACE9-40E1-89AE-B4A17E26E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4042-E7B0-4F74-85EE-2D4C1D43B520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FD30-56BB-4F60-AF0C-57E2E382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5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A74E-1CD4-4D43-B930-0EA478D245B6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EC5F-D10D-40A6-B52F-B9070914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7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1E24-7C82-4C8B-B604-C9441C34F9E5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63D1-47F3-417B-B1EC-4C2EACA37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2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7204-6886-468B-81D4-08B7A830E645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AD07-E14B-43B6-99B7-6849252B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7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B228-13BB-4DFF-9187-8E2476007037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33ED-5EB1-4F33-A700-B2A9DD1B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7DE6-C14A-4500-B70E-F46FE99475CB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034A-A819-44EA-AAEC-2F37699D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E448-3484-4827-97F9-CDAE44A89937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36C7-B7F7-44FA-A172-E17A8B50B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EF4A-2A46-432C-B672-084DA70B6FFC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A5A2-8FF8-4AD0-B64E-C06602BE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9F10-1B28-4B9D-B108-BF2BEF24A42A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0344-FEA1-417F-A02A-1D365842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9CCD-8704-4490-B57F-FEB378F83D9A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0E8B-0C2E-438E-8B6E-9E50ECEE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3E6F5-A92C-4108-A80B-96477EEC1CD0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C8AAF-6AD1-4FA1-89B4-7BAD546F8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0FF0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FE19F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Фото\Моллюски\r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6480048" cy="2301240"/>
          </a:xfrm>
        </p:spPr>
        <p:txBody>
          <a:bodyPr spcFirstLastPara="1">
            <a:prstTxWarp prst="textArchUp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cap="small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ГОЛОВОНОГИЕ </a:t>
            </a:r>
            <a:br>
              <a:rPr lang="ru-RU" sz="4400" cap="small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small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МОЛЛЮСКИ</a:t>
            </a:r>
            <a:endParaRPr lang="ru-RU" sz="4400" cap="small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85813" y="357188"/>
            <a:ext cx="7429500" cy="5238629"/>
            <a:chOff x="785786" y="357166"/>
            <a:chExt cx="7429552" cy="4760864"/>
          </a:xfrm>
        </p:grpSpPr>
        <p:sp>
          <p:nvSpPr>
            <p:cNvPr id="3" name="Rectangle 4"/>
            <p:cNvSpPr txBox="1">
              <a:spLocks noChangeArrowheads="1"/>
            </p:cNvSpPr>
            <p:nvPr/>
          </p:nvSpPr>
          <p:spPr>
            <a:xfrm>
              <a:off x="2285984" y="357166"/>
              <a:ext cx="4572032" cy="857256"/>
            </a:xfrm>
            <a:prstGeom prst="rect">
              <a:avLst/>
            </a:prstGeom>
          </p:spPr>
          <p:txBody>
            <a:bodyPr/>
            <a:lstStyle/>
            <a:p>
              <a:pPr marL="342900" indent="-3429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40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Нервная система.</a:t>
              </a:r>
              <a:endPara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85786" y="1006334"/>
              <a:ext cx="7429552" cy="411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головоногих моллюсков она достигает высокой сложности.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Нервные узлы ЦНС очень велики и образуют общую окологлоточного нервную массу – </a:t>
              </a:r>
              <a:r>
                <a:rPr lang="ru-RU" sz="32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мозг</a:t>
              </a: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От его заднего отдела отходят два крупных тела.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1" descr="3333134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3181" r="5359" b="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214813" y="285750"/>
            <a:ext cx="4572000" cy="1285875"/>
            <a:chOff x="4214810" y="-71462"/>
            <a:chExt cx="4572032" cy="1285884"/>
          </a:xfrm>
        </p:grpSpPr>
        <p:sp>
          <p:nvSpPr>
            <p:cNvPr id="5" name="Rectangle 4"/>
            <p:cNvSpPr txBox="1">
              <a:spLocks noChangeArrowheads="1"/>
            </p:cNvSpPr>
            <p:nvPr/>
          </p:nvSpPr>
          <p:spPr>
            <a:xfrm>
              <a:off x="4214810" y="-71462"/>
              <a:ext cx="4572032" cy="1285884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3200" b="1" dirty="0">
                  <a:solidFill>
                    <a:schemeClr val="accent6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Что входит в меню осьминога?</a:t>
              </a:r>
              <a:endParaRPr lang="ru-RU" dirty="0"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7858147" y="571481"/>
              <a:ext cx="428628" cy="42862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85749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 головоногие моллюски – хищники, нападающие в основном на рыб и ракообразных, которых они хватают щупальцами и убивают укусом челюстей и ядом слюнных желез.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00702"/>
            <a:ext cx="8929718" cy="1384995"/>
          </a:xfrm>
          <a:prstGeom prst="rect">
            <a:avLst/>
          </a:prstGeom>
        </p:spPr>
        <p:txBody>
          <a:bodyPr>
            <a:spAutoFit/>
            <a:scene3d>
              <a:camera prst="obliqueTopRight"/>
              <a:lightRig rig="threePt" dir="t"/>
            </a:scene3d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Некоторые животные этого класса поедают моллюсков, в том числе головоногих, падаль, планктон.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4437" y="357188"/>
            <a:ext cx="6715125" cy="11430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 система.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головоногих имеет одну пару жабр, которые находятся в мантийной полости.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Ритмические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сокращения мантии служат для смены воды в мантийной полости, обеспечивая газообмен. 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1876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85938" y="285750"/>
            <a:ext cx="5572125" cy="78581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Кровеносная  система.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8072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Замкнутая, во многих местах артерии после отдачи кислорода тканям через капилляры переходят в вены.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 состоит из одного желудочка и двух предсердий.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сердца отходят крупные сосуды, которые разделяются на артерии, а те - на капилляры.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658384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Приносящие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сосуды несут венозную кровь к жабрам.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9351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вступлением в жабры приносящие сосуды образуют мускулистые расширения - венозные сердца, которые ритмическими сокращениями способствуют поступлению крови в жабры.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466391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71942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Сперматозоиды самцов склеиваются в пакеты, окруженные плотной оболочкой, - </a:t>
            </a:r>
            <a:r>
              <a:rPr lang="ru-RU" sz="3600" b="1" i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сперматофоры</a:t>
            </a: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Яйцеклетки крупные, богатые желтком. Стадия личинки отсутствует.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999" y="188640"/>
            <a:ext cx="33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Размножение.</a:t>
            </a:r>
            <a:endParaRPr lang="ru-RU" sz="4000" b="1" dirty="0">
              <a:solidFill>
                <a:srgbClr val="FFFF00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89844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Головоногие моллюски – раздельнополые. Оплодотворение происходит в мантийной полости самки. </a:t>
            </a:r>
            <a:r>
              <a:rPr lang="ru-RU" sz="3600" b="1" dirty="0" err="1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Копулятивный</a:t>
            </a:r>
            <a:r>
              <a:rPr lang="ru-RU" sz="3600" b="1" dirty="0">
                <a:solidFill>
                  <a:prstClr val="white"/>
                </a:solidFill>
                <a:effectLst>
                  <a:glow rad="63500">
                    <a:srgbClr val="3333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орган - одно из щупалец.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4035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86182" y="500042"/>
            <a:ext cx="53578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яйца выходит молодой моллюск, своим обликом похожим на взрослое животное</a:t>
            </a:r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785813" y="142875"/>
            <a:ext cx="5072062" cy="13573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12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Самки кальмаров и каракатиц прикрепляют яйца к подводным предметам, а осьминоги охраняют свои кладки и молодь. Размножаются один раз в жизни, после погибают.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 descr="3212280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142875"/>
            <a:ext cx="101441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142875"/>
            <a:ext cx="5214938" cy="135731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 нашей жизни.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0694" y="1571612"/>
            <a:ext cx="34290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головоногих моллюсков человеком: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Употребление в пищу.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Вырабатывание из чернильного мешка каракатиц акварельную краску сепию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071678"/>
            <a:ext cx="4765536" cy="928694"/>
          </a:xfr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Вопросы</a:t>
            </a:r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1. Где обитают головоногие моллюски?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80010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В морях и океанах в толще воды и на дне.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500" y="2857500"/>
            <a:ext cx="7467600" cy="1143000"/>
          </a:xfrm>
          <a:prstGeom prst="rect">
            <a:avLst/>
          </a:prstGeom>
        </p:spPr>
        <p:txBody>
          <a:bodyPr lIns="45720" rIns="45720"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2. Численность головоногих моллюсков?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3929066"/>
            <a:ext cx="8001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Около 650 видов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001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От 1см до 5м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3. Размеры головоногих моллюсков?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3" y="2428875"/>
            <a:ext cx="7467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4. Симметрия?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3286124"/>
            <a:ext cx="80010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Головоногие моллюски </a:t>
            </a:r>
            <a:r>
              <a:rPr lang="ru-RU" sz="36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двусторонне-симметричны</a:t>
            </a: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3081161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1472" y="2214554"/>
            <a:ext cx="4000528" cy="2857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организованные моллюски;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– около 650 видов;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Размеры – от 1см до 5м;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обитания: океаны, моря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толще воды и на дне)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71472" y="5214950"/>
            <a:ext cx="7929618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Головоногими этих моллюсков называют потому, что их нога превратилась в щупальца, венчиком располагающиеся на голове вокруг ротового отверстия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28596" y="571480"/>
            <a:ext cx="7500990" cy="85725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головоногих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(осьминоги, кальмары, каракатицы):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001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10 щупалец.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5. Сколько щупалец у кальмаров и каракатиц?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3" y="3357563"/>
            <a:ext cx="746760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4. Что расположено на языке у моллюска для размельчения пищи?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4429132"/>
            <a:ext cx="8001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Терка.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736"/>
            <a:ext cx="80010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Выпускает содержимое чернильного мешка и скрывается.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7. Как ведет себя моллюск в случае опасности?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3" y="3000375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8. Как развита у моллюска нервная система?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143380"/>
            <a:ext cx="7929618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головоногих моллюсков она достигает высокой сложности.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Нервные узлы ЦНС очень велики и образуют общую окологлоточного нервную массу –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мозг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0010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Все головоногие моллюски – хищники. Нападают на рыб и ракообразных.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9. Чем питаются головоногие моллюски?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3" y="3643313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10. Где расположены жабры у моллюсков?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857760"/>
            <a:ext cx="80010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В мантийной полости.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671517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Сперматозоиды соединяются в пакеты, называемые сперматофоры. Оплодотворение происходит в мантийной полости самки. Стадия личинки отсутствует.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11. Как размножаются моллюски?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3" y="3857625"/>
            <a:ext cx="7467600" cy="928688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>
                <a:latin typeface="+mj-lt"/>
                <a:ea typeface="+mj-ea"/>
                <a:cs typeface="+mj-cs"/>
              </a:rPr>
              <a:t>12. Как используются человеком головоногие моллюски?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80010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Употребляются в пищу; из чернильного мешка делают акварельную краску – сепию.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19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6643710"/>
            <a:ext cx="7815290" cy="21429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 моллюски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отличаются наиболее совершенным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среди других моллюсков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строением и сложным поведением</a:t>
            </a: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8596" y="500042"/>
            <a:ext cx="457203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Внешнее строение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143000"/>
            <a:ext cx="78581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Тело  </a:t>
            </a:r>
            <a:r>
              <a:rPr lang="ru-RU" sz="20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двусторонне-симметричное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Разделено перехватом на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туловище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 крупную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голову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3. Нога видоизменена в расположенную на брюшной стороне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воронку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мускулистую коническую трубку и длинные мускулистые щупальца, расположенные вокруг рта.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У осьминогов восемь щупалец, у каракатиц и кальмаров – десять.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5. Внутренняя сторона щупалец усажена многочисленными крупными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дисковидными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присосками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6. Туловище со всех сторон одето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мантией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71472" y="5214950"/>
            <a:ext cx="7929618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8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Головоногие моллюски способны быстро изменять окраску тела, у глубоководных видов имеются органы свечения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_06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62601"/>
            <a:ext cx="7668344" cy="50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57166"/>
            <a:ext cx="4071934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осьминога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_08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42938"/>
            <a:ext cx="67865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910" y="5786454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осьминога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43000" y="357188"/>
            <a:ext cx="6858000" cy="8572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Пищеварительная  система.</a:t>
            </a:r>
            <a:endParaRPr lang="ru-RU" sz="24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44" y="1782395"/>
            <a:ext cx="9001156" cy="32932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Ротовое отверстие окружают две толстые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роговые челюсти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В сильно развитой мускулистой глотке находится язык. На нем расположена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терка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(для размельчения пищи). </a:t>
            </a:r>
            <a:endParaRPr lang="en-US" sz="2600" b="1" spc="50" dirty="0">
              <a:ln w="11430"/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глотку попадают протоки </a:t>
            </a:r>
            <a:r>
              <a:rPr lang="en-US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ядовитых слюнных</a:t>
            </a:r>
            <a:r>
              <a:rPr lang="en-US" sz="2600" b="1" i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желез.</a:t>
            </a:r>
            <a:endParaRPr lang="en-US" sz="2600" b="1" spc="50" dirty="0">
              <a:ln w="11430"/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Далее идут длинный пищевод, мускулистый мешковидный желудок и длинная кишка, которая заканчивается анальным отверстием.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456621_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1439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заднюю кишку открывается проток особой железы –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чернильного мешка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00702"/>
            <a:ext cx="785818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опасности моллюск выпускает в воду содержимое чернильного мешка и под защитой этой «дымовой завесы» скрывается от врага.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[BI7GI_5-04]_[IL_01]-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438807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786" y="142852"/>
            <a:ext cx="7643866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Внутреннее строение кальмара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9"/>
          <p:cNvGrpSpPr>
            <a:grpSpLocks/>
          </p:cNvGrpSpPr>
          <p:nvPr/>
        </p:nvGrpSpPr>
        <p:grpSpPr bwMode="auto">
          <a:xfrm>
            <a:off x="142875" y="142875"/>
            <a:ext cx="3500438" cy="4857750"/>
            <a:chOff x="571472" y="1142984"/>
            <a:chExt cx="2857520" cy="3637974"/>
          </a:xfrm>
        </p:grpSpPr>
        <p:pic>
          <p:nvPicPr>
            <p:cNvPr id="15368" name="Picture 3" descr="res2B9EA6A8-187E-4F0E-B63C-5E60A6188EB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65"/>
            <a:stretch>
              <a:fillRect/>
            </a:stretch>
          </p:blipFill>
          <p:spPr bwMode="auto">
            <a:xfrm>
              <a:off x="571472" y="1142984"/>
              <a:ext cx="2857520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Box 5"/>
            <p:cNvSpPr txBox="1">
              <a:spLocks noChangeArrowheads="1"/>
            </p:cNvSpPr>
            <p:nvPr/>
          </p:nvSpPr>
          <p:spPr bwMode="auto">
            <a:xfrm>
              <a:off x="571472" y="3857628"/>
              <a:ext cx="2857520" cy="923330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i="1">
                  <a:solidFill>
                    <a:schemeClr val="bg1"/>
                  </a:solidFill>
                </a:rPr>
                <a:t>1. Хрусталик.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2. Стекловидное тело. </a:t>
              </a:r>
            </a:p>
            <a:p>
              <a:r>
                <a:rPr lang="ru-RU" i="1">
                  <a:solidFill>
                    <a:schemeClr val="bg1"/>
                  </a:solidFill>
                </a:rPr>
                <a:t>3. Сетчатка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571500" y="142875"/>
            <a:ext cx="8358188" cy="6343650"/>
            <a:chOff x="571472" y="142852"/>
            <a:chExt cx="8358246" cy="6343865"/>
          </a:xfrm>
        </p:grpSpPr>
        <p:sp>
          <p:nvSpPr>
            <p:cNvPr id="4" name="Rectangle 4"/>
            <p:cNvSpPr txBox="1">
              <a:spLocks noChangeArrowheads="1"/>
            </p:cNvSpPr>
            <p:nvPr/>
          </p:nvSpPr>
          <p:spPr>
            <a:xfrm>
              <a:off x="3214678" y="142852"/>
              <a:ext cx="5286412" cy="785818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Органы чувств</a:t>
              </a:r>
              <a:endPara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endParaRPr lang="ru-RU" sz="2400" dirty="0">
                <a:latin typeface="+mn-lt"/>
                <a:cs typeface="+mn-cs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143372" y="1071571"/>
              <a:ext cx="4786346" cy="378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По сложности строения и остроте зрения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глаза головоногих моллюсков не уступают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глазам многих позвоночных.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Среди головоногих встречаются особо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большеглазые. Диаметр глаза гигантского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</a:rPr>
                <a:t>кальмара достигает 40 см.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1472" y="5286388"/>
              <a:ext cx="8072494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 головоногих моллюсков имеются  органы химического чувства, равновесия, в коже рассеяны осязательные, светочувствительные и вкусовые клетки</a:t>
              </a: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3FF"/>
      </a:accent1>
      <a:accent2>
        <a:srgbClr val="FF0000"/>
      </a:accent2>
      <a:accent3>
        <a:srgbClr val="00FF00"/>
      </a:accent3>
      <a:accent4>
        <a:srgbClr val="FE19FF"/>
      </a:accent4>
      <a:accent5>
        <a:srgbClr val="00FFFF"/>
      </a:accent5>
      <a:accent6>
        <a:srgbClr val="FFFF00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569</TotalTime>
  <Words>833</Words>
  <Application>Microsoft Office PowerPoint</Application>
  <PresentationFormat>Экран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КЛАСС ГОЛОВОНОГИЕ  МОЛЛЮСКИ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1. Где обитают головоногие моллюски?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Головоногие моллюски</dc:title>
  <dc:creator>Оля</dc:creator>
  <cp:lastModifiedBy>Admin</cp:lastModifiedBy>
  <cp:revision>60</cp:revision>
  <dcterms:created xsi:type="dcterms:W3CDTF">2009-11-27T14:52:22Z</dcterms:created>
  <dcterms:modified xsi:type="dcterms:W3CDTF">2012-03-19T19:11:52Z</dcterms:modified>
</cp:coreProperties>
</file>