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82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7DD"/>
    <a:srgbClr val="A5D2E9"/>
    <a:srgbClr val="F3F197"/>
    <a:srgbClr val="E8D19D"/>
    <a:srgbClr val="FAF511"/>
    <a:srgbClr val="F2850E"/>
    <a:srgbClr val="6703ED"/>
    <a:srgbClr val="CC9B00"/>
    <a:srgbClr val="57F32D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A61BB-82C9-4095-AF5C-84F8A8AF9F0A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74AAA-BCF1-47AE-85A9-B3C2BE85CF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74AAA-BCF1-47AE-85A9-B3C2BE85CF41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D87424-F1B7-4859-A6EF-45DE4FBA509B}" type="datetimeFigureOut">
              <a:rPr lang="ru-RU" smtClean="0"/>
              <a:pPr/>
              <a:t>02.12.2010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E7722A-AFDA-4C26-A6B2-AF01220D1FB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71546"/>
            <a:ext cx="8229600" cy="44005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Игровые технологии как средство развития познавательной активности у школьников.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лнце 3"/>
          <p:cNvSpPr/>
          <p:nvPr/>
        </p:nvSpPr>
        <p:spPr>
          <a:xfrm>
            <a:off x="0" y="5000612"/>
            <a:ext cx="2000264" cy="1857388"/>
          </a:xfrm>
          <a:prstGeom prst="sun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500034" y="5429264"/>
            <a:ext cx="1000132" cy="1000132"/>
          </a:xfrm>
          <a:prstGeom prst="smileyFace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Ребусы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28604"/>
            <a:ext cx="2242922" cy="31700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0" b="1" spc="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r>
              <a:rPr lang="ru-RU" sz="11000" b="1" spc="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sz="11000" b="1" spc="50" dirty="0">
              <a:ln w="11430">
                <a:noFill/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464579" y="2464587"/>
            <a:ext cx="3000396" cy="16430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4179091" y="2393149"/>
            <a:ext cx="3000396" cy="178595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86182" y="3643314"/>
            <a:ext cx="207170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71934" y="2500306"/>
            <a:ext cx="1523879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тра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000760" y="642918"/>
            <a:ext cx="2857520" cy="285749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143636" y="1071546"/>
            <a:ext cx="27033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рота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14282" y="3714752"/>
            <a:ext cx="2857520" cy="285749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14282" y="4214818"/>
            <a:ext cx="28103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рона</a:t>
            </a:r>
            <a:endParaRPr lang="ru-RU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15140" y="3714752"/>
            <a:ext cx="22146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572264" y="5143512"/>
            <a:ext cx="2428860" cy="1588"/>
          </a:xfrm>
          <a:prstGeom prst="line">
            <a:avLst/>
          </a:prstGeom>
          <a:ln w="76200" cmpd="sng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00892" y="4929198"/>
            <a:ext cx="18934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ри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636"/>
            <a:ext cx="650085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Шо     ёр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+mj-lt"/>
              </a:rPr>
              <a:t>Буква потерялась</a:t>
            </a:r>
            <a:endParaRPr lang="ru-RU" sz="6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428736"/>
            <a:ext cx="494398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абрика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500174"/>
            <a:ext cx="1143008" cy="1357322"/>
          </a:xfrm>
          <a:prstGeom prst="rect">
            <a:avLst/>
          </a:prstGeom>
          <a:noFill/>
          <a:ln w="76200">
            <a:solidFill>
              <a:srgbClr val="CC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214686"/>
            <a:ext cx="477470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     та</a:t>
            </a:r>
            <a:endParaRPr lang="ru-RU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3286124"/>
            <a:ext cx="1143008" cy="1357322"/>
          </a:xfrm>
          <a:prstGeom prst="rect">
            <a:avLst/>
          </a:prstGeom>
          <a:noFill/>
          <a:ln w="76200">
            <a:solidFill>
              <a:srgbClr val="CC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5072074"/>
            <a:ext cx="1143008" cy="1357322"/>
          </a:xfrm>
          <a:prstGeom prst="rect">
            <a:avLst/>
          </a:prstGeom>
          <a:noFill/>
          <a:ln w="76200">
            <a:solidFill>
              <a:srgbClr val="CC9B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Слово рассыпалось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142984"/>
            <a:ext cx="790152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0" b="1" i="1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Т Ы Ф К У Р</a:t>
            </a:r>
            <a:r>
              <a:rPr kumimoji="0" lang="ru-RU" sz="120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4071942"/>
            <a:ext cx="719152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фрукты</a:t>
            </a:r>
            <a:endParaRPr lang="ru-RU" sz="1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7154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6000" b="1" dirty="0" smtClean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Фи</a:t>
            </a:r>
            <a:endParaRPr lang="ru-RU" sz="6000" b="1" dirty="0">
              <a:ln w="17780" cmpd="sng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6000" b="1" dirty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Фаз</a:t>
            </a:r>
          </a:p>
          <a:p>
            <a:r>
              <a:rPr lang="ru-RU" sz="6000" b="1" dirty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Фара</a:t>
            </a:r>
          </a:p>
          <a:p>
            <a:r>
              <a:rPr lang="ru-RU" sz="6000" b="1" dirty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Форма</a:t>
            </a:r>
          </a:p>
          <a:p>
            <a:r>
              <a:rPr lang="ru-RU" sz="6000" b="1" dirty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Флажок</a:t>
            </a:r>
          </a:p>
          <a:p>
            <a:r>
              <a:rPr lang="ru-RU" sz="6000" b="1" dirty="0">
                <a:ln w="17780" cmpd="sng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Фуфайка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Calibri" pitchFamily="34" charset="0"/>
              </a:rPr>
              <a:t>Лесенка</a:t>
            </a:r>
            <a:endParaRPr lang="ru-RU" sz="5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Calibri" pitchFamily="34" charset="0"/>
              </a:rPr>
              <a:t>Занимательные модели</a:t>
            </a:r>
            <a:endParaRPr lang="ru-RU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2908" y="785794"/>
            <a:ext cx="12426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857232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857232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857232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2857496"/>
            <a:ext cx="12426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928934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2928934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2928934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14612" y="4929198"/>
            <a:ext cx="12426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5000636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5000636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29058" y="5072074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214942" y="5072074"/>
            <a:ext cx="1143008" cy="135732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959008" y="642918"/>
            <a:ext cx="418499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флаг, флот, </a:t>
            </a:r>
          </a:p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Федя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72132" y="3071810"/>
            <a:ext cx="237917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шарф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411457" y="5072074"/>
            <a:ext cx="27325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кофта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0"/>
            <a:ext cx="804579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b="1" i="1" cap="all" dirty="0" smtClean="0">
                <a:ln w="9000" cmpd="sng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 а б р и к а</a:t>
            </a:r>
            <a:endParaRPr lang="ru-RU" sz="9600" b="1" cap="all" dirty="0">
              <a:ln w="9000" cmpd="sng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41242"/>
            <a:ext cx="850108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b="1" cap="all" dirty="0">
                <a:ln w="9000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факир, фара,брак, бра, бар, рак,раб, </a:t>
            </a:r>
            <a:r>
              <a:rPr lang="ru-RU" sz="8000" b="1" cap="all" dirty="0" smtClean="0">
                <a:ln w="9000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бак</a:t>
            </a:r>
            <a:endParaRPr lang="ru-RU" sz="8000" b="1" cap="all" dirty="0">
              <a:ln w="9000" cmpd="sng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14290"/>
            <a:ext cx="60007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</a:t>
            </a:r>
            <a:r>
              <a:rPr lang="ru-RU" sz="9600" smtClean="0">
                <a:solidFill>
                  <a:srgbClr val="0070C0"/>
                </a:solidFill>
                <a:latin typeface="Comic Sans MS" pitchFamily="66" charset="0"/>
              </a:rPr>
              <a:t>олоток </a:t>
            </a:r>
            <a:r>
              <a:rPr lang="ru-RU" sz="960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</a:t>
            </a:r>
            <a:r>
              <a:rPr lang="ru-RU" sz="9600" smtClean="0">
                <a:solidFill>
                  <a:srgbClr val="0070C0"/>
                </a:solidFill>
                <a:latin typeface="Comic Sans MS" pitchFamily="66" charset="0"/>
              </a:rPr>
              <a:t>втобус</a:t>
            </a:r>
            <a:r>
              <a:rPr lang="ru-RU" sz="9600" b="1" i="1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ru-RU" sz="9600" b="1" i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</a:t>
            </a:r>
            <a:r>
              <a:rPr lang="ru-RU" sz="9600" smtClean="0">
                <a:solidFill>
                  <a:srgbClr val="0070C0"/>
                </a:solidFill>
                <a:latin typeface="Comic Sans MS" pitchFamily="66" charset="0"/>
              </a:rPr>
              <a:t>ак</a:t>
            </a:r>
            <a:r>
              <a:rPr lang="ru-RU" sz="9600" b="1" i="1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</a:p>
          <a:p>
            <a:r>
              <a:rPr lang="ru-RU" sz="9600" b="1" i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</a:t>
            </a:r>
            <a:r>
              <a:rPr lang="ru-RU" sz="9600" smtClean="0">
                <a:solidFill>
                  <a:srgbClr val="0070C0"/>
                </a:solidFill>
                <a:latin typeface="Comic Sans MS" pitchFamily="66" charset="0"/>
              </a:rPr>
              <a:t>ист</a:t>
            </a:r>
            <a:endParaRPr lang="ru-RU" sz="9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потоп</a:t>
            </a: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96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(потоп)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Calibri" pitchFamily="34" charset="0"/>
                <a:cs typeface="Times New Roman" pitchFamily="18" charset="0"/>
              </a:rPr>
              <a:t>топот</a:t>
            </a: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6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(топот)</a:t>
            </a:r>
            <a:r>
              <a:rPr kumimoji="0" lang="ru-RU" sz="96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</a:rPr>
              <a:t> 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Перевртыши</a:t>
            </a:r>
            <a:endParaRPr lang="ru-RU" sz="4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357290" y="2928934"/>
            <a:ext cx="59442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coolSlan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cap="all" normalizeH="0" baseline="0" dirty="0" smtClean="0">
                <a:ln w="0"/>
                <a:solidFill>
                  <a:srgbClr val="6703E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 о р о т а</a:t>
            </a:r>
            <a:endParaRPr kumimoji="0" lang="ru-RU" sz="9600" b="1" i="0" u="none" strike="noStrike" cap="all" normalizeH="0" baseline="0" dirty="0" smtClean="0">
              <a:ln w="0"/>
              <a:solidFill>
                <a:srgbClr val="6703ED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Буква заблудилась</a:t>
            </a:r>
            <a:endParaRPr lang="ru-RU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5000628" y="3214686"/>
            <a:ext cx="1643074" cy="135732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072066" y="3143248"/>
            <a:ext cx="1500198" cy="121444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286380" y="1643050"/>
            <a:ext cx="114165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all" dirty="0" smtClean="0">
                <a:ln w="0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н</a:t>
            </a:r>
            <a:endParaRPr lang="ru-RU" sz="9600" b="1" cap="all" dirty="0">
              <a:ln w="0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642918"/>
          <a:ext cx="7572428" cy="350046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12693"/>
                <a:gridCol w="1668188"/>
                <a:gridCol w="1431076"/>
                <a:gridCol w="1429395"/>
                <a:gridCol w="1431076"/>
              </a:tblGrid>
              <a:tr h="1750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5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3        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2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7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4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с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л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о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7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о</a:t>
                      </a:r>
                      <a:endParaRPr lang="ru-RU" sz="7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488" y="4786322"/>
            <a:ext cx="52864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волос</a:t>
            </a:r>
            <a:endParaRPr kumimoji="0" lang="ru-RU" sz="9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071546"/>
            <a:ext cx="885828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ло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ко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бо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лу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жа 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ба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kumimoji="0" lang="ru-RU" sz="6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 лит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Слоговое лото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571480"/>
          <a:ext cx="7358114" cy="342902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67051"/>
                <a:gridCol w="1620975"/>
                <a:gridCol w="1390574"/>
                <a:gridCol w="1388940"/>
                <a:gridCol w="1390574"/>
              </a:tblGrid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3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4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5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8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8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в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е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с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8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а</a:t>
                      </a:r>
                      <a:endParaRPr lang="ru-RU" sz="8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571736" y="4643446"/>
            <a:ext cx="320792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навес</a:t>
            </a:r>
            <a:endParaRPr kumimoji="0" lang="ru-RU" sz="9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Жа-жа-жа- есть иголки у ежа.</a:t>
            </a:r>
            <a:endParaRPr kumimoji="0" lang="ru-RU" sz="54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Жу-жу-жу- молоко дадим ежу.</a:t>
            </a:r>
            <a:endParaRPr kumimoji="0" lang="ru-RU" sz="54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857224" y="285728"/>
            <a:ext cx="2214578" cy="1571636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785786" y="4786322"/>
            <a:ext cx="2214578" cy="1571636"/>
          </a:xfrm>
          <a:prstGeom prst="cloud">
            <a:avLst/>
          </a:prstGeom>
          <a:solidFill>
            <a:srgbClr val="A5D2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6429388" y="5000636"/>
            <a:ext cx="2214578" cy="1571636"/>
          </a:xfrm>
          <a:prstGeom prst="cloud">
            <a:avLst/>
          </a:prstGeom>
          <a:solidFill>
            <a:srgbClr val="ADC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928802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Вкусная халва –</a:t>
            </a:r>
          </a:p>
          <a:p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Мастеру хвала.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sp>
        <p:nvSpPr>
          <p:cNvPr id="9" name="Солнце 8"/>
          <p:cNvSpPr/>
          <p:nvPr/>
        </p:nvSpPr>
        <p:spPr>
          <a:xfrm>
            <a:off x="5643570" y="285728"/>
            <a:ext cx="1285884" cy="1143008"/>
          </a:xfrm>
          <a:prstGeom prst="sun">
            <a:avLst/>
          </a:prstGeom>
          <a:solidFill>
            <a:srgbClr val="F3F197"/>
          </a:solidFill>
          <a:ln w="3175">
            <a:solidFill>
              <a:srgbClr val="FAF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6500826" y="428604"/>
            <a:ext cx="2214578" cy="1571636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/>
          <p:cNvSpPr/>
          <p:nvPr/>
        </p:nvSpPr>
        <p:spPr>
          <a:xfrm>
            <a:off x="7286644" y="642918"/>
            <a:ext cx="1857356" cy="1571636"/>
          </a:xfrm>
          <a:prstGeom prst="star5">
            <a:avLst>
              <a:gd name="adj" fmla="val 29191"/>
              <a:gd name="hf" fmla="val 105146"/>
              <a:gd name="vf" fmla="val 11055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214282" y="5072074"/>
            <a:ext cx="1857356" cy="1571636"/>
          </a:xfrm>
          <a:prstGeom prst="star5">
            <a:avLst>
              <a:gd name="adj" fmla="val 29191"/>
              <a:gd name="hf" fmla="val 105146"/>
              <a:gd name="vf" fmla="val 11055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71472" y="214290"/>
            <a:ext cx="1857356" cy="1571636"/>
          </a:xfrm>
          <a:prstGeom prst="star5">
            <a:avLst>
              <a:gd name="adj" fmla="val 29191"/>
              <a:gd name="hf" fmla="val 105146"/>
              <a:gd name="vf" fmla="val 11055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857620" y="2500306"/>
            <a:ext cx="1857356" cy="1571636"/>
          </a:xfrm>
          <a:prstGeom prst="star5">
            <a:avLst>
              <a:gd name="adj" fmla="val 29191"/>
              <a:gd name="hf" fmla="val 105146"/>
              <a:gd name="vf" fmla="val 11055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6572264" y="4714884"/>
            <a:ext cx="1857356" cy="1571636"/>
          </a:xfrm>
          <a:prstGeom prst="star5">
            <a:avLst>
              <a:gd name="adj" fmla="val 29191"/>
              <a:gd name="hf" fmla="val 105146"/>
              <a:gd name="vf" fmla="val 110557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4305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Хомяку сказал хорёк:</a:t>
            </a:r>
          </a:p>
          <a:p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«Хвост твой узок, </a:t>
            </a:r>
          </a:p>
          <a:p>
            <a:r>
              <a:rPr lang="ru-RU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Мой широк!»</a:t>
            </a:r>
            <a:endParaRPr lang="ru-RU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2071678"/>
            <a:ext cx="4572000" cy="2800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400" b="1" dirty="0" smtClean="0">
                <a:ln>
                  <a:prstDash val="solid"/>
                </a:ln>
                <a:solidFill>
                  <a:srgbClr val="6703ED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 нашей кухне целый год </a:t>
            </a:r>
          </a:p>
          <a:p>
            <a:r>
              <a:rPr lang="ru-RU" sz="4400" b="1" dirty="0" smtClean="0">
                <a:ln>
                  <a:prstDash val="solid"/>
                </a:ln>
                <a:solidFill>
                  <a:srgbClr val="6703ED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Дед мороз в шкафу живёт.</a:t>
            </a:r>
            <a:endParaRPr lang="ru-RU" sz="4400" b="1" dirty="0">
              <a:ln>
                <a:prstDash val="solid"/>
              </a:ln>
              <a:solidFill>
                <a:srgbClr val="6703ED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Солнце 4"/>
          <p:cNvSpPr/>
          <p:nvPr/>
        </p:nvSpPr>
        <p:spPr>
          <a:xfrm>
            <a:off x="6143636" y="714356"/>
            <a:ext cx="2357454" cy="2143140"/>
          </a:xfrm>
          <a:prstGeom prst="su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285720" y="4429132"/>
            <a:ext cx="2357454" cy="2143140"/>
          </a:xfrm>
          <a:prstGeom prst="su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/>
          <p:cNvSpPr/>
          <p:nvPr/>
        </p:nvSpPr>
        <p:spPr>
          <a:xfrm>
            <a:off x="6429388" y="4143380"/>
            <a:ext cx="2357454" cy="2143140"/>
          </a:xfrm>
          <a:prstGeom prst="su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142844" y="0"/>
            <a:ext cx="2357454" cy="2143140"/>
          </a:xfrm>
          <a:prstGeom prst="sun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3116"/>
            <a:ext cx="8286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3357554" y="3571876"/>
            <a:ext cx="2428860" cy="2285992"/>
          </a:xfrm>
          <a:prstGeom prst="smileyFace">
            <a:avLst>
              <a:gd name="adj" fmla="val 4653"/>
            </a:avLst>
          </a:prstGeom>
          <a:solidFill>
            <a:srgbClr val="F2850E"/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143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сажа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кожа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лужа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ложа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0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жабо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жаба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жара</a:t>
            </a:r>
          </a:p>
          <a:p>
            <a:r>
              <a:rPr lang="ru-RU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жалит</a:t>
            </a:r>
            <a:endParaRPr lang="ru-RU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928794" y="2071678"/>
            <a:ext cx="62865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Фартук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Фотоаппарат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Фонарик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1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Times New Roman" pitchFamily="18" charset="0"/>
              </a:rPr>
              <a:t>Флаг</a:t>
            </a:r>
            <a:endParaRPr kumimoji="0" lang="ru-RU" sz="66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Найди одинаковый звук в словах: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00232" y="1928802"/>
          <a:ext cx="5175914" cy="45120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46874"/>
                <a:gridCol w="1309680"/>
                <a:gridCol w="1309680"/>
                <a:gridCol w="1309680"/>
              </a:tblGrid>
              <a:tr h="13573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ж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р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п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к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2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у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17543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Найди новые слова, меняя одну букву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57356" y="1928802"/>
          <a:ext cx="5357851" cy="471491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0703"/>
                <a:gridCol w="1355716"/>
                <a:gridCol w="1355716"/>
                <a:gridCol w="1355716"/>
              </a:tblGrid>
              <a:tr h="137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ж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р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3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п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р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3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</a:t>
                      </a: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п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р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к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3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п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а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  </a:t>
                      </a:r>
                      <a:r>
                        <a:rPr lang="ru-RU" sz="60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к</a:t>
                      </a:r>
                      <a:endParaRPr lang="ru-RU" sz="60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857512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0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Ёжик</a:t>
            </a:r>
            <a:endParaRPr lang="ru-RU" sz="20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3143248"/>
            <a:ext cx="318228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a:rPr>
              <a:t>ёж</a:t>
            </a:r>
            <a:endParaRPr lang="ru-RU" sz="20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95046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Же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ре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бёнок</a:t>
            </a:r>
            <a:endParaRPr lang="ru-RU" sz="1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3214686"/>
            <a:ext cx="571823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a:rPr>
              <a:t>ребёнок</a:t>
            </a:r>
            <a:endParaRPr lang="ru-RU" sz="1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9410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Жа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57F32D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r>
              <a:rPr lang="ru-RU" sz="1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ок</a:t>
            </a:r>
            <a:endParaRPr lang="ru-RU" sz="1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8007" y="2967335"/>
            <a:ext cx="428585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a:rPr>
              <a:t>ворон</a:t>
            </a:r>
            <a:endParaRPr lang="ru-RU" sz="1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779648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Пожар</a:t>
            </a:r>
            <a:endParaRPr lang="ru-RU" sz="20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48007" y="2967335"/>
            <a:ext cx="4753224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92D050">
                        <a:shade val="30000"/>
                        <a:satMod val="115000"/>
                      </a:srgbClr>
                    </a:gs>
                    <a:gs pos="50000">
                      <a:srgbClr val="92D050">
                        <a:shade val="67500"/>
                        <a:satMod val="115000"/>
                      </a:srgbClr>
                    </a:gs>
                    <a:gs pos="100000">
                      <a:srgbClr val="92D05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</a:rPr>
              <a:t>жар</a:t>
            </a:r>
            <a:endParaRPr lang="ru-RU" sz="20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219</TotalTime>
  <Words>274</Words>
  <Application>Microsoft Office PowerPoint</Application>
  <PresentationFormat>Экран (4:3)</PresentationFormat>
  <Paragraphs>125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Игровые технологии как средство развития познавательной активности у школьников. </vt:lpstr>
      <vt:lpstr>Слайд 2</vt:lpstr>
      <vt:lpstr>Слайд 3</vt:lpstr>
      <vt:lpstr>Слайд 4</vt:lpstr>
      <vt:lpstr>Слайд 5</vt:lpstr>
      <vt:lpstr>Ёжик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Игровые технологии как средство развития познавательной активности у школьников. </dc:title>
  <dc:creator>SamLab.ws</dc:creator>
  <cp:lastModifiedBy>SamLab.ws</cp:lastModifiedBy>
  <cp:revision>24</cp:revision>
  <dcterms:created xsi:type="dcterms:W3CDTF">2010-12-02T02:02:45Z</dcterms:created>
  <dcterms:modified xsi:type="dcterms:W3CDTF">2010-12-02T10:01:13Z</dcterms:modified>
</cp:coreProperties>
</file>