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82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C7DD"/>
    <a:srgbClr val="A5D2E9"/>
    <a:srgbClr val="F3F197"/>
    <a:srgbClr val="E8D19D"/>
    <a:srgbClr val="FAF511"/>
    <a:srgbClr val="F2850E"/>
    <a:srgbClr val="6703ED"/>
    <a:srgbClr val="CC9B00"/>
    <a:srgbClr val="57F32D"/>
  </p:clrMru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A61BB-82C9-4095-AF5C-84F8A8AF9F0A}" type="datetimeFigureOut">
              <a:rPr lang="ru-RU" smtClean="0"/>
              <a:pPr/>
              <a:t>02.12.2010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74AAA-BCF1-47AE-85A9-B3C2BE85CF4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74AAA-BCF1-47AE-85A9-B3C2BE85CF41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7424-F1B7-4859-A6EF-45DE4FBA509B}" type="datetimeFigureOut">
              <a:rPr lang="ru-RU" smtClean="0"/>
              <a:pPr/>
              <a:t>02.12.2010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722A-AFDA-4C26-A6B2-AF01220D1FB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7424-F1B7-4859-A6EF-45DE4FBA509B}" type="datetimeFigureOut">
              <a:rPr lang="ru-RU" smtClean="0"/>
              <a:pPr/>
              <a:t>02.12.2010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722A-AFDA-4C26-A6B2-AF01220D1F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7424-F1B7-4859-A6EF-45DE4FBA509B}" type="datetimeFigureOut">
              <a:rPr lang="ru-RU" smtClean="0"/>
              <a:pPr/>
              <a:t>02.12.2010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722A-AFDA-4C26-A6B2-AF01220D1F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7424-F1B7-4859-A6EF-45DE4FBA509B}" type="datetimeFigureOut">
              <a:rPr lang="ru-RU" smtClean="0"/>
              <a:pPr/>
              <a:t>02.12.2010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722A-AFDA-4C26-A6B2-AF01220D1F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7424-F1B7-4859-A6EF-45DE4FBA509B}" type="datetimeFigureOut">
              <a:rPr lang="ru-RU" smtClean="0"/>
              <a:pPr/>
              <a:t>02.12.2010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7E7722A-AFDA-4C26-A6B2-AF01220D1F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7424-F1B7-4859-A6EF-45DE4FBA509B}" type="datetimeFigureOut">
              <a:rPr lang="ru-RU" smtClean="0"/>
              <a:pPr/>
              <a:t>02.12.2010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722A-AFDA-4C26-A6B2-AF01220D1F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7424-F1B7-4859-A6EF-45DE4FBA509B}" type="datetimeFigureOut">
              <a:rPr lang="ru-RU" smtClean="0"/>
              <a:pPr/>
              <a:t>02.12.2010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722A-AFDA-4C26-A6B2-AF01220D1F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7424-F1B7-4859-A6EF-45DE4FBA509B}" type="datetimeFigureOut">
              <a:rPr lang="ru-RU" smtClean="0"/>
              <a:pPr/>
              <a:t>02.12.2010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722A-AFDA-4C26-A6B2-AF01220D1F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7424-F1B7-4859-A6EF-45DE4FBA509B}" type="datetimeFigureOut">
              <a:rPr lang="ru-RU" smtClean="0"/>
              <a:pPr/>
              <a:t>02.12.2010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722A-AFDA-4C26-A6B2-AF01220D1F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7424-F1B7-4859-A6EF-45DE4FBA509B}" type="datetimeFigureOut">
              <a:rPr lang="ru-RU" smtClean="0"/>
              <a:pPr/>
              <a:t>02.12.2010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722A-AFDA-4C26-A6B2-AF01220D1F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7424-F1B7-4859-A6EF-45DE4FBA509B}" type="datetimeFigureOut">
              <a:rPr lang="ru-RU" smtClean="0"/>
              <a:pPr/>
              <a:t>02.12.2010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722A-AFDA-4C26-A6B2-AF01220D1F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6D87424-F1B7-4859-A6EF-45DE4FBA509B}" type="datetimeFigureOut">
              <a:rPr lang="ru-RU" smtClean="0"/>
              <a:pPr/>
              <a:t>02.12.2010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7E7722A-AFDA-4C26-A6B2-AF01220D1F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071546"/>
            <a:ext cx="8229600" cy="44005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Игровые технологии как средство развития познавательной активности у школьников.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0" y="5000612"/>
            <a:ext cx="2000264" cy="1857388"/>
          </a:xfrm>
          <a:prstGeom prst="sun">
            <a:avLst/>
          </a:prstGeom>
          <a:solidFill>
            <a:srgbClr val="FFFF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Улыбающееся лицо 4"/>
          <p:cNvSpPr/>
          <p:nvPr/>
        </p:nvSpPr>
        <p:spPr>
          <a:xfrm>
            <a:off x="500034" y="5429264"/>
            <a:ext cx="1000132" cy="1000132"/>
          </a:xfrm>
          <a:prstGeom prst="smileyFace">
            <a:avLst/>
          </a:prstGeom>
          <a:solidFill>
            <a:srgbClr val="FFFF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0"/>
            <a:ext cx="9144000" cy="83099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Ребусы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428604"/>
            <a:ext cx="2242922" cy="317009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0000" b="1" spc="50" dirty="0" smtClean="0">
                <a:ln w="11430">
                  <a:noFill/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</a:t>
            </a:r>
            <a:r>
              <a:rPr lang="ru-RU" sz="11000" b="1" spc="50" dirty="0" smtClean="0">
                <a:ln w="11430">
                  <a:noFill/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</a:t>
            </a:r>
            <a:endParaRPr lang="ru-RU" sz="11000" b="1" spc="50" dirty="0">
              <a:ln w="11430">
                <a:noFill/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2464579" y="2464587"/>
            <a:ext cx="3000396" cy="164307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4179091" y="2393149"/>
            <a:ext cx="3000396" cy="178595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786182" y="3643314"/>
            <a:ext cx="2071702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071934" y="2500306"/>
            <a:ext cx="1523879" cy="110799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тра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6000760" y="642918"/>
            <a:ext cx="2857520" cy="285749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6143636" y="1071546"/>
            <a:ext cx="270336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рота</a:t>
            </a:r>
            <a:endParaRPr lang="ru-RU" sz="9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214282" y="3714752"/>
            <a:ext cx="2857520" cy="2857496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214282" y="4214818"/>
            <a:ext cx="281038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рона</a:t>
            </a:r>
            <a:endParaRPr lang="ru-RU" sz="9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715140" y="3714752"/>
            <a:ext cx="221464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фо</a:t>
            </a:r>
            <a:endParaRPr lang="ru-RU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6572264" y="5143512"/>
            <a:ext cx="2428860" cy="1588"/>
          </a:xfrm>
          <a:prstGeom prst="line">
            <a:avLst/>
          </a:prstGeom>
          <a:ln w="76200" cmpd="sng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000892" y="4929198"/>
            <a:ext cx="189346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ри</a:t>
            </a:r>
            <a:endParaRPr lang="ru-RU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5000636"/>
            <a:ext cx="650085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Шо     ёр</a:t>
            </a:r>
            <a:endParaRPr lang="ru-RU" sz="8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101566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6000" dirty="0" smtClean="0">
                <a:solidFill>
                  <a:schemeClr val="tx1"/>
                </a:solidFill>
                <a:latin typeface="+mj-lt"/>
              </a:rPr>
              <a:t>Буква потерялась</a:t>
            </a:r>
            <a:endParaRPr lang="ru-RU" sz="6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71670" y="1428736"/>
            <a:ext cx="4943982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абрика</a:t>
            </a:r>
            <a:endParaRPr lang="ru-RU" sz="8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1500174"/>
            <a:ext cx="1143008" cy="1357322"/>
          </a:xfrm>
          <a:prstGeom prst="rect">
            <a:avLst/>
          </a:prstGeom>
          <a:noFill/>
          <a:ln w="76200">
            <a:solidFill>
              <a:srgbClr val="CC9B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3214686"/>
            <a:ext cx="4774705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     та</a:t>
            </a:r>
            <a:endParaRPr lang="ru-RU" sz="8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488" y="3286124"/>
            <a:ext cx="1143008" cy="1357322"/>
          </a:xfrm>
          <a:prstGeom prst="rect">
            <a:avLst/>
          </a:prstGeom>
          <a:noFill/>
          <a:ln w="76200">
            <a:solidFill>
              <a:srgbClr val="CC9B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00430" y="5072074"/>
            <a:ext cx="1143008" cy="1357322"/>
          </a:xfrm>
          <a:prstGeom prst="rect">
            <a:avLst/>
          </a:prstGeom>
          <a:noFill/>
          <a:ln w="76200">
            <a:solidFill>
              <a:srgbClr val="CC9B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0"/>
            <a:ext cx="9144000" cy="83099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Слово рассыпалось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1142984"/>
            <a:ext cx="7901522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2000" b="1" i="1" u="none" strike="noStrike" normalizeH="0" baseline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Т Ы Ф К У Р</a:t>
            </a:r>
            <a:r>
              <a:rPr kumimoji="0" lang="ru-RU" sz="120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2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4071942"/>
            <a:ext cx="7191520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фрукты</a:t>
            </a:r>
            <a:endParaRPr lang="ru-RU" sz="1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071546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Фи</a:t>
            </a:r>
            <a:endParaRPr lang="ru-RU" sz="6000" b="1" dirty="0">
              <a:ln w="17780" cmpd="sng">
                <a:solidFill>
                  <a:schemeClr val="accent4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r>
              <a:rPr lang="ru-RU" sz="6000" b="1" dirty="0">
                <a:ln w="17780" cmpd="sng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Фаз</a:t>
            </a:r>
          </a:p>
          <a:p>
            <a:r>
              <a:rPr lang="ru-RU" sz="6000" b="1" dirty="0">
                <a:ln w="17780" cmpd="sng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Фара</a:t>
            </a:r>
          </a:p>
          <a:p>
            <a:r>
              <a:rPr lang="ru-RU" sz="6000" b="1" dirty="0">
                <a:ln w="17780" cmpd="sng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Форма</a:t>
            </a:r>
          </a:p>
          <a:p>
            <a:r>
              <a:rPr lang="ru-RU" sz="6000" b="1" dirty="0">
                <a:ln w="17780" cmpd="sng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Флажок</a:t>
            </a:r>
          </a:p>
          <a:p>
            <a:r>
              <a:rPr lang="ru-RU" sz="6000" b="1" dirty="0">
                <a:ln w="17780" cmpd="sng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Фуфайка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5400" dirty="0" smtClean="0">
                <a:solidFill>
                  <a:schemeClr val="tx1"/>
                </a:solidFill>
                <a:latin typeface="Calibri" pitchFamily="34" charset="0"/>
              </a:rPr>
              <a:t>Лесенка</a:t>
            </a:r>
            <a:endParaRPr lang="ru-RU" sz="54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Calibri" pitchFamily="34" charset="0"/>
              </a:rPr>
              <a:t>Занимательные модели</a:t>
            </a:r>
            <a:endParaRPr lang="ru-RU" sz="3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142908" y="785794"/>
            <a:ext cx="124264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</a:t>
            </a:r>
            <a:endParaRPr lang="ru-RU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857232"/>
            <a:ext cx="1143008" cy="1357322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57422" y="857232"/>
            <a:ext cx="1143008" cy="1357322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43306" y="857232"/>
            <a:ext cx="1143008" cy="1357322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29058" y="2857496"/>
            <a:ext cx="124264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</a:t>
            </a:r>
            <a:endParaRPr lang="ru-RU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2928934"/>
            <a:ext cx="1143008" cy="1357322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500166" y="2928934"/>
            <a:ext cx="1143008" cy="1357322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786050" y="2928934"/>
            <a:ext cx="1143008" cy="1357322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714612" y="4929198"/>
            <a:ext cx="124264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</a:t>
            </a:r>
            <a:endParaRPr lang="ru-RU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4282" y="5000636"/>
            <a:ext cx="1143008" cy="1357322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500166" y="5000636"/>
            <a:ext cx="1143008" cy="1357322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929058" y="5072074"/>
            <a:ext cx="1143008" cy="1357322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214942" y="5072074"/>
            <a:ext cx="1143008" cy="1357322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959008" y="642918"/>
            <a:ext cx="4184992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флаг, флот, </a:t>
            </a:r>
          </a:p>
          <a:p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Федя</a:t>
            </a:r>
            <a:endParaRPr lang="ru-RU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572132" y="3071810"/>
            <a:ext cx="237917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шарф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411457" y="5072074"/>
            <a:ext cx="273254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кофта</a:t>
            </a:r>
            <a:endParaRPr lang="ru-RU" sz="7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0"/>
            <a:ext cx="804579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i="1" cap="all" dirty="0" smtClean="0">
                <a:ln w="9000" cmpd="sng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Ф а б р и к а</a:t>
            </a:r>
            <a:endParaRPr lang="ru-RU" sz="9600" b="1" cap="all" dirty="0">
              <a:ln w="9000" cmpd="sng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841242"/>
            <a:ext cx="850108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b="1" cap="all" dirty="0">
                <a:ln w="9000" cmpd="sng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факир, фара,брак, бра, бар, рак,раб, </a:t>
            </a:r>
            <a:r>
              <a:rPr lang="ru-RU" sz="8000" b="1" cap="all" dirty="0" smtClean="0">
                <a:ln w="9000" cmpd="sng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бак</a:t>
            </a:r>
            <a:endParaRPr lang="ru-RU" sz="8000" b="1" cap="all" dirty="0">
              <a:ln w="9000" cmpd="sng">
                <a:solidFill>
                  <a:srgbClr val="92D050"/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214290"/>
            <a:ext cx="600075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М</a:t>
            </a:r>
            <a:r>
              <a:rPr lang="ru-RU" sz="9600" smtClean="0">
                <a:solidFill>
                  <a:srgbClr val="0070C0"/>
                </a:solidFill>
                <a:latin typeface="Comic Sans MS" pitchFamily="66" charset="0"/>
              </a:rPr>
              <a:t>олоток </a:t>
            </a:r>
            <a:r>
              <a:rPr lang="ru-RU" sz="960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А</a:t>
            </a:r>
            <a:r>
              <a:rPr lang="ru-RU" sz="9600" smtClean="0">
                <a:solidFill>
                  <a:srgbClr val="0070C0"/>
                </a:solidFill>
                <a:latin typeface="Comic Sans MS" pitchFamily="66" charset="0"/>
              </a:rPr>
              <a:t>втобус</a:t>
            </a:r>
            <a:r>
              <a:rPr lang="ru-RU" sz="9600" b="1" i="1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ru-RU" sz="9600" b="1" i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М</a:t>
            </a:r>
            <a:r>
              <a:rPr lang="ru-RU" sz="9600" smtClean="0">
                <a:solidFill>
                  <a:srgbClr val="0070C0"/>
                </a:solidFill>
                <a:latin typeface="Comic Sans MS" pitchFamily="66" charset="0"/>
              </a:rPr>
              <a:t>ак</a:t>
            </a:r>
            <a:r>
              <a:rPr lang="ru-RU" sz="9600" b="1" i="1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</a:p>
          <a:p>
            <a:r>
              <a:rPr lang="ru-RU" sz="9600" b="1" i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А</a:t>
            </a:r>
            <a:r>
              <a:rPr lang="ru-RU" sz="9600" smtClean="0">
                <a:solidFill>
                  <a:srgbClr val="0070C0"/>
                </a:solidFill>
                <a:latin typeface="Comic Sans MS" pitchFamily="66" charset="0"/>
              </a:rPr>
              <a:t>ист</a:t>
            </a:r>
            <a:endParaRPr lang="ru-RU" sz="9600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357298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6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Calibri" pitchFamily="34" charset="0"/>
                <a:cs typeface="Times New Roman" pitchFamily="18" charset="0"/>
              </a:rPr>
              <a:t>потоп</a:t>
            </a:r>
            <a:r>
              <a:rPr kumimoji="0" lang="ru-RU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9600" b="1" i="0" u="none" strike="noStrike" normalizeH="0" baseline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(потоп)</a:t>
            </a:r>
            <a:endParaRPr kumimoji="0" lang="ru-RU" sz="9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6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Calibri" pitchFamily="34" charset="0"/>
                <a:cs typeface="Times New Roman" pitchFamily="18" charset="0"/>
              </a:rPr>
              <a:t>топот</a:t>
            </a:r>
            <a:r>
              <a:rPr kumimoji="0" lang="ru-RU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9600" b="1" i="0" u="none" strike="noStrike" normalizeH="0" baseline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(топот)</a:t>
            </a:r>
            <a:r>
              <a:rPr kumimoji="0" lang="ru-RU" sz="9600" b="1" i="0" u="none" strike="noStrike" normalizeH="0" baseline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</a:rPr>
              <a:t> </a:t>
            </a:r>
            <a:endParaRPr kumimoji="0" lang="ru-RU" sz="9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Перевртыши</a:t>
            </a:r>
            <a:endParaRPr lang="ru-RU" sz="48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357290" y="2928934"/>
            <a:ext cx="594425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extrusionH="57150" contourW="6350" prstMaterial="metal">
              <a:bevelT w="127000" h="31750" prst="coolSlan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600" b="1" i="0" u="none" strike="noStrike" cap="all" normalizeH="0" baseline="0" dirty="0" smtClean="0">
                <a:ln w="0"/>
                <a:solidFill>
                  <a:srgbClr val="6703ED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В о р о т а</a:t>
            </a:r>
            <a:endParaRPr kumimoji="0" lang="ru-RU" sz="9600" b="1" i="0" u="none" strike="noStrike" cap="all" normalizeH="0" baseline="0" dirty="0" smtClean="0">
              <a:ln w="0"/>
              <a:solidFill>
                <a:srgbClr val="6703ED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Буква заблудилась</a:t>
            </a:r>
            <a:endParaRPr lang="ru-RU" sz="44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 flipH="1" flipV="1">
            <a:off x="5000628" y="3214686"/>
            <a:ext cx="1643074" cy="1357322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5072066" y="3143248"/>
            <a:ext cx="1500198" cy="1214446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5286380" y="1643050"/>
            <a:ext cx="114165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all" dirty="0" smtClean="0">
                <a:ln w="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н</a:t>
            </a:r>
            <a:endParaRPr lang="ru-RU" sz="9600" b="1" cap="all" dirty="0">
              <a:ln w="0"/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85786" y="642918"/>
          <a:ext cx="7572428" cy="350046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612693"/>
                <a:gridCol w="1668188"/>
                <a:gridCol w="1431076"/>
                <a:gridCol w="1429395"/>
                <a:gridCol w="1431076"/>
              </a:tblGrid>
              <a:tr h="1750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5</a:t>
                      </a:r>
                      <a:endParaRPr lang="ru-RU" sz="72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3        </a:t>
                      </a:r>
                      <a:endParaRPr lang="ru-RU" sz="72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2</a:t>
                      </a:r>
                      <a:endParaRPr lang="ru-RU" sz="72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</a:t>
                      </a:r>
                      <a:r>
                        <a:rPr lang="ru-RU" sz="7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72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4</a:t>
                      </a:r>
                      <a:endParaRPr lang="ru-RU" sz="72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50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с</a:t>
                      </a:r>
                      <a:endParaRPr lang="ru-RU" sz="72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л</a:t>
                      </a:r>
                      <a:endParaRPr lang="ru-RU" sz="72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о</a:t>
                      </a:r>
                      <a:endParaRPr lang="ru-RU" sz="72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</a:t>
                      </a:r>
                      <a:r>
                        <a:rPr lang="ru-RU" sz="7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</a:t>
                      </a:r>
                      <a:endParaRPr lang="ru-RU" sz="72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о</a:t>
                      </a:r>
                      <a:endParaRPr lang="ru-RU" sz="72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857488" y="4786322"/>
            <a:ext cx="528641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волос</a:t>
            </a:r>
            <a:endParaRPr kumimoji="0" lang="ru-RU" sz="9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071546"/>
            <a:ext cx="885828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</a:t>
            </a:r>
            <a:r>
              <a:rPr kumimoji="0" lang="ru-RU" sz="66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Calibri" pitchFamily="34" charset="0"/>
                <a:cs typeface="Times New Roman" pitchFamily="18" charset="0"/>
              </a:rPr>
              <a:t> ло</a:t>
            </a:r>
            <a:endParaRPr kumimoji="0" lang="ru-RU" sz="66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</a:t>
            </a:r>
            <a:r>
              <a:rPr kumimoji="0" lang="ru-RU" sz="66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Calibri" pitchFamily="34" charset="0"/>
                <a:cs typeface="Times New Roman" pitchFamily="18" charset="0"/>
              </a:rPr>
              <a:t>ко</a:t>
            </a:r>
            <a:r>
              <a:rPr kumimoji="0" lang="ru-RU" sz="48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</a:t>
            </a:r>
            <a:r>
              <a:rPr kumimoji="0" lang="ru-RU" sz="66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Calibri" pitchFamily="34" charset="0"/>
                <a:cs typeface="Times New Roman" pitchFamily="18" charset="0"/>
              </a:rPr>
              <a:t>бо</a:t>
            </a:r>
            <a:endParaRPr kumimoji="0" lang="ru-RU" sz="66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66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Calibri" pitchFamily="34" charset="0"/>
                <a:cs typeface="Times New Roman" pitchFamily="18" charset="0"/>
              </a:rPr>
              <a:t>лу</a:t>
            </a:r>
            <a:r>
              <a:rPr kumimoji="0" lang="ru-RU" sz="48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</a:t>
            </a:r>
            <a:r>
              <a:rPr kumimoji="0" lang="ru-RU" sz="66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Calibri" pitchFamily="34" charset="0"/>
                <a:cs typeface="Times New Roman" pitchFamily="18" charset="0"/>
              </a:rPr>
              <a:t>жа </a:t>
            </a:r>
            <a:r>
              <a:rPr kumimoji="0" lang="ru-RU" sz="48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</a:t>
            </a:r>
            <a:r>
              <a:rPr kumimoji="0" lang="ru-RU" sz="66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Calibri" pitchFamily="34" charset="0"/>
                <a:cs typeface="Times New Roman" pitchFamily="18" charset="0"/>
              </a:rPr>
              <a:t>ба</a:t>
            </a:r>
            <a:endParaRPr kumimoji="0" lang="ru-RU" sz="66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</a:t>
            </a:r>
            <a:r>
              <a:rPr kumimoji="0" lang="ru-RU" sz="66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Calibri" pitchFamily="34" charset="0"/>
                <a:cs typeface="Times New Roman" pitchFamily="18" charset="0"/>
              </a:rPr>
              <a:t>са</a:t>
            </a:r>
            <a:r>
              <a:rPr kumimoji="0" lang="ru-RU" sz="48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</a:t>
            </a:r>
            <a:r>
              <a:rPr kumimoji="0" lang="ru-RU" sz="66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Calibri" pitchFamily="34" charset="0"/>
                <a:cs typeface="Times New Roman" pitchFamily="18" charset="0"/>
              </a:rPr>
              <a:t>ра</a:t>
            </a:r>
            <a:endParaRPr kumimoji="0" lang="ru-RU" sz="66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</a:t>
            </a:r>
            <a:r>
              <a:rPr kumimoji="0" lang="ru-RU" sz="66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Calibri" pitchFamily="34" charset="0"/>
                <a:cs typeface="Times New Roman" pitchFamily="18" charset="0"/>
              </a:rPr>
              <a:t> лит</a:t>
            </a:r>
            <a:endParaRPr kumimoji="0" lang="ru-RU" sz="66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Слоговое лото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00100" y="571480"/>
          <a:ext cx="7358114" cy="342902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67051"/>
                <a:gridCol w="1620975"/>
                <a:gridCol w="1390574"/>
                <a:gridCol w="1388940"/>
                <a:gridCol w="1390574"/>
              </a:tblGrid>
              <a:tr h="1714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3</a:t>
                      </a:r>
                      <a:endParaRPr lang="ru-RU" sz="8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4</a:t>
                      </a:r>
                      <a:endParaRPr lang="ru-RU" sz="8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5</a:t>
                      </a:r>
                      <a:endParaRPr lang="ru-RU" sz="8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</a:t>
                      </a:r>
                      <a:r>
                        <a:rPr lang="ru-RU" sz="8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8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</a:t>
                      </a:r>
                      <a:r>
                        <a:rPr lang="ru-RU" sz="8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8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в</a:t>
                      </a:r>
                      <a:endParaRPr lang="ru-RU" sz="8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е</a:t>
                      </a:r>
                      <a:endParaRPr lang="ru-RU" sz="8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с</a:t>
                      </a:r>
                      <a:endParaRPr lang="ru-RU" sz="8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</a:t>
                      </a:r>
                      <a:r>
                        <a:rPr lang="ru-RU" sz="8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</a:t>
                      </a:r>
                      <a:endParaRPr lang="ru-RU" sz="8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а</a:t>
                      </a:r>
                      <a:endParaRPr lang="ru-RU" sz="8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571736" y="4643446"/>
            <a:ext cx="3207929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навес</a:t>
            </a:r>
            <a:endParaRPr kumimoji="0" lang="ru-RU" sz="9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1428736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Жа-жа-жа- есть иголки у ежа.</a:t>
            </a:r>
            <a:endParaRPr kumimoji="0" lang="ru-RU" sz="54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4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Жу-жу-жу- молоко дадим ежу.</a:t>
            </a:r>
            <a:endParaRPr kumimoji="0" lang="ru-RU" sz="54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лако 3"/>
          <p:cNvSpPr/>
          <p:nvPr/>
        </p:nvSpPr>
        <p:spPr>
          <a:xfrm>
            <a:off x="857224" y="285728"/>
            <a:ext cx="2214578" cy="1571636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лако 4"/>
          <p:cNvSpPr/>
          <p:nvPr/>
        </p:nvSpPr>
        <p:spPr>
          <a:xfrm>
            <a:off x="785786" y="4786322"/>
            <a:ext cx="2214578" cy="1571636"/>
          </a:xfrm>
          <a:prstGeom prst="cloud">
            <a:avLst/>
          </a:prstGeom>
          <a:solidFill>
            <a:srgbClr val="A5D2E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лако 5"/>
          <p:cNvSpPr/>
          <p:nvPr/>
        </p:nvSpPr>
        <p:spPr>
          <a:xfrm>
            <a:off x="6429388" y="5000636"/>
            <a:ext cx="2214578" cy="1571636"/>
          </a:xfrm>
          <a:prstGeom prst="cloud">
            <a:avLst/>
          </a:prstGeom>
          <a:solidFill>
            <a:srgbClr val="ADC7D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1928802"/>
            <a:ext cx="914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Вкусная халва –</a:t>
            </a:r>
          </a:p>
          <a:p>
            <a:r>
              <a:rPr lang="ru-RU" sz="8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Мастеру хвала.</a:t>
            </a:r>
            <a:endParaRPr lang="ru-RU" sz="8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sp>
        <p:nvSpPr>
          <p:cNvPr id="9" name="Солнце 8"/>
          <p:cNvSpPr/>
          <p:nvPr/>
        </p:nvSpPr>
        <p:spPr>
          <a:xfrm>
            <a:off x="5643570" y="285728"/>
            <a:ext cx="1285884" cy="1143008"/>
          </a:xfrm>
          <a:prstGeom prst="sun">
            <a:avLst/>
          </a:prstGeom>
          <a:solidFill>
            <a:srgbClr val="F3F197"/>
          </a:solidFill>
          <a:ln w="3175">
            <a:solidFill>
              <a:srgbClr val="FAF5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блако 9"/>
          <p:cNvSpPr/>
          <p:nvPr/>
        </p:nvSpPr>
        <p:spPr>
          <a:xfrm>
            <a:off x="6500826" y="428604"/>
            <a:ext cx="2214578" cy="1571636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-конечная звезда 2"/>
          <p:cNvSpPr/>
          <p:nvPr/>
        </p:nvSpPr>
        <p:spPr>
          <a:xfrm>
            <a:off x="7286644" y="642918"/>
            <a:ext cx="1857356" cy="1571636"/>
          </a:xfrm>
          <a:prstGeom prst="star5">
            <a:avLst>
              <a:gd name="adj" fmla="val 29191"/>
              <a:gd name="hf" fmla="val 105146"/>
              <a:gd name="vf" fmla="val 110557"/>
            </a:avLst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5-конечная звезда 3"/>
          <p:cNvSpPr/>
          <p:nvPr/>
        </p:nvSpPr>
        <p:spPr>
          <a:xfrm>
            <a:off x="214282" y="5072074"/>
            <a:ext cx="1857356" cy="1571636"/>
          </a:xfrm>
          <a:prstGeom prst="star5">
            <a:avLst>
              <a:gd name="adj" fmla="val 29191"/>
              <a:gd name="hf" fmla="val 105146"/>
              <a:gd name="vf" fmla="val 110557"/>
            </a:avLst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571472" y="214290"/>
            <a:ext cx="1857356" cy="1571636"/>
          </a:xfrm>
          <a:prstGeom prst="star5">
            <a:avLst>
              <a:gd name="adj" fmla="val 29191"/>
              <a:gd name="hf" fmla="val 105146"/>
              <a:gd name="vf" fmla="val 110557"/>
            </a:avLst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3857620" y="2500306"/>
            <a:ext cx="1857356" cy="1571636"/>
          </a:xfrm>
          <a:prstGeom prst="star5">
            <a:avLst>
              <a:gd name="adj" fmla="val 29191"/>
              <a:gd name="hf" fmla="val 105146"/>
              <a:gd name="vf" fmla="val 110557"/>
            </a:avLst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6572264" y="4714884"/>
            <a:ext cx="1857356" cy="1571636"/>
          </a:xfrm>
          <a:prstGeom prst="star5">
            <a:avLst>
              <a:gd name="adj" fmla="val 29191"/>
              <a:gd name="hf" fmla="val 105146"/>
              <a:gd name="vf" fmla="val 110557"/>
            </a:avLst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43050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Хомяку сказал хорёк:</a:t>
            </a:r>
          </a:p>
          <a:p>
            <a:r>
              <a:rPr lang="ru-RU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«Хвост твой узок, </a:t>
            </a:r>
          </a:p>
          <a:p>
            <a:r>
              <a:rPr lang="ru-RU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Мой широк!»</a:t>
            </a:r>
            <a:endParaRPr lang="ru-RU" sz="6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71736" y="2071678"/>
            <a:ext cx="4572000" cy="280076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sz="4400" b="1" dirty="0" smtClean="0">
                <a:ln>
                  <a:prstDash val="solid"/>
                </a:ln>
                <a:solidFill>
                  <a:srgbClr val="6703ED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В нашей кухне целый год </a:t>
            </a:r>
          </a:p>
          <a:p>
            <a:r>
              <a:rPr lang="ru-RU" sz="4400" b="1" dirty="0" smtClean="0">
                <a:ln>
                  <a:prstDash val="solid"/>
                </a:ln>
                <a:solidFill>
                  <a:srgbClr val="6703ED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Дед мороз в шкафу живёт.</a:t>
            </a:r>
            <a:endParaRPr lang="ru-RU" sz="4400" b="1" dirty="0">
              <a:ln>
                <a:prstDash val="solid"/>
              </a:ln>
              <a:solidFill>
                <a:srgbClr val="6703ED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Солнце 4"/>
          <p:cNvSpPr/>
          <p:nvPr/>
        </p:nvSpPr>
        <p:spPr>
          <a:xfrm>
            <a:off x="6143636" y="714356"/>
            <a:ext cx="2357454" cy="2143140"/>
          </a:xfrm>
          <a:prstGeom prst="sun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олнце 5"/>
          <p:cNvSpPr/>
          <p:nvPr/>
        </p:nvSpPr>
        <p:spPr>
          <a:xfrm>
            <a:off x="285720" y="4429132"/>
            <a:ext cx="2357454" cy="2143140"/>
          </a:xfrm>
          <a:prstGeom prst="sun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олнце 6"/>
          <p:cNvSpPr/>
          <p:nvPr/>
        </p:nvSpPr>
        <p:spPr>
          <a:xfrm>
            <a:off x="6429388" y="4143380"/>
            <a:ext cx="2357454" cy="2143140"/>
          </a:xfrm>
          <a:prstGeom prst="sun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олнце 7"/>
          <p:cNvSpPr/>
          <p:nvPr/>
        </p:nvSpPr>
        <p:spPr>
          <a:xfrm>
            <a:off x="142844" y="0"/>
            <a:ext cx="2357454" cy="2143140"/>
          </a:xfrm>
          <a:prstGeom prst="sun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3116"/>
            <a:ext cx="8286776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Улыбающееся лицо 2"/>
          <p:cNvSpPr/>
          <p:nvPr/>
        </p:nvSpPr>
        <p:spPr>
          <a:xfrm>
            <a:off x="3357554" y="3571876"/>
            <a:ext cx="2428860" cy="2285992"/>
          </a:xfrm>
          <a:prstGeom prst="smileyFace">
            <a:avLst>
              <a:gd name="adj" fmla="val 4653"/>
            </a:avLst>
          </a:prstGeom>
          <a:solidFill>
            <a:srgbClr val="F2850E"/>
          </a:solidFill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314324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сажа</a:t>
            </a:r>
          </a:p>
          <a:p>
            <a:r>
              <a:rPr lang="ru-RU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кожа</a:t>
            </a:r>
          </a:p>
          <a:p>
            <a:r>
              <a:rPr lang="ru-RU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лужа</a:t>
            </a:r>
          </a:p>
          <a:p>
            <a:r>
              <a:rPr lang="ru-RU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ложа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572000" y="0"/>
            <a:ext cx="4572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жабо</a:t>
            </a:r>
          </a:p>
          <a:p>
            <a:r>
              <a:rPr lang="ru-RU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жаба</a:t>
            </a:r>
          </a:p>
          <a:p>
            <a:r>
              <a:rPr lang="ru-RU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жара</a:t>
            </a:r>
          </a:p>
          <a:p>
            <a:r>
              <a:rPr lang="ru-RU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жалит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928794" y="2071678"/>
            <a:ext cx="628651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1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Calibri" pitchFamily="34" charset="0"/>
                <a:cs typeface="Times New Roman" pitchFamily="18" charset="0"/>
              </a:rPr>
              <a:t>Фартук</a:t>
            </a:r>
            <a:endParaRPr kumimoji="0" lang="ru-RU" sz="66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1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Calibri" pitchFamily="34" charset="0"/>
                <a:cs typeface="Times New Roman" pitchFamily="18" charset="0"/>
              </a:rPr>
              <a:t>Фотоаппарат</a:t>
            </a:r>
            <a:endParaRPr kumimoji="0" lang="ru-RU" sz="66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1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Calibri" pitchFamily="34" charset="0"/>
                <a:cs typeface="Times New Roman" pitchFamily="18" charset="0"/>
              </a:rPr>
              <a:t>Фонарик</a:t>
            </a:r>
            <a:endParaRPr kumimoji="0" lang="ru-RU" sz="66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1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Calibri" pitchFamily="34" charset="0"/>
                <a:cs typeface="Times New Roman" pitchFamily="18" charset="0"/>
              </a:rPr>
              <a:t>Флаг</a:t>
            </a:r>
            <a:endParaRPr kumimoji="0" lang="ru-RU" sz="66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175432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Найди одинаковый звук в словах: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000232" y="1928802"/>
          <a:ext cx="5175914" cy="4512002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246874"/>
                <a:gridCol w="1309680"/>
                <a:gridCol w="1309680"/>
                <a:gridCol w="1309680"/>
              </a:tblGrid>
              <a:tr h="1357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  </a:t>
                      </a:r>
                      <a:r>
                        <a:rPr lang="ru-RU" sz="60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ж</a:t>
                      </a:r>
                      <a:endParaRPr lang="ru-RU" sz="60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 </a:t>
                      </a:r>
                      <a:r>
                        <a:rPr lang="ru-RU" sz="60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 </a:t>
                      </a:r>
                      <a:r>
                        <a:rPr lang="ru-RU" sz="6000" b="1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а</a:t>
                      </a:r>
                      <a:endParaRPr lang="ru-RU" sz="60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  </a:t>
                      </a:r>
                      <a:r>
                        <a:rPr lang="ru-RU" sz="60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р</a:t>
                      </a:r>
                      <a:endParaRPr lang="ru-RU" sz="60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  </a:t>
                      </a:r>
                      <a:r>
                        <a:rPr lang="ru-RU" sz="60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а</a:t>
                      </a:r>
                      <a:endParaRPr lang="ru-RU" sz="60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2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 </a:t>
                      </a:r>
                      <a:r>
                        <a:rPr lang="ru-RU" sz="60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п</a:t>
                      </a:r>
                      <a:endParaRPr lang="ru-RU" sz="60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2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 </a:t>
                      </a:r>
                      <a:r>
                        <a:rPr lang="ru-RU" sz="60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к</a:t>
                      </a:r>
                      <a:endParaRPr lang="ru-RU" sz="60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2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  </a:t>
                      </a:r>
                      <a:r>
                        <a:rPr lang="ru-RU" sz="60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у</a:t>
                      </a:r>
                      <a:endParaRPr lang="ru-RU" sz="60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0"/>
            <a:ext cx="9144000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Найди новые слова, меняя одну букву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857356" y="1928802"/>
          <a:ext cx="5357851" cy="471491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290703"/>
                <a:gridCol w="1355716"/>
                <a:gridCol w="1355716"/>
                <a:gridCol w="1355716"/>
              </a:tblGrid>
              <a:tr h="1373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ru-RU" sz="60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</a:rPr>
                        <a:t>ж</a:t>
                      </a:r>
                      <a:endParaRPr lang="ru-RU" sz="60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</a:rPr>
                        <a:t>  </a:t>
                      </a:r>
                      <a:r>
                        <a:rPr lang="ru-RU" sz="60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</a:rPr>
                        <a:t>а</a:t>
                      </a:r>
                      <a:endParaRPr lang="ru-RU" sz="60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</a:rPr>
                        <a:t>  </a:t>
                      </a:r>
                      <a:r>
                        <a:rPr lang="ru-RU" sz="60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</a:rPr>
                        <a:t>р</a:t>
                      </a:r>
                      <a:endParaRPr lang="ru-RU" sz="60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</a:rPr>
                        <a:t>  </a:t>
                      </a:r>
                      <a:r>
                        <a:rPr lang="ru-RU" sz="60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</a:rPr>
                        <a:t>а</a:t>
                      </a:r>
                      <a:endParaRPr lang="ru-RU" sz="60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13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  </a:t>
                      </a:r>
                      <a:r>
                        <a:rPr lang="ru-RU" sz="60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</a:rPr>
                        <a:t>п</a:t>
                      </a:r>
                      <a:endParaRPr lang="ru-RU" sz="60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  </a:t>
                      </a:r>
                      <a:r>
                        <a:rPr lang="ru-RU" sz="60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а</a:t>
                      </a:r>
                      <a:endParaRPr lang="ru-RU" sz="60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  </a:t>
                      </a:r>
                      <a:r>
                        <a:rPr lang="ru-RU" sz="60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р</a:t>
                      </a:r>
                      <a:endParaRPr lang="ru-RU" sz="60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  </a:t>
                      </a:r>
                      <a:r>
                        <a:rPr lang="ru-RU" sz="60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а</a:t>
                      </a:r>
                      <a:endParaRPr lang="ru-RU" sz="60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13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 </a:t>
                      </a:r>
                      <a:r>
                        <a:rPr lang="ru-RU" sz="60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 </a:t>
                      </a:r>
                      <a:r>
                        <a:rPr lang="ru-RU" sz="6000" b="1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п</a:t>
                      </a:r>
                      <a:endParaRPr lang="ru-RU" sz="60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  </a:t>
                      </a:r>
                      <a:r>
                        <a:rPr lang="ru-RU" sz="60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а</a:t>
                      </a:r>
                      <a:endParaRPr lang="ru-RU" sz="60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  </a:t>
                      </a:r>
                      <a:r>
                        <a:rPr lang="ru-RU" sz="60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р</a:t>
                      </a:r>
                      <a:endParaRPr lang="ru-RU" sz="60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</a:rPr>
                        <a:t>  </a:t>
                      </a:r>
                      <a:r>
                        <a:rPr lang="ru-RU" sz="60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</a:rPr>
                        <a:t>к</a:t>
                      </a:r>
                      <a:endParaRPr lang="ru-RU" sz="60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13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  </a:t>
                      </a:r>
                      <a:r>
                        <a:rPr lang="ru-RU" sz="60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п</a:t>
                      </a:r>
                      <a:endParaRPr lang="ru-RU" sz="60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  </a:t>
                      </a:r>
                      <a:r>
                        <a:rPr lang="ru-RU" sz="60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а</a:t>
                      </a:r>
                      <a:endParaRPr lang="ru-RU" sz="60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  </a:t>
                      </a:r>
                      <a:r>
                        <a:rPr lang="ru-RU" sz="60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</a:rPr>
                        <a:t>у</a:t>
                      </a:r>
                      <a:endParaRPr lang="ru-RU" sz="60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  </a:t>
                      </a:r>
                      <a:r>
                        <a:rPr lang="ru-RU" sz="60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к</a:t>
                      </a:r>
                      <a:endParaRPr lang="ru-RU" sz="60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2857512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20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Ёжик</a:t>
            </a:r>
            <a:endParaRPr lang="ru-RU" sz="20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14546" y="3143248"/>
            <a:ext cx="3182281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92D050">
                        <a:shade val="30000"/>
                        <a:satMod val="115000"/>
                      </a:srgbClr>
                    </a:gs>
                    <a:gs pos="50000">
                      <a:srgbClr val="92D050">
                        <a:shade val="67500"/>
                        <a:satMod val="115000"/>
                      </a:srgbClr>
                    </a:gs>
                    <a:gs pos="100000">
                      <a:srgbClr val="92D05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a:rPr>
              <a:t>ёж</a:t>
            </a:r>
            <a:endParaRPr lang="ru-RU" sz="20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14290"/>
            <a:ext cx="8950464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Же</a:t>
            </a:r>
            <a:r>
              <a:rPr lang="ru-RU" sz="1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ре</a:t>
            </a:r>
            <a:r>
              <a:rPr lang="ru-RU" sz="1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бёнок</a:t>
            </a:r>
            <a:endParaRPr lang="ru-RU" sz="12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71604" y="3214686"/>
            <a:ext cx="5718232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92D050">
                        <a:shade val="30000"/>
                        <a:satMod val="115000"/>
                      </a:srgbClr>
                    </a:gs>
                    <a:gs pos="50000">
                      <a:srgbClr val="92D050">
                        <a:shade val="67500"/>
                        <a:satMod val="115000"/>
                      </a:srgbClr>
                    </a:gs>
                    <a:gs pos="100000">
                      <a:srgbClr val="92D05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a:rPr>
              <a:t>ребёнок</a:t>
            </a:r>
            <a:endParaRPr lang="ru-RU" sz="1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194103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Жа</a:t>
            </a:r>
            <a:r>
              <a:rPr lang="ru-RU" sz="1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в</a:t>
            </a:r>
            <a:r>
              <a:rPr lang="ru-RU" sz="1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57F32D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о</a:t>
            </a:r>
            <a:r>
              <a:rPr lang="ru-RU" sz="1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ро</a:t>
            </a:r>
            <a:r>
              <a:rPr lang="ru-RU" sz="1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н</a:t>
            </a:r>
            <a:r>
              <a:rPr lang="ru-RU" sz="1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ок</a:t>
            </a:r>
            <a:endParaRPr lang="ru-RU" sz="12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48007" y="2967335"/>
            <a:ext cx="4285853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92D050">
                        <a:shade val="30000"/>
                        <a:satMod val="115000"/>
                      </a:srgbClr>
                    </a:gs>
                    <a:gs pos="50000">
                      <a:srgbClr val="92D050">
                        <a:shade val="67500"/>
                        <a:satMod val="115000"/>
                      </a:srgbClr>
                    </a:gs>
                    <a:gs pos="100000">
                      <a:srgbClr val="92D05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a:rPr>
              <a:t>ворон</a:t>
            </a:r>
            <a:endParaRPr lang="ru-RU" sz="1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779648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Пожар</a:t>
            </a:r>
            <a:endParaRPr lang="ru-RU" sz="20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48007" y="2967335"/>
            <a:ext cx="4753224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92D050">
                        <a:shade val="30000"/>
                        <a:satMod val="115000"/>
                      </a:srgbClr>
                    </a:gs>
                    <a:gs pos="50000">
                      <a:srgbClr val="92D050">
                        <a:shade val="67500"/>
                        <a:satMod val="115000"/>
                      </a:srgbClr>
                    </a:gs>
                    <a:gs pos="100000">
                      <a:srgbClr val="92D05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a:rPr>
              <a:t>жар</a:t>
            </a:r>
            <a:endParaRPr lang="ru-RU" sz="20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219</TotalTime>
  <Words>274</Words>
  <Application>Microsoft Office PowerPoint</Application>
  <PresentationFormat>Экран (4:3)</PresentationFormat>
  <Paragraphs>125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Апекс</vt:lpstr>
      <vt:lpstr>Игровые технологии как средство развития познавательной активности у школьников. </vt:lpstr>
      <vt:lpstr>Слайд 2</vt:lpstr>
      <vt:lpstr>Слайд 3</vt:lpstr>
      <vt:lpstr>Слайд 4</vt:lpstr>
      <vt:lpstr>Слайд 5</vt:lpstr>
      <vt:lpstr>Ёжик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Игровые технологии как средство развития познавательной активности у школьников. </dc:title>
  <dc:creator>SamLab.ws</dc:creator>
  <cp:lastModifiedBy>SamLab.ws</cp:lastModifiedBy>
  <cp:revision>24</cp:revision>
  <dcterms:created xsi:type="dcterms:W3CDTF">2010-12-02T02:02:45Z</dcterms:created>
  <dcterms:modified xsi:type="dcterms:W3CDTF">2010-12-02T10:01:13Z</dcterms:modified>
</cp:coreProperties>
</file>