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0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1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20"/>
          <p:cNvSpPr>
            <a:spLocks noGrp="1"/>
          </p:cNvSpPr>
          <p:nvPr>
            <p:ph type="ctrTitle"/>
          </p:nvPr>
        </p:nvSpPr>
        <p:spPr>
          <a:xfrm>
            <a:off x="685800" y="990601"/>
            <a:ext cx="7772400" cy="2609850"/>
          </a:xfrm>
        </p:spPr>
        <p:txBody>
          <a:bodyPr anchor="b" anchorCtr="0">
            <a:noAutofit/>
            <a:scene3d>
              <a:camera prst="orthographicFront"/>
              <a:lightRig rig="soft" dir="t">
                <a:rot lat="0" lon="0" rev="2100000"/>
              </a:lightRig>
            </a:scene3d>
            <a:sp3d prstMaterial="matte">
              <a:bevelT w="38100" h="38100"/>
              <a:contourClr>
                <a:srgbClr val="FFFFFF"/>
              </a:contourClr>
            </a:sp3d>
          </a:bodyPr>
          <a:lstStyle>
            <a:lvl1pPr algn="ctr">
              <a:defRPr lang="en-US" sz="5800" dirty="0" smtClean="0">
                <a:ln w="9525">
                  <a:noFill/>
                </a:ln>
                <a:effectLst>
                  <a:outerShdw blurRad="50800" dist="38100" dir="8220000" algn="tl" rotWithShape="0">
                    <a:srgbClr val="000000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4" name="Rectangle 26"/>
          <p:cNvSpPr>
            <a:spLocks noGrp="1"/>
          </p:cNvSpPr>
          <p:nvPr>
            <p:ph type="subTitle" idx="1"/>
          </p:nvPr>
        </p:nvSpPr>
        <p:spPr>
          <a:xfrm>
            <a:off x="1371600" y="3657600"/>
            <a:ext cx="6400800" cy="1967089"/>
          </a:xfrm>
        </p:spPr>
        <p:txBody>
          <a:bodyPr>
            <a:normAutofit/>
          </a:bodyPr>
          <a:lstStyle>
            <a:lvl1pPr marL="0" indent="0" algn="ctr">
              <a:buNone/>
              <a:defRPr lang="en-US" sz="3000" b="0">
                <a:solidFill>
                  <a:schemeClr val="tx2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8" name="Rectangl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lang="en-US" smtClean="0"/>
            </a:lvl1pPr>
          </a:lstStyle>
          <a:p>
            <a:fld id="{C2BF3B09-9E93-4DA4-8F6E-E9D0301EAC0E}" type="datetimeFigureOut">
              <a:rPr lang="ru-RU" smtClean="0"/>
              <a:t>04.02.2013</a:t>
            </a:fld>
            <a:endParaRPr lang="ru-RU"/>
          </a:p>
        </p:txBody>
      </p:sp>
      <p:sp>
        <p:nvSpPr>
          <p:cNvPr id="9" name="Rectangle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lang="en-US" smtClean="0"/>
            </a:lvl1pPr>
          </a:lstStyle>
          <a:p>
            <a:fld id="{80739934-A038-4DF1-9BC5-3D06E0C0B8E3}" type="slidenum">
              <a:rPr lang="ru-RU" smtClean="0"/>
              <a:t>‹#›</a:t>
            </a:fld>
            <a:endParaRPr lang="ru-RU"/>
          </a:p>
        </p:txBody>
      </p:sp>
      <p:sp>
        <p:nvSpPr>
          <p:cNvPr id="25" name="Rectangle 27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 lang="en-US" smtClean="0"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F3B09-9E93-4DA4-8F6E-E9D0301EAC0E}" type="datetimeFigureOut">
              <a:rPr lang="ru-RU" smtClean="0"/>
              <a:t>04.02.2013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39934-A038-4DF1-9BC5-3D06E0C0B8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F3B09-9E93-4DA4-8F6E-E9D0301EAC0E}" type="datetimeFigureOut">
              <a:rPr lang="ru-RU" smtClean="0"/>
              <a:t>04.02.2013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39934-A038-4DF1-9BC5-3D06E0C0B8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F3B09-9E93-4DA4-8F6E-E9D0301EAC0E}" type="datetimeFigureOut">
              <a:rPr lang="ru-RU" smtClean="0"/>
              <a:t>04.02.2013</a:t>
            </a:fld>
            <a:endParaRPr lang="ru-RU"/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39934-A038-4DF1-9BC5-3D06E0C0B8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>
          <a:xfrm>
            <a:off x="722313" y="2685391"/>
            <a:ext cx="7772400" cy="3112843"/>
          </a:xfrm>
        </p:spPr>
        <p:txBody>
          <a:bodyPr anchor="t">
            <a:normAutofit/>
          </a:bodyPr>
          <a:lstStyle>
            <a:lvl1pPr algn="ctr">
              <a:buNone/>
              <a:defRPr lang="en-US" sz="6000" b="1" dirty="0">
                <a:solidFill>
                  <a:schemeClr val="tx2">
                    <a:shade val="85000"/>
                    <a:satMod val="15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>
          <a:xfrm>
            <a:off x="722313" y="1128932"/>
            <a:ext cx="7772400" cy="1509712"/>
          </a:xfrm>
        </p:spPr>
        <p:txBody>
          <a:bodyPr anchor="b">
            <a:normAutofit/>
          </a:bodyPr>
          <a:lstStyle>
            <a:lvl1pPr algn="ctr">
              <a:buNone/>
              <a:defRPr lang="en-US" sz="2400" b="0" smtClean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F3B09-9E93-4DA4-8F6E-E9D0301EAC0E}" type="datetimeFigureOut">
              <a:rPr lang="ru-RU" smtClean="0"/>
              <a:t>04.02.2013</a:t>
            </a:fld>
            <a:endParaRPr lang="ru-RU"/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39934-A038-4DF1-9BC5-3D06E0C0B8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F3B09-9E93-4DA4-8F6E-E9D0301EAC0E}" type="datetimeFigureOut">
              <a:rPr lang="ru-RU" smtClean="0"/>
              <a:t>04.02.2013</a:t>
            </a:fld>
            <a:endParaRPr lang="ru-RU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39934-A038-4DF1-9BC5-3D06E0C0B8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0" indent="0" algn="l">
              <a:buNone/>
              <a:defRPr sz="2200" b="1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0" indent="0" algn="l">
              <a:buNone/>
              <a:defRPr sz="2200" b="1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Rectangl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F3B09-9E93-4DA4-8F6E-E9D0301EAC0E}" type="datetimeFigureOut">
              <a:rPr lang="ru-RU" smtClean="0"/>
              <a:t>04.02.2013</a:t>
            </a:fld>
            <a:endParaRPr lang="ru-RU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39934-A038-4DF1-9BC5-3D06E0C0B8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F3B09-9E93-4DA4-8F6E-E9D0301EAC0E}" type="datetimeFigureOut">
              <a:rPr lang="ru-RU" smtClean="0"/>
              <a:t>04.02.2013</a:t>
            </a:fld>
            <a:endParaRPr lang="ru-RU"/>
          </a:p>
        </p:txBody>
      </p:sp>
      <p:sp>
        <p:nvSpPr>
          <p:cNvPr id="4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Rectangl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39934-A038-4DF1-9BC5-3D06E0C0B8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F3B09-9E93-4DA4-8F6E-E9D0301EAC0E}" type="datetimeFigureOut">
              <a:rPr lang="ru-RU" smtClean="0"/>
              <a:t>04.02.2013</a:t>
            </a:fld>
            <a:endParaRPr lang="ru-RU"/>
          </a:p>
        </p:txBody>
      </p:sp>
      <p:sp>
        <p:nvSpPr>
          <p:cNvPr id="3" name="Rectangl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39934-A038-4DF1-9BC5-3D06E0C0B8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normAutofit/>
          </a:bodyPr>
          <a:lstStyle>
            <a:lvl1pPr algn="ctr">
              <a:defRPr sz="2400" b="1">
                <a:solidFill>
                  <a:schemeClr val="tx2"/>
                </a:solidFill>
                <a:effectLst>
                  <a:outerShdw blurRad="38100" dist="25400" dir="8220000" algn="tr" rotWithShape="0">
                    <a:prstClr val="black">
                      <a:alpha val="3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 algn="ctr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F3B09-9E93-4DA4-8F6E-E9D0301EAC0E}" type="datetimeFigureOut">
              <a:rPr lang="ru-RU" smtClean="0"/>
              <a:t>04.02.2013</a:t>
            </a:fld>
            <a:endParaRPr lang="ru-RU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39934-A038-4DF1-9BC5-3D06E0C0B8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27729" y="1062637"/>
            <a:ext cx="4599432" cy="3977640"/>
          </a:xfrm>
          <a:prstGeom prst="rect">
            <a:avLst/>
          </a:prstGeom>
          <a:solidFill>
            <a:schemeClr val="tx2">
              <a:shade val="15000"/>
            </a:schemeClr>
          </a:solidFill>
          <a:ln w="63500">
            <a:noFill/>
            <a:miter lim="800000"/>
          </a:ln>
          <a:effectLst>
            <a:outerShdw blurRad="63500" dist="25400" dir="7200000" algn="t" rotWithShape="0">
              <a:prstClr val="black">
                <a:alpha val="45000"/>
              </a:prstClr>
            </a:outerShdw>
          </a:effectLst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lIns="45720" rIns="45720" rtlCol="0" anchor="ctr">
            <a:normAutofit/>
          </a:bodyPr>
          <a:lstStyle/>
          <a:p>
            <a:pPr marL="0" indent="-274320" algn="l">
              <a:buClr>
                <a:schemeClr val="accent1"/>
              </a:buClr>
              <a:buSzPct val="80000"/>
              <a:buFont typeface="Wingdings 2" pitchFamily="18" charset="2"/>
              <a:buNone/>
            </a:pPr>
            <a:endParaRPr lang="en-US" sz="20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Rectangle 2"/>
          <p:cNvSpPr>
            <a:spLocks noGrp="1"/>
          </p:cNvSpPr>
          <p:nvPr>
            <p:ph type="title"/>
          </p:nvPr>
        </p:nvSpPr>
        <p:spPr>
          <a:xfrm>
            <a:off x="5514536" y="4343400"/>
            <a:ext cx="3048000" cy="709858"/>
          </a:xfrm>
        </p:spPr>
        <p:txBody>
          <a:bodyPr anchor="t">
            <a:noAutofit/>
          </a:bodyPr>
          <a:lstStyle>
            <a:lvl1pPr algn="l">
              <a:buNone/>
              <a:defRPr sz="2200" b="1">
                <a:solidFill>
                  <a:schemeClr val="tx2"/>
                </a:solidFill>
                <a:effectLst>
                  <a:outerShdw blurRad="38100" dist="25400" dir="8220000" algn="tr" rotWithShape="0">
                    <a:prstClr val="black">
                      <a:alpha val="3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pic" idx="1"/>
          </p:nvPr>
        </p:nvSpPr>
        <p:spPr>
          <a:xfrm>
            <a:off x="739645" y="1222657"/>
            <a:ext cx="4575601" cy="3657600"/>
          </a:xfrm>
          <a:solidFill>
            <a:schemeClr val="tx2">
              <a:shade val="75000"/>
            </a:schemeClr>
          </a:solidFill>
          <a:ln w="63500">
            <a:noFill/>
            <a:miter lim="800000"/>
          </a:ln>
          <a:effec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/>
          <a:lstStyle>
            <a:lvl1pPr>
              <a:buNone/>
              <a:defRPr sz="3200"/>
            </a:lvl1pPr>
          </a:lstStyle>
          <a:p>
            <a:r>
              <a:rPr lang="ru-RU" sz="2000" smtClean="0"/>
              <a:t>Вставка рисунка</a:t>
            </a:r>
            <a:endParaRPr lang="en-US" sz="2000" dirty="0"/>
          </a:p>
        </p:txBody>
      </p:sp>
      <p:sp>
        <p:nvSpPr>
          <p:cNvPr id="4" name="Rectangle 4"/>
          <p:cNvSpPr>
            <a:spLocks noGrp="1"/>
          </p:cNvSpPr>
          <p:nvPr>
            <p:ph type="body" sz="half" idx="2"/>
          </p:nvPr>
        </p:nvSpPr>
        <p:spPr>
          <a:xfrm>
            <a:off x="5514536" y="1371600"/>
            <a:ext cx="3044952" cy="2930086"/>
          </a:xfrm>
        </p:spPr>
        <p:txBody>
          <a:bodyPr bIns="0" anchor="b">
            <a:normAutofit/>
          </a:bodyPr>
          <a:lstStyle>
            <a:lvl1pPr marL="0" marR="0" indent="0" algn="l">
              <a:buFontTx/>
              <a:buNone/>
              <a:defRPr sz="1300">
                <a:solidFill>
                  <a:schemeClr val="tx1">
                    <a:tint val="95000"/>
                  </a:schemeClr>
                </a:solidFill>
              </a:defRPr>
            </a:lvl1pPr>
            <a:lvl2pPr marL="460375" marR="0" indent="-112713">
              <a:buFontTx/>
              <a:buNone/>
              <a:defRPr sz="1200"/>
            </a:lvl2pPr>
            <a:lvl3pPr marL="914400" marR="0" indent="-117475">
              <a:buFontTx/>
              <a:buNone/>
              <a:defRPr sz="1000"/>
            </a:lvl3pPr>
            <a:lvl4pPr marL="1316038" marR="0" indent="-112713">
              <a:buFontTx/>
              <a:buNone/>
              <a:defRPr sz="900"/>
            </a:lvl4pPr>
            <a:lvl5pPr marL="1711325" marR="0" indent="-117475">
              <a:buFontTx/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F3B09-9E93-4DA4-8F6E-E9D0301EAC0E}" type="datetimeFigureOut">
              <a:rPr lang="ru-RU" smtClean="0"/>
              <a:t>04.02.2013</a:t>
            </a:fld>
            <a:endParaRPr lang="ru-RU"/>
          </a:p>
        </p:txBody>
      </p:sp>
      <p:sp>
        <p:nvSpPr>
          <p:cNvPr id="6" name="Rectangl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Rectangl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39934-A038-4DF1-9BC5-3D06E0C0B8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  <a:prstGeom prst="rect">
            <a:avLst/>
          </a:prstGeom>
        </p:spPr>
        <p:txBody>
          <a:bodyPr anchor="b" anchorCtr="0">
            <a:normAutofit/>
            <a:scene3d>
              <a:camera prst="orthographicFront"/>
              <a:lightRig rig="soft" dir="t">
                <a:rot lat="0" lon="0" rev="2100000"/>
              </a:lightRig>
            </a:scene3d>
            <a:sp3d prstMaterial="matte">
              <a:bevelT w="38100" h="38100"/>
            </a:sp3d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5" name="Rectangle 11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lIns="45720" rIns="4572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27" name="Rectangle 22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anchor="b" anchorCtr="0"/>
          <a:lstStyle>
            <a:lvl1pPr>
              <a:defRPr lang="en-US" sz="1200" smtClean="0">
                <a:solidFill>
                  <a:schemeClr val="tx2"/>
                </a:solidFill>
                <a:latin typeface="+mn-lt"/>
                <a:ea typeface="+mn-lt"/>
                <a:cs typeface="+mn-lt"/>
              </a:defRPr>
            </a:lvl1pPr>
          </a:lstStyle>
          <a:p>
            <a:fld id="{C2BF3B09-9E93-4DA4-8F6E-E9D0301EAC0E}" type="datetimeFigureOut">
              <a:rPr lang="ru-RU" smtClean="0"/>
              <a:t>04.02.2013</a:t>
            </a:fld>
            <a:endParaRPr lang="ru-RU"/>
          </a:p>
        </p:txBody>
      </p:sp>
      <p:sp>
        <p:nvSpPr>
          <p:cNvPr id="18" name="Rectangle 1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 anchor="b" anchorCtr="0"/>
          <a:lstStyle>
            <a:lvl1pPr algn="ctr">
              <a:defRPr lang="en-US" sz="1200" smtClean="0">
                <a:solidFill>
                  <a:schemeClr val="tx2"/>
                </a:solidFill>
                <a:latin typeface="+mn-lt"/>
                <a:ea typeface="+mn-lt"/>
                <a:cs typeface="+mn-lt"/>
              </a:defRPr>
            </a:lvl1pPr>
          </a:lstStyle>
          <a:p>
            <a:endParaRPr lang="ru-RU"/>
          </a:p>
        </p:txBody>
      </p:sp>
      <p:sp>
        <p:nvSpPr>
          <p:cNvPr id="13" name="Rectangle 15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anchor="b" anchorCtr="0"/>
          <a:lstStyle>
            <a:lvl1pPr algn="r">
              <a:defRPr lang="en-US" sz="1200" smtClean="0">
                <a:solidFill>
                  <a:schemeClr val="tx2"/>
                </a:solidFill>
                <a:latin typeface="+mn-lt"/>
                <a:ea typeface="+mn-lt"/>
                <a:cs typeface="+mn-lt"/>
              </a:defRPr>
            </a:lvl1pPr>
          </a:lstStyle>
          <a:p>
            <a:fld id="{80739934-A038-4DF1-9BC5-3D06E0C0B8E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defPPr>
        <a:defRPr sz="4400">
          <a:solidFill>
            <a:schemeClr val="tx2">
              <a:shade val="85000"/>
              <a:satMod val="150000"/>
            </a:schemeClr>
          </a:solidFill>
          <a:latin typeface="+mj-lt"/>
          <a:ea typeface="+mj-ea"/>
          <a:cs typeface="+mj-cs"/>
        </a:defRPr>
      </a:defPPr>
      <a:lvl1pPr algn="ctr" eaLnBrk="1" hangingPunct="1">
        <a:buNone/>
        <a:defRPr lang="en-US" sz="4800" b="1" strike="noStrike" kern="1200" baseline="0" dirty="0" smtClean="0">
          <a:solidFill>
            <a:schemeClr val="tx2">
              <a:shade val="85000"/>
              <a:satMod val="150000"/>
            </a:schemeClr>
          </a:solidFill>
          <a:effectLst>
            <a:outerShdw blurRad="63500" dist="38100" dir="8220000" algn="tl" rotWithShape="0">
              <a:srgbClr val="000000">
                <a:alpha val="30000"/>
              </a:srgbClr>
            </a:outerShdw>
          </a:effectLst>
          <a:latin typeface="+mj-lt"/>
          <a:ea typeface="+mj-lt"/>
          <a:cs typeface="+mj-lt"/>
        </a:defRPr>
      </a:lvl1pPr>
    </p:titleStyle>
    <p:body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0" indent="-274320" algn="l" eaLnBrk="1" hangingPunct="1">
        <a:buClr>
          <a:schemeClr val="accent1"/>
        </a:buClr>
        <a:buSzPct val="80000"/>
        <a:buFont typeface="Wingdings 2" pitchFamily="18" charset="2"/>
        <a:buChar char=""/>
        <a:defRPr sz="2800">
          <a:solidFill>
            <a:schemeClr val="tx1"/>
          </a:solidFill>
          <a:latin typeface="+mn-lt"/>
          <a:ea typeface="+mn-lt"/>
          <a:cs typeface="+mn-lt"/>
        </a:defRPr>
      </a:lvl1pPr>
      <a:lvl2pPr marL="557784" indent="-228600" algn="l" eaLnBrk="1" hangingPunct="1">
        <a:buClr>
          <a:schemeClr val="tx2"/>
        </a:buClr>
        <a:buFont typeface="Wingdings 2" pitchFamily="18" charset="2"/>
        <a:buChar char=""/>
        <a:defRPr sz="2200">
          <a:solidFill>
            <a:schemeClr val="tx1"/>
          </a:solidFill>
          <a:latin typeface="+mn-lt"/>
          <a:ea typeface="+mn-lt"/>
          <a:cs typeface="+mn-lt"/>
        </a:defRPr>
      </a:lvl2pPr>
      <a:lvl3pPr marL="813816" indent="-228600" algn="l" eaLnBrk="1" hangingPunct="1">
        <a:buClr>
          <a:schemeClr val="accent1"/>
        </a:buClr>
        <a:buFont typeface="Wingdings 2" pitchFamily="18" charset="2"/>
        <a:buChar char=""/>
        <a:defRPr sz="2000">
          <a:solidFill>
            <a:schemeClr val="tx1"/>
          </a:solidFill>
          <a:latin typeface="+mn-lt"/>
          <a:ea typeface="+mn-lt"/>
          <a:cs typeface="+mn-lt"/>
        </a:defRPr>
      </a:lvl3pPr>
      <a:lvl4pPr marL="1069848" indent="-228600" algn="l" eaLnBrk="1" hangingPunct="1">
        <a:buClr>
          <a:schemeClr val="tx2"/>
        </a:buClr>
        <a:buFont typeface="Wingdings 2" pitchFamily="18" charset="2"/>
        <a:buChar char=""/>
        <a:defRPr sz="1800">
          <a:solidFill>
            <a:schemeClr val="tx1"/>
          </a:solidFill>
          <a:latin typeface="+mn-lt"/>
          <a:ea typeface="+mn-lt"/>
          <a:cs typeface="+mn-lt"/>
        </a:defRPr>
      </a:lvl4pPr>
      <a:lvl5pPr marL="1316736" indent="-228600" algn="l" eaLnBrk="1" hangingPunct="1">
        <a:buClr>
          <a:schemeClr val="accent1"/>
        </a:buClr>
        <a:buFont typeface="Wingdings 2" pitchFamily="18" charset="2"/>
        <a:buChar char=""/>
        <a:defRPr sz="1800">
          <a:solidFill>
            <a:schemeClr val="tx1"/>
          </a:solidFill>
          <a:latin typeface="+mn-lt"/>
          <a:ea typeface="+mn-lt"/>
          <a:cs typeface="+mn-lt"/>
        </a:defRPr>
      </a:lvl5pPr>
      <a:lvl6pPr marL="1572768" indent="-228600" algn="l" eaLnBrk="1" hangingPunct="1">
        <a:buClr>
          <a:schemeClr val="tx2"/>
        </a:buClr>
        <a:buFont typeface="Wingdings 2" pitchFamily="18" charset="2"/>
        <a:buChar char=""/>
        <a:defRPr lang="en-US" sz="1600" baseline="0" smtClean="0">
          <a:latin typeface="+mn-lt"/>
        </a:defRPr>
      </a:lvl6pPr>
      <a:lvl7pPr marL="1819656" indent="-228600" algn="l" eaLnBrk="1" hangingPunct="1">
        <a:buClr>
          <a:schemeClr val="accent1"/>
        </a:buClr>
        <a:buFont typeface="Wingdings 2" pitchFamily="18" charset="2"/>
        <a:buChar char=""/>
        <a:defRPr lang="en-US" sz="1600" baseline="0" smtClean="0">
          <a:latin typeface="+mn-lt"/>
        </a:defRPr>
      </a:lvl7pPr>
      <a:lvl8pPr marL="2066544" indent="-228600" algn="l" eaLnBrk="1" hangingPunct="1">
        <a:buClr>
          <a:schemeClr val="tx2"/>
        </a:buClr>
        <a:buFont typeface="Wingdings 2" pitchFamily="18" charset="2"/>
        <a:buChar char=""/>
        <a:defRPr sz="1600" baseline="0">
          <a:latin typeface="+mn-lt"/>
        </a:defRPr>
      </a:lvl8pPr>
      <a:lvl9pPr marL="2313432" indent="-228600" algn="l" eaLnBrk="1" hangingPunct="1">
        <a:buClr>
          <a:schemeClr val="accent1"/>
        </a:buClr>
        <a:buFont typeface="Wingdings 2" pitchFamily="18" charset="2"/>
        <a:buChar char=""/>
        <a:defRPr sz="1400" baseline="0">
          <a:latin typeface="+mn-lt"/>
        </a:defRPr>
      </a:lvl9pPr>
    </p:bodyStyle>
    <p:other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0" eaLnBrk="1" hangingPunct="1"/>
      <a:lvl2pPr marL="457200" eaLnBrk="1" hangingPunct="1"/>
      <a:lvl3pPr marL="914400" eaLnBrk="1" hangingPunct="1"/>
      <a:lvl4pPr marL="1371600" eaLnBrk="1" hangingPunct="1"/>
      <a:lvl5pPr marL="1828800" eaLnBrk="1" hangingPunct="1"/>
      <a:lvl6pPr marL="2286000" eaLnBrk="1" hangingPunct="1"/>
      <a:lvl7pPr marL="2743200" eaLnBrk="1" hangingPunct="1"/>
      <a:lvl8pPr marL="3200400" eaLnBrk="1" hangingPunct="1"/>
      <a:lvl9pPr marL="3657600" eaLnBrk="1" hangingPunct="1"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w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Местоимение 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5" descr="j039783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171450"/>
            <a:ext cx="9144000" cy="7029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i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Расшифруй слова</a:t>
            </a:r>
          </a:p>
        </p:txBody>
      </p:sp>
      <p:sp>
        <p:nvSpPr>
          <p:cNvPr id="16387" name="Содержимое 2"/>
          <p:cNvSpPr>
            <a:spLocks noGrp="1"/>
          </p:cNvSpPr>
          <p:nvPr>
            <p:ph idx="1"/>
          </p:nvPr>
        </p:nvSpPr>
        <p:spPr>
          <a:xfrm>
            <a:off x="1071563" y="1428750"/>
            <a:ext cx="7286625" cy="3643313"/>
          </a:xfrm>
        </p:spPr>
        <p:txBody>
          <a:bodyPr/>
          <a:lstStyle/>
          <a:p>
            <a:pPr>
              <a:spcBef>
                <a:spcPct val="0"/>
              </a:spcBef>
              <a:buFontTx/>
              <a:buNone/>
              <a:defRPr/>
            </a:pPr>
            <a:r>
              <a:rPr lang="ru-RU" sz="4000" i="1" dirty="0" smtClean="0">
                <a:solidFill>
                  <a:srgbClr val="0066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           </a:t>
            </a:r>
            <a:r>
              <a:rPr lang="ru-RU" sz="4000" b="1" i="1" dirty="0" smtClean="0">
                <a:solidFill>
                  <a:srgbClr val="CC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.  .    .  .    .       .       .</a:t>
            </a:r>
          </a:p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ru-RU" sz="4000" b="1" i="1" dirty="0" smtClean="0">
                <a:solidFill>
                  <a:srgbClr val="0066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ПАКРОРХАБОЛЬД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ru-RU" sz="4000" b="1" i="1" dirty="0" smtClean="0">
                <a:solidFill>
                  <a:srgbClr val="0066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                </a:t>
            </a:r>
            <a:r>
              <a:rPr lang="ru-RU" sz="4000" b="1" i="1" dirty="0" smtClean="0">
                <a:solidFill>
                  <a:srgbClr val="0070C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.    .  .    .  .    .  .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ru-RU" i="1" dirty="0" smtClean="0">
                <a:solidFill>
                  <a:srgbClr val="0066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-Запиши эти слова. Являются ли они родственными?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endParaRPr lang="ru-RU" sz="4000" i="1" dirty="0" smtClean="0">
              <a:solidFill>
                <a:srgbClr val="006600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6" name="Rectangle 13"/>
          <p:cNvSpPr>
            <a:spLocks noChangeArrowheads="1"/>
          </p:cNvSpPr>
          <p:nvPr/>
        </p:nvSpPr>
        <p:spPr bwMode="auto">
          <a:xfrm>
            <a:off x="4357687" y="4005064"/>
            <a:ext cx="4786313" cy="317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342900" indent="-342900" eaLnBrk="0" hangingPunct="0">
              <a:defRPr/>
            </a:pPr>
            <a:r>
              <a:rPr lang="ru-RU" sz="4000" i="1" dirty="0">
                <a:solidFill>
                  <a:srgbClr val="C0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Пароход, корабль.</a:t>
            </a:r>
          </a:p>
          <a:p>
            <a:pPr marL="342900" indent="-342900" eaLnBrk="0" hangingPunct="0">
              <a:defRPr/>
            </a:pPr>
            <a:r>
              <a:rPr lang="ru-RU" sz="4000" i="1" dirty="0">
                <a:solidFill>
                  <a:srgbClr val="C0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Слова не являются</a:t>
            </a:r>
          </a:p>
          <a:p>
            <a:pPr marL="342900" indent="-342900" eaLnBrk="0" hangingPunct="0">
              <a:defRPr/>
            </a:pPr>
            <a:r>
              <a:rPr lang="ru-RU" sz="4000" i="1" dirty="0">
                <a:solidFill>
                  <a:srgbClr val="C0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родственными.</a:t>
            </a:r>
          </a:p>
          <a:p>
            <a:pPr marL="342900" indent="-342900" eaLnBrk="0" hangingPunct="0">
              <a:defRPr/>
            </a:pPr>
            <a:endParaRPr lang="ru-RU" sz="4000" i="1" dirty="0">
              <a:solidFill>
                <a:srgbClr val="C00000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342900" indent="-342900" eaLnBrk="0" hangingPunct="0">
              <a:defRPr/>
            </a:pPr>
            <a:endParaRPr lang="ru-RU" sz="4000" i="1" dirty="0">
              <a:solidFill>
                <a:srgbClr val="C00000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5" descr="j039783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171450"/>
            <a:ext cx="9144000" cy="7029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i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Какое слово зашифровано?</a:t>
            </a:r>
          </a:p>
        </p:txBody>
      </p:sp>
      <p:sp>
        <p:nvSpPr>
          <p:cNvPr id="16387" name="Содержимое 2"/>
          <p:cNvSpPr>
            <a:spLocks noGrp="1"/>
          </p:cNvSpPr>
          <p:nvPr>
            <p:ph idx="1"/>
          </p:nvPr>
        </p:nvSpPr>
        <p:spPr>
          <a:xfrm>
            <a:off x="500063" y="1428750"/>
            <a:ext cx="8286750" cy="3643313"/>
          </a:xfrm>
        </p:spPr>
        <p:txBody>
          <a:bodyPr/>
          <a:lstStyle/>
          <a:p>
            <a:pPr>
              <a:spcBef>
                <a:spcPct val="0"/>
              </a:spcBef>
              <a:buFontTx/>
              <a:buNone/>
              <a:defRPr/>
            </a:pPr>
            <a:r>
              <a:rPr lang="ru-RU" sz="3600" i="1" dirty="0" smtClean="0">
                <a:solidFill>
                  <a:srgbClr val="0066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ru-RU" sz="3600" i="1" dirty="0" err="1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при</a:t>
            </a:r>
            <a:r>
              <a:rPr lang="ru-RU" sz="3600" i="1" dirty="0" err="1" smtClean="0">
                <a:solidFill>
                  <a:srgbClr val="0066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-го-рок</a:t>
            </a:r>
            <a:r>
              <a:rPr lang="ru-RU" sz="3600" i="1" dirty="0" smtClean="0">
                <a:solidFill>
                  <a:srgbClr val="0066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, </a:t>
            </a:r>
            <a:r>
              <a:rPr lang="ru-RU" sz="3600" i="1" dirty="0" err="1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ро</a:t>
            </a:r>
            <a:r>
              <a:rPr lang="ru-RU" sz="3600" i="1" dirty="0" err="1" smtClean="0">
                <a:solidFill>
                  <a:srgbClr val="0066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-за</a:t>
            </a:r>
            <a:r>
              <a:rPr lang="ru-RU" sz="3600" i="1" dirty="0" smtClean="0">
                <a:solidFill>
                  <a:srgbClr val="0066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, </a:t>
            </a:r>
            <a:r>
              <a:rPr lang="ru-RU" sz="3600" i="1" dirty="0" err="1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да</a:t>
            </a:r>
            <a:r>
              <a:rPr lang="ru-RU" sz="3600" i="1" dirty="0" err="1" smtClean="0">
                <a:solidFill>
                  <a:srgbClr val="0066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-ле-ко</a:t>
            </a:r>
            <a:r>
              <a:rPr lang="ru-RU" sz="3600" i="1" dirty="0" smtClean="0">
                <a:solidFill>
                  <a:srgbClr val="0066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- </a:t>
            </a:r>
            <a:r>
              <a:rPr lang="ru-RU" sz="3600" i="1" dirty="0" err="1" smtClean="0">
                <a:solidFill>
                  <a:srgbClr val="0066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при-ро-да</a:t>
            </a:r>
            <a:r>
              <a:rPr lang="ru-RU" sz="3600" i="1" dirty="0" smtClean="0">
                <a:solidFill>
                  <a:srgbClr val="0066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ru-RU" sz="3600" i="1" dirty="0" err="1" smtClean="0">
                <a:solidFill>
                  <a:srgbClr val="0066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кра-си-во</a:t>
            </a:r>
            <a:r>
              <a:rPr lang="ru-RU" sz="3600" i="1" dirty="0" smtClean="0">
                <a:solidFill>
                  <a:srgbClr val="0066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, </a:t>
            </a:r>
            <a:r>
              <a:rPr lang="ru-RU" sz="3600" i="1" dirty="0" err="1" smtClean="0">
                <a:solidFill>
                  <a:srgbClr val="0066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пи-рог</a:t>
            </a:r>
            <a:r>
              <a:rPr lang="ru-RU" sz="3600" i="1" dirty="0" smtClean="0">
                <a:solidFill>
                  <a:srgbClr val="0066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, </a:t>
            </a:r>
            <a:r>
              <a:rPr lang="ru-RU" sz="3600" i="1" dirty="0" err="1" smtClean="0">
                <a:solidFill>
                  <a:srgbClr val="0066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ва-лен-ки</a:t>
            </a:r>
            <a:r>
              <a:rPr lang="ru-RU" sz="3600" i="1" dirty="0" smtClean="0">
                <a:solidFill>
                  <a:srgbClr val="0066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- </a:t>
            </a:r>
            <a:r>
              <a:rPr lang="ru-RU" sz="3600" b="1" i="1" dirty="0" smtClean="0">
                <a:solidFill>
                  <a:srgbClr val="0066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…</a:t>
            </a:r>
            <a:r>
              <a:rPr lang="ru-RU" sz="3600" i="1" dirty="0" smtClean="0">
                <a:solidFill>
                  <a:srgbClr val="0066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     </a:t>
            </a:r>
            <a:endParaRPr lang="ru-RU" sz="3600" b="1" i="1" dirty="0" smtClean="0">
              <a:solidFill>
                <a:srgbClr val="006600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>
              <a:spcBef>
                <a:spcPct val="0"/>
              </a:spcBef>
              <a:buFontTx/>
              <a:buNone/>
              <a:defRPr/>
            </a:pPr>
            <a:endParaRPr lang="ru-RU" sz="4000" i="1" dirty="0" smtClean="0">
              <a:solidFill>
                <a:srgbClr val="006600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6" name="Rectangle 13"/>
          <p:cNvSpPr>
            <a:spLocks noChangeArrowheads="1"/>
          </p:cNvSpPr>
          <p:nvPr/>
        </p:nvSpPr>
        <p:spPr bwMode="auto">
          <a:xfrm>
            <a:off x="3347864" y="4725144"/>
            <a:ext cx="4786313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342900" indent="-342900" algn="ctr" eaLnBrk="0" hangingPunct="0">
              <a:defRPr/>
            </a:pPr>
            <a:r>
              <a:rPr lang="ru-RU" sz="4000" i="1" dirty="0" smtClean="0">
                <a:solidFill>
                  <a:srgbClr val="C0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крапива</a:t>
            </a:r>
            <a:endParaRPr lang="ru-RU" sz="4000" i="1" dirty="0">
              <a:solidFill>
                <a:srgbClr val="C00000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342900" indent="-342900" algn="ctr" eaLnBrk="0" hangingPunct="0">
              <a:defRPr/>
            </a:pPr>
            <a:endParaRPr lang="ru-RU" sz="4000" i="1" dirty="0">
              <a:solidFill>
                <a:srgbClr val="C00000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5" descr="j039783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171450"/>
            <a:ext cx="9144000" cy="7029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i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Определи недостающее слово</a:t>
            </a:r>
          </a:p>
        </p:txBody>
      </p:sp>
      <p:sp>
        <p:nvSpPr>
          <p:cNvPr id="16387" name="Содержимое 2"/>
          <p:cNvSpPr>
            <a:spLocks noGrp="1"/>
          </p:cNvSpPr>
          <p:nvPr>
            <p:ph idx="1"/>
          </p:nvPr>
        </p:nvSpPr>
        <p:spPr>
          <a:xfrm>
            <a:off x="1000125" y="1428750"/>
            <a:ext cx="7286625" cy="3643313"/>
          </a:xfrm>
        </p:spPr>
        <p:txBody>
          <a:bodyPr/>
          <a:lstStyle/>
          <a:p>
            <a:pPr>
              <a:spcBef>
                <a:spcPct val="0"/>
              </a:spcBef>
              <a:buFontTx/>
              <a:buNone/>
              <a:defRPr/>
            </a:pPr>
            <a:r>
              <a:rPr lang="ru-RU" sz="4000" i="1" dirty="0" smtClean="0">
                <a:solidFill>
                  <a:srgbClr val="0066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       Лает                 собака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ru-RU" sz="4000" i="1" dirty="0" smtClean="0">
                <a:solidFill>
                  <a:srgbClr val="0066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       Рычит              тигр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ru-RU" sz="4000" i="1" dirty="0" smtClean="0">
                <a:solidFill>
                  <a:srgbClr val="0066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       Квакает           </a:t>
            </a:r>
            <a:r>
              <a:rPr lang="ru-RU" sz="4000" b="1" i="1" dirty="0" smtClean="0">
                <a:solidFill>
                  <a:srgbClr val="0066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…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endParaRPr lang="ru-RU" sz="4000" i="1" dirty="0" smtClean="0">
              <a:solidFill>
                <a:srgbClr val="006600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ru-RU" i="1" dirty="0" smtClean="0">
                <a:solidFill>
                  <a:srgbClr val="0066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- Запиши его, подбери к нему родственные слова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endParaRPr lang="ru-RU" sz="4000" i="1" dirty="0" smtClean="0">
              <a:solidFill>
                <a:srgbClr val="006600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6" name="Rectangle 13"/>
          <p:cNvSpPr>
            <a:spLocks noChangeArrowheads="1"/>
          </p:cNvSpPr>
          <p:nvPr/>
        </p:nvSpPr>
        <p:spPr bwMode="auto">
          <a:xfrm>
            <a:off x="4211960" y="4869160"/>
            <a:ext cx="4786312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342900" indent="-342900" algn="ctr" eaLnBrk="0" hangingPunct="0">
              <a:defRPr/>
            </a:pPr>
            <a:r>
              <a:rPr lang="ru-RU" sz="4000" i="1" dirty="0">
                <a:solidFill>
                  <a:srgbClr val="C0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лягушка, лягушонок, </a:t>
            </a:r>
            <a:r>
              <a:rPr lang="ru-RU" sz="4000" i="1" dirty="0" err="1">
                <a:solidFill>
                  <a:srgbClr val="C0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лягушечка</a:t>
            </a:r>
            <a:endParaRPr lang="ru-RU" sz="4000" i="1" dirty="0">
              <a:solidFill>
                <a:srgbClr val="C00000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5" descr="j039783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-171450"/>
            <a:ext cx="9144000" cy="7029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7" name="Содержимое 2"/>
          <p:cNvSpPr>
            <a:spLocks noGrp="1"/>
          </p:cNvSpPr>
          <p:nvPr>
            <p:ph idx="1"/>
          </p:nvPr>
        </p:nvSpPr>
        <p:spPr>
          <a:xfrm>
            <a:off x="457200" y="2500313"/>
            <a:ext cx="8229600" cy="1857375"/>
          </a:xfrm>
        </p:spPr>
        <p:txBody>
          <a:bodyPr/>
          <a:lstStyle/>
          <a:p>
            <a:pPr>
              <a:buFontTx/>
              <a:buNone/>
            </a:pPr>
            <a:r>
              <a:rPr lang="ru-RU" sz="9600" i="1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      п..льто</a:t>
            </a:r>
          </a:p>
          <a:p>
            <a:pPr>
              <a:buFontTx/>
              <a:buNone/>
            </a:pPr>
            <a:endParaRPr lang="ru-RU" sz="9600" i="1" smtClean="0">
              <a:solidFill>
                <a:srgbClr val="008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None/>
            </a:pPr>
            <a:endParaRPr lang="ru-RU" sz="9600" i="1" smtClean="0">
              <a:solidFill>
                <a:srgbClr val="008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None/>
            </a:pPr>
            <a:endParaRPr lang="ru-RU" sz="9600" i="1" smtClean="0">
              <a:solidFill>
                <a:srgbClr val="008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5214938" y="428625"/>
            <a:ext cx="80010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9600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3071813" y="428625"/>
            <a:ext cx="80010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9600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573 0.08171 C -0.00556 0.11227 -0.00521 0.14306 -0.00382 0.17361 C -0.00347 0.18102 0.00243 0.18843 0.00521 0.19537 C 0.00659 0.20023 0.00937 0.20949 0.00937 0.20972 C 0.01007 0.21806 0.00937 0.34421 0.00937 0.30301 " pathEditMode="relative" rAng="0" ptsTypes="ffffA">
                                      <p:cBhvr>
                                        <p:cTn id="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" y="131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5" descr="j039783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-171450"/>
            <a:ext cx="9144000" cy="7029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3" name="Содержимое 2"/>
          <p:cNvSpPr>
            <a:spLocks noGrp="1"/>
          </p:cNvSpPr>
          <p:nvPr>
            <p:ph idx="1"/>
          </p:nvPr>
        </p:nvSpPr>
        <p:spPr>
          <a:xfrm>
            <a:off x="714375" y="2500313"/>
            <a:ext cx="7972425" cy="1857375"/>
          </a:xfrm>
        </p:spPr>
        <p:txBody>
          <a:bodyPr/>
          <a:lstStyle/>
          <a:p>
            <a:pPr>
              <a:buFontTx/>
              <a:buNone/>
            </a:pPr>
            <a:r>
              <a:rPr lang="ru-RU" sz="9600" i="1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   к..л..ндарь</a:t>
            </a:r>
          </a:p>
          <a:p>
            <a:pPr>
              <a:buFontTx/>
              <a:buNone/>
            </a:pPr>
            <a:endParaRPr lang="ru-RU" sz="9600" i="1" smtClean="0">
              <a:solidFill>
                <a:srgbClr val="008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None/>
            </a:pPr>
            <a:endParaRPr lang="ru-RU" sz="9600" i="1" smtClean="0">
              <a:solidFill>
                <a:srgbClr val="008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None/>
            </a:pPr>
            <a:endParaRPr lang="ru-RU" sz="9600" i="1" smtClean="0">
              <a:solidFill>
                <a:srgbClr val="008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5143500" y="357188"/>
            <a:ext cx="800100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9600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</a:t>
            </a:r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6286500" y="357188"/>
            <a:ext cx="728663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9600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4143375" y="357188"/>
            <a:ext cx="785813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9600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auto">
          <a:xfrm>
            <a:off x="3071813" y="357188"/>
            <a:ext cx="800100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9600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962 0.10254 C -0.04341 0.10254 -0.06632 0.103 -0.08941 0.10439 C -0.09514 0.10462 -0.10226 0.11828 -0.10764 0.12175 C -0.11111 0.12893 -0.11511 0.13078 -0.1191 0.13472 C -0.12101 0.13703 -0.12205 0.13796 -0.12431 0.14027 C -0.125 0.14074 -0.12657 0.14212 -0.12657 0.14259 C -0.12882 0.14675 -0.13125 0.14976 -0.13299 0.15532 C -0.13386 0.15763 -0.13473 0.16064 -0.13577 0.16296 C -0.13733 0.16527 -0.14063 0.16805 -0.14063 0.16828 C -0.14341 0.1743 -0.14653 0.17847 -0.14879 0.18611 C -0.15452 0.2037 -0.15209 0.19722 -0.15608 0.20648 C -0.15851 0.21759 -0.16146 0.22824 -0.16354 0.24004 C -0.16424 0.24305 -0.16441 0.24768 -0.16511 0.25 C -0.16702 0.25509 -0.17118 0.26296 -0.17118 0.26342 C -0.17466 0.28055 -0.17709 0.29004 -0.17709 0.3125 " pathEditMode="relative" rAng="0" ptsTypes="ffffffffffffffA">
                                      <p:cBhvr>
                                        <p:cTn id="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9" y="105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226 0.125 C -0.1224 0.12592 -0.16094 0.12361 -0.22049 0.14027 C -0.22743 0.14513 -0.23455 0.14861 -0.24202 0.15277 C -0.2507 0.16388 -0.25486 0.175 -0.26216 0.18657 C -0.26459 0.19004 -0.26858 0.19305 -0.27032 0.19699 C -0.27604 0.20833 -0.27674 0.22129 -0.28403 0.23217 C -0.28455 0.25532 -0.2849 0.2787 -0.28611 0.30208 C -0.28681 0.3125 -0.29028 0.30393 -0.28611 0.31087 " pathEditMode="relative" rAng="0" ptsTypes="fffffffA">
                                      <p:cBhvr>
                                        <p:cTn id="1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9" y="93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12" grpId="0"/>
      <p:bldP spid="9" grpId="0"/>
      <p:bldP spid="13" grpId="0"/>
      <p:bldP spid="1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Берёзу милую, родную </a:t>
            </a:r>
          </a:p>
          <a:p>
            <a:pPr>
              <a:buNone/>
            </a:pPr>
            <a:r>
              <a:rPr lang="ru-RU" dirty="0" smtClean="0"/>
              <a:t>считают символом России.</a:t>
            </a:r>
          </a:p>
          <a:p>
            <a:pPr>
              <a:buNone/>
            </a:pPr>
            <a:r>
              <a:rPr lang="ru-RU" dirty="0" smtClean="0"/>
              <a:t> Берёза воспета в музыке,</a:t>
            </a:r>
          </a:p>
          <a:p>
            <a:pPr>
              <a:buNone/>
            </a:pPr>
            <a:r>
              <a:rPr lang="ru-RU" dirty="0" smtClean="0"/>
              <a:t> живописи.</a:t>
            </a:r>
          </a:p>
          <a:p>
            <a:pPr>
              <a:buNone/>
            </a:pPr>
            <a:r>
              <a:rPr lang="ru-RU" dirty="0" smtClean="0"/>
              <a:t> О берёзе написано</a:t>
            </a:r>
          </a:p>
          <a:p>
            <a:pPr>
              <a:buNone/>
            </a:pPr>
            <a:r>
              <a:rPr lang="ru-RU" dirty="0" smtClean="0"/>
              <a:t> немало стихов,</a:t>
            </a:r>
          </a:p>
          <a:p>
            <a:pPr>
              <a:buNone/>
            </a:pPr>
            <a:r>
              <a:rPr lang="ru-RU" dirty="0" smtClean="0"/>
              <a:t> рассказов, сказок.</a:t>
            </a:r>
            <a:endParaRPr lang="ru-RU" dirty="0"/>
          </a:p>
        </p:txBody>
      </p:sp>
      <p:pic>
        <p:nvPicPr>
          <p:cNvPr id="15362" name="Picture 2" descr="http://www.kandry.ru/pictures/photo/DSCN075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6015" y="836712"/>
            <a:ext cx="4098481" cy="54726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76672"/>
            <a:ext cx="8435280" cy="5649491"/>
          </a:xfrm>
        </p:spPr>
        <p:txBody>
          <a:bodyPr/>
          <a:lstStyle/>
          <a:p>
            <a:pPr marL="240030" indent="-514350">
              <a:buAutoNum type="arabicParenR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… люблю  русскую берёзу.</a:t>
            </a:r>
          </a:p>
          <a:p>
            <a:pPr marL="240030" indent="-514350">
              <a:buAutoNum type="arabicParenR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Недавно … были в берёзовом лесу.</a:t>
            </a:r>
          </a:p>
          <a:p>
            <a:pPr marL="240030" indent="-514350">
              <a:buAutoNum type="arabicParenR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Какой Ваня молодец! Столько … подберёзовиков нашёл!</a:t>
            </a:r>
          </a:p>
          <a:p>
            <a:pPr marL="240030" indent="-514350">
              <a:buAutoNum type="arabicParenR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А …, ребята сколько нашли?</a:t>
            </a:r>
          </a:p>
          <a:p>
            <a:pPr marL="240030" indent="-514350">
              <a:buAutoNum type="arabicParenR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Вот выглянуло солнце из-за тучи. … осветило землю.</a:t>
            </a:r>
          </a:p>
          <a:p>
            <a:pPr marL="240030" indent="-514350">
              <a:buAutoNum type="arabicParenR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Вот на ветку села ворона.  … громко закаркала.</a:t>
            </a:r>
          </a:p>
          <a:p>
            <a:pPr marL="240030" indent="-514350">
              <a:buAutoNum type="arabicParenR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На другой ветке сидел воробей. … чистил свои пёрышки.</a:t>
            </a:r>
          </a:p>
          <a:p>
            <a:pPr marL="240030" indent="-514350">
              <a:buAutoNum type="arabicParenR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Мы любим наблюдать за птицами. … помогают нам узнавать много интересного.</a:t>
            </a:r>
          </a:p>
          <a:p>
            <a:pPr marL="240030" indent="-514350">
              <a:buAutoNum type="arabicParenR"/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600200"/>
            <a:ext cx="8219256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4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Я, мы, ты, вы, он, она, оно, они </a:t>
            </a:r>
            <a:r>
              <a:rPr lang="ru-RU" sz="4400" dirty="0" smtClean="0">
                <a:latin typeface="Arial" pitchFamily="34" charset="0"/>
                <a:cs typeface="Arial" pitchFamily="34" charset="0"/>
              </a:rPr>
              <a:t>– </a:t>
            </a:r>
            <a:r>
              <a:rPr lang="ru-RU" sz="4400" smtClean="0">
                <a:latin typeface="Arial" pitchFamily="34" charset="0"/>
                <a:cs typeface="Arial" pitchFamily="34" charset="0"/>
              </a:rPr>
              <a:t>это личные местоимения</a:t>
            </a:r>
            <a:endParaRPr lang="ru-RU" sz="4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1">
  <a:themeElements>
    <a:clrScheme name="Human">
      <a:dk1>
        <a:sysClr val="windowText" lastClr="000000"/>
      </a:dk1>
      <a:lt1>
        <a:sysClr val="window" lastClr="FFFFFF"/>
      </a:lt1>
      <a:dk2>
        <a:srgbClr val="795339"/>
      </a:dk2>
      <a:lt2>
        <a:srgbClr val="F7EEDD"/>
      </a:lt2>
      <a:accent1>
        <a:srgbClr val="AD2E27"/>
      </a:accent1>
      <a:accent2>
        <a:srgbClr val="3F3D66"/>
      </a:accent2>
      <a:accent3>
        <a:srgbClr val="17517A"/>
      </a:accent3>
      <a:accent4>
        <a:srgbClr val="877E48"/>
      </a:accent4>
      <a:accent5>
        <a:srgbClr val="AF8B1E"/>
      </a:accent5>
      <a:accent6>
        <a:srgbClr val="A35E21"/>
      </a:accent6>
      <a:hlink>
        <a:srgbClr val="9B7300"/>
      </a:hlink>
      <a:folHlink>
        <a:srgbClr val="D6A73B"/>
      </a:folHlink>
    </a:clrScheme>
    <a:fontScheme name="Human">
      <a:majorFont>
        <a:latin typeface="Candara"/>
        <a:ea typeface=""/>
        <a:cs typeface=""/>
        <a:font script="Jpan" typeface="ＭＳ Ｐゴシック"/>
        <a:font script="Hang" typeface="HY견명조"/>
        <a:font script="Hans" typeface="华文新魏"/>
        <a:font script="Hant" typeface="新細明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ndara"/>
        <a:ea typeface=""/>
        <a:cs typeface=""/>
        <a:font script="Jpan" typeface="ＭＳ Ｐゴシック"/>
        <a:font script="Hang" typeface="HY견명조"/>
        <a:font script="Hans" typeface="华文楷体"/>
        <a:font script="Hant" typeface="新細明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Human">
      <a:fillStyleLst>
        <a:solidFill>
          <a:schemeClr val="phClr">
            <a:tint val="100000"/>
          </a:schemeClr>
        </a:solidFill>
        <a:gradFill>
          <a:gsLst>
            <a:gs pos="0">
              <a:schemeClr val="phClr">
                <a:tint val="30000"/>
                <a:satMod val="175000"/>
              </a:schemeClr>
            </a:gs>
            <a:gs pos="50000">
              <a:schemeClr val="phClr">
                <a:tint val="55000"/>
                <a:satMod val="200000"/>
              </a:schemeClr>
            </a:gs>
            <a:gs pos="70000">
              <a:schemeClr val="phClr">
                <a:tint val="70000"/>
                <a:satMod val="175000"/>
              </a:schemeClr>
            </a:gs>
            <a:gs pos="100000">
              <a:schemeClr val="phClr">
                <a:tint val="85000"/>
                <a:satMod val="175000"/>
              </a:schemeClr>
            </a:gs>
          </a:gsLst>
          <a:lin ang="8000000" scaled="1"/>
        </a:gradFill>
        <a:gradFill>
          <a:gsLst>
            <a:gs pos="0">
              <a:schemeClr val="phClr">
                <a:shade val="100000"/>
                <a:satMod val="140000"/>
              </a:schemeClr>
            </a:gs>
            <a:gs pos="40000">
              <a:schemeClr val="phClr">
                <a:shade val="65000"/>
                <a:satMod val="140000"/>
              </a:schemeClr>
            </a:gs>
            <a:gs pos="70000">
              <a:schemeClr val="phClr">
                <a:shade val="40000"/>
                <a:satMod val="115000"/>
              </a:schemeClr>
            </a:gs>
            <a:gs pos="100000">
              <a:schemeClr val="phClr">
                <a:shade val="20000"/>
                <a:satMod val="115000"/>
              </a:schemeClr>
            </a:gs>
          </a:gsLst>
          <a:lin ang="8000000" scaled="1"/>
        </a:gradFill>
      </a:fillStyleLst>
      <a:lnStyleLst>
        <a:ln w="5000">
          <a:solidFill>
            <a:schemeClr val="phClr"/>
          </a:solidFill>
          <a:prstDash val="solid"/>
        </a:ln>
        <a:ln w="12700">
          <a:solidFill>
            <a:schemeClr val="phClr"/>
          </a:solidFill>
          <a:prstDash val="solid"/>
        </a:ln>
        <a:ln w="28100">
          <a:solidFill>
            <a:schemeClr val="phClr"/>
          </a:solidFill>
          <a:prstDash val="solid"/>
        </a:ln>
      </a:lnStyleLst>
      <a:effectStyleLst>
        <a:effectStyle>
          <a:effectLst>
            <a:outerShdw blurRad="39000" dist="25400" dir="9000000">
              <a:srgbClr val="1A0000">
                <a:alpha val="35000"/>
              </a:srgbClr>
            </a:outerShdw>
          </a:effectLst>
        </a:effectStyle>
        <a:effectStyle>
          <a:effectLst>
            <a:outerShdw blurRad="39000" dist="25400" dir="9000000">
              <a:srgbClr val="1A0000">
                <a:alpha val="40000"/>
              </a:srgbClr>
            </a:outerShdw>
          </a:effectLst>
        </a:effectStyle>
        <a:effectStyle>
          <a:effectLst>
            <a:outerShdw blurRad="39000" dist="25400" dir="9000000">
              <a:srgbClr val="000000">
                <a:alpha val="40000"/>
              </a:srgbClr>
            </a:outerShdw>
          </a:effectLst>
          <a:scene3d>
            <a:camera prst="perspectiveFront">
              <a:rot lat="0" lon="0" rev="0"/>
            </a:camera>
            <a:lightRig rig="brightRoom" dir="tr">
              <a:rot lat="0" lon="0" rev="3540000"/>
            </a:lightRig>
          </a:scene3d>
          <a:sp3d prstMaterial="matte">
            <a:bevelT w="190500" h="44450" prst="cross"/>
          </a:sp3d>
        </a:effectStyle>
      </a:effectStyleLst>
      <a:bgFillStyleLst>
        <a:solidFill>
          <a:schemeClr val="phClr">
            <a:tint val="100000"/>
          </a:schemeClr>
        </a:solidFill>
        <a:gradFill flip="none" rotWithShape="1">
          <a:gsLst>
            <a:gs pos="0">
              <a:schemeClr val="phClr">
                <a:tint val="85000"/>
                <a:satMod val="275000"/>
              </a:schemeClr>
            </a:gs>
            <a:gs pos="3000">
              <a:schemeClr val="phClr">
                <a:tint val="87000"/>
                <a:satMod val="275000"/>
              </a:schemeClr>
            </a:gs>
            <a:gs pos="10000">
              <a:schemeClr val="phClr">
                <a:tint val="90000"/>
                <a:satMod val="275000"/>
              </a:schemeClr>
            </a:gs>
            <a:gs pos="70000">
              <a:schemeClr val="phClr">
                <a:shade val="38000"/>
                <a:satMod val="275000"/>
              </a:schemeClr>
            </a:gs>
            <a:gs pos="90000">
              <a:schemeClr val="phClr">
                <a:shade val="25000"/>
                <a:satMod val="300000"/>
              </a:schemeClr>
            </a:gs>
            <a:gs pos="100000">
              <a:schemeClr val="phClr">
                <a:shade val="22000"/>
                <a:satMod val="300000"/>
              </a:schemeClr>
            </a:gs>
          </a:gsLst>
          <a:path path="circle">
            <a:fillToRect l="60000" t="-3300" b="200000"/>
          </a:path>
          <a:tileRect/>
        </a:gradFill>
        <a:gradFill rotWithShape="1">
          <a:gsLst>
            <a:gs pos="0">
              <a:schemeClr val="phClr">
                <a:tint val="57000"/>
                <a:satMod val="400000"/>
              </a:schemeClr>
            </a:gs>
            <a:gs pos="100000">
              <a:schemeClr val="phClr">
                <a:tint val="87000"/>
                <a:shade val="40000"/>
                <a:satMod val="5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Тема1</Template>
  <TotalTime>22</TotalTime>
  <Words>221</Words>
  <Application>Microsoft Office PowerPoint</Application>
  <PresentationFormat>Экран (4:3)</PresentationFormat>
  <Paragraphs>46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Тема1</vt:lpstr>
      <vt:lpstr>Местоимение  </vt:lpstr>
      <vt:lpstr>Расшифруй слова</vt:lpstr>
      <vt:lpstr>Какое слово зашифровано?</vt:lpstr>
      <vt:lpstr>Определи недостающее слово</vt:lpstr>
      <vt:lpstr>Слайд 5</vt:lpstr>
      <vt:lpstr>Слайд 6</vt:lpstr>
      <vt:lpstr>Слайд 7</vt:lpstr>
      <vt:lpstr>Слайд 8</vt:lpstr>
      <vt:lpstr>Слайд 9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Местоимение  </dc:title>
  <dc:creator>Admin</dc:creator>
  <cp:lastModifiedBy>Admin</cp:lastModifiedBy>
  <cp:revision>3</cp:revision>
  <dcterms:created xsi:type="dcterms:W3CDTF">2013-02-04T13:38:33Z</dcterms:created>
  <dcterms:modified xsi:type="dcterms:W3CDTF">2013-02-04T14:01:21Z</dcterms:modified>
</cp:coreProperties>
</file>