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4" r:id="rId3"/>
    <p:sldId id="257" r:id="rId4"/>
    <p:sldId id="267" r:id="rId5"/>
    <p:sldId id="268" r:id="rId6"/>
    <p:sldId id="270" r:id="rId7"/>
    <p:sldId id="272" r:id="rId8"/>
    <p:sldId id="275" r:id="rId9"/>
    <p:sldId id="278" r:id="rId10"/>
    <p:sldId id="279" r:id="rId11"/>
    <p:sldId id="280" r:id="rId12"/>
    <p:sldId id="274" r:id="rId13"/>
    <p:sldId id="285" r:id="rId14"/>
    <p:sldId id="281" r:id="rId15"/>
    <p:sldId id="282" r:id="rId16"/>
    <p:sldId id="276" r:id="rId17"/>
    <p:sldId id="273" r:id="rId18"/>
    <p:sldId id="277" r:id="rId19"/>
    <p:sldId id="258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576A2-86EB-4453-9A11-D4C81589AF9B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AB4F5-9E88-4AED-9F6A-7A6D65A88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AB4F5-9E88-4AED-9F6A-7A6D65A88E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0;&#1079;&#1084;&#1080;&#1085;&#1091;&#1090;&#1082;&#1072;%20&#1052;&#1054;&#1071;%20%20&#1042;&#1077;&#1089;&#1105;&#1083;&#1072;&#1103;%20&#1079;&#1072;&#1088;&#1103;&#1076;&#1082;&#1072;.pp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pPr algn="r"/>
            <a:r>
              <a:rPr lang="ru-RU" b="1" dirty="0" smtClean="0">
                <a:latin typeface="Cambria" pitchFamily="18" charset="0"/>
              </a:rPr>
              <a:t>Русский язык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Урок подготовила </a:t>
            </a:r>
            <a:r>
              <a:rPr lang="ru-RU" dirty="0" smtClean="0"/>
              <a:t> </a:t>
            </a:r>
            <a:r>
              <a:rPr lang="ru-RU" dirty="0" err="1" smtClean="0"/>
              <a:t>Махусаева</a:t>
            </a:r>
            <a:r>
              <a:rPr lang="ru-RU" dirty="0" smtClean="0"/>
              <a:t> Л.В., </a:t>
            </a:r>
          </a:p>
          <a:p>
            <a:r>
              <a:rPr lang="ru-RU" dirty="0" smtClean="0"/>
              <a:t>учитель </a:t>
            </a:r>
            <a:r>
              <a:rPr lang="en-US" dirty="0" smtClean="0"/>
              <a:t>II</a:t>
            </a:r>
            <a:r>
              <a:rPr lang="ru-RU" dirty="0" smtClean="0"/>
              <a:t> категории МАОУ СОШ №1 п. Серышево имени Сергея Бондарева </a:t>
            </a:r>
            <a:endParaRPr lang="ru-RU" dirty="0"/>
          </a:p>
        </p:txBody>
      </p:sp>
      <p:pic>
        <p:nvPicPr>
          <p:cNvPr id="4" name="Рисунок 3" descr="18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89940"/>
            <a:ext cx="2520280" cy="2349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вочка чита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3923928" cy="2615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499992" y="2132856"/>
            <a:ext cx="3519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Девочка читает.</a:t>
            </a:r>
            <a:endParaRPr lang="ru-RU" sz="3600" dirty="0">
              <a:latin typeface="Cambria" pitchFamily="18" charset="0"/>
            </a:endParaRPr>
          </a:p>
        </p:txBody>
      </p:sp>
      <p:pic>
        <p:nvPicPr>
          <p:cNvPr id="6" name="Рисунок 5" descr="мальчик не читает.jpg"/>
          <p:cNvPicPr>
            <a:picLocks noChangeAspect="1"/>
          </p:cNvPicPr>
          <p:nvPr/>
        </p:nvPicPr>
        <p:blipFill>
          <a:blip r:embed="rId4" cstate="print"/>
          <a:srcRect t="12600"/>
          <a:stretch>
            <a:fillRect/>
          </a:stretch>
        </p:blipFill>
        <p:spPr>
          <a:xfrm>
            <a:off x="323528" y="3356992"/>
            <a:ext cx="3918857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572000" y="5589240"/>
            <a:ext cx="4224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Мальчик не читает.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етя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60648"/>
            <a:ext cx="5040560" cy="2406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83568" y="2636912"/>
            <a:ext cx="4222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Птицы летят на юг.</a:t>
            </a:r>
            <a:endParaRPr lang="ru-RU" sz="3600" dirty="0">
              <a:latin typeface="Cambria" pitchFamily="18" charset="0"/>
            </a:endParaRPr>
          </a:p>
        </p:txBody>
      </p:sp>
      <p:pic>
        <p:nvPicPr>
          <p:cNvPr id="6" name="Рисунок 5" descr="не летят.jpg"/>
          <p:cNvPicPr>
            <a:picLocks noChangeAspect="1"/>
          </p:cNvPicPr>
          <p:nvPr/>
        </p:nvPicPr>
        <p:blipFill>
          <a:blip r:embed="rId4" cstate="print"/>
          <a:srcRect l="9838" t="7688" r="8263" b="46677"/>
          <a:stretch>
            <a:fillRect/>
          </a:stretch>
        </p:blipFill>
        <p:spPr>
          <a:xfrm>
            <a:off x="2051720" y="3284984"/>
            <a:ext cx="5169146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83568" y="5589240"/>
            <a:ext cx="4820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Птицы не летят на юг.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476673"/>
          <a:ext cx="8640960" cy="3528390"/>
        </p:xfrm>
        <a:graphic>
          <a:graphicData uri="http://schemas.openxmlformats.org/drawingml/2006/table">
            <a:tbl>
              <a:tblPr/>
              <a:tblGrid>
                <a:gridCol w="2032264"/>
                <a:gridCol w="2648257"/>
                <a:gridCol w="2232248"/>
                <a:gridCol w="1728191"/>
              </a:tblGrid>
              <a:tr h="1176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Знаю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Хочу узнать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Узнал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еще хочу узнать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55555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55555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1772816"/>
            <a:ext cx="1829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Не - частица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700808"/>
            <a:ext cx="27710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Aft>
                <a:spcPts val="0"/>
              </a:spcAft>
              <a:buAutoNum type="arabicPeriod"/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Как  частица не </a:t>
            </a:r>
          </a:p>
          <a:p>
            <a:pPr marL="457200" indent="-457200"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пишется </a:t>
            </a:r>
          </a:p>
          <a:p>
            <a:pPr marL="457200" indent="-457200"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с глаголами? 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780928"/>
            <a:ext cx="21553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2. Для чего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употребляется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в речи?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1772816"/>
            <a:ext cx="1498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раздельно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2852936"/>
            <a:ext cx="2265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отрицательный </a:t>
            </a:r>
          </a:p>
          <a:p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смысл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64288" y="1700808"/>
            <a:ext cx="17695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Слова –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исключения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Cambria" pitchFamily="18" charset="0"/>
                <a:hlinkClick r:id="rId3" action="ppaction://hlinkpres?slideindex=1&amp;slidetitle="/>
              </a:rPr>
              <a:t>Физминутка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mbria" pitchFamily="18" charset="0"/>
              </a:rPr>
              <a:t>Упражнение 589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ambria" pitchFamily="18" charset="0"/>
              </a:rPr>
              <a:t>Правило с. 99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548680"/>
            <a:ext cx="36411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Упражнение 592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mbria" pitchFamily="18" charset="0"/>
              </a:rPr>
              <a:t>Петя заболел 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476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Cambria" pitchFamily="18" charset="0"/>
              </a:rPr>
              <a:t>          У Пети высокая температура. Ученик не пошёл в школу. Он не приготовил уроки. Больной мальчик не гуляет на улице.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126" y="3501008"/>
            <a:ext cx="8810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Пете нездоровится, поэтому он не ходит </a:t>
            </a:r>
          </a:p>
          <a:p>
            <a:r>
              <a:rPr lang="ru-RU" sz="3600" dirty="0" smtClean="0">
                <a:latin typeface="Cambria" pitchFamily="18" charset="0"/>
              </a:rPr>
              <a:t>в школу.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013176"/>
            <a:ext cx="776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Нездоровится –  глагол исключения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60648"/>
            <a:ext cx="8146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Нездоровится,  недомогает –  глаголы</a:t>
            </a:r>
          </a:p>
          <a:p>
            <a:r>
              <a:rPr lang="ru-RU" sz="3600" dirty="0" smtClean="0">
                <a:latin typeface="Cambria" pitchFamily="18" charset="0"/>
              </a:rPr>
              <a:t>исключения.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484784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Исключение: частица НЕ пишется слитно</a:t>
            </a:r>
          </a:p>
          <a:p>
            <a:r>
              <a:rPr lang="ru-RU" sz="3600" dirty="0" smtClean="0">
                <a:latin typeface="Cambria" pitchFamily="18" charset="0"/>
              </a:rPr>
              <a:t> с глаголами, которые не употребляются без НЕ.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79512" y="3633991"/>
            <a:ext cx="89644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Есть  глаголы с приставкой ДО-, которые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не употребляются без частицы НЕ: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НЕДОлюбливать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, </a:t>
            </a:r>
            <a:r>
              <a:rPr kumimoji="0" lang="ru-RU" sz="36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НЕДОоценить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НЕДОпонимать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, </a:t>
            </a:r>
            <a:r>
              <a:rPr kumimoji="0" lang="ru-RU" sz="36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НЕДОслышать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</a:rPr>
              <a:t>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86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476673"/>
          <a:ext cx="8640960" cy="3528390"/>
        </p:xfrm>
        <a:graphic>
          <a:graphicData uri="http://schemas.openxmlformats.org/drawingml/2006/table">
            <a:tbl>
              <a:tblPr/>
              <a:tblGrid>
                <a:gridCol w="2032264"/>
                <a:gridCol w="2648257"/>
                <a:gridCol w="2232248"/>
                <a:gridCol w="1728191"/>
              </a:tblGrid>
              <a:tr h="1176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Знаю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Хочу узнать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Узнал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еще хочу узнать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55555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55555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1772816"/>
            <a:ext cx="1829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Не - частица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700808"/>
            <a:ext cx="27710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Aft>
                <a:spcPts val="0"/>
              </a:spcAft>
              <a:buAutoNum type="arabicPeriod"/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Как  частица не </a:t>
            </a:r>
          </a:p>
          <a:p>
            <a:pPr marL="457200" indent="-457200"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пишется </a:t>
            </a:r>
          </a:p>
          <a:p>
            <a:pPr marL="457200" indent="-457200"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с глаголами? 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780928"/>
            <a:ext cx="21553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2. Для чего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употребляется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в речи?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1772816"/>
            <a:ext cx="1498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раздельно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2852936"/>
            <a:ext cx="2265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отрицательный </a:t>
            </a:r>
          </a:p>
          <a:p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смысл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64288" y="1700808"/>
            <a:ext cx="17695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Слова –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исключения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0"/>
            <a:ext cx="176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latin typeface="Cambria" pitchFamily="18" charset="0"/>
              </a:rPr>
              <a:t>Инсент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548680"/>
          <a:ext cx="8568952" cy="5845317"/>
        </p:xfrm>
        <a:graphic>
          <a:graphicData uri="http://schemas.openxmlformats.org/drawingml/2006/table">
            <a:tbl>
              <a:tblPr/>
              <a:tblGrid>
                <a:gridCol w="4454168"/>
                <a:gridCol w="802416"/>
                <a:gridCol w="3312368"/>
              </a:tblGrid>
              <a:tr h="701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Примеры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1. Глагол – это часть речи, которая обозначает действие предмета. 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2. Глагол отвечает на вопросы: </a:t>
                      </a:r>
                      <a:endParaRPr lang="ru-RU" sz="2000" dirty="0" smtClean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что делать?</a:t>
                      </a:r>
                      <a:r>
                        <a:rPr lang="ru-RU" sz="2000" baseline="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что </a:t>
                      </a: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сделать?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3. В предложении глагол чаще всего бывает сказуемым.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4. Глаголы изменяются по числам.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5. Глаголы изменяются по временам.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6. Глаголы в </a:t>
                      </a:r>
                      <a:r>
                        <a:rPr lang="ru-RU" sz="2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прошедшем </a:t>
                      </a: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времени в единственном числе изменяются по родам.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7.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 лает, не кусает, а в дом не пускает.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14847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+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22048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30689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37170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1412776"/>
            <a:ext cx="984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пишет</a:t>
            </a:r>
          </a:p>
          <a:p>
            <a:r>
              <a:rPr lang="ru-RU" sz="2000" dirty="0" smtClean="0">
                <a:latin typeface="Cambria" pitchFamily="18" charset="0"/>
              </a:rPr>
              <a:t>читает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060848"/>
            <a:ext cx="2820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Что делать? писать</a:t>
            </a:r>
          </a:p>
          <a:p>
            <a:r>
              <a:rPr lang="ru-RU" sz="2000" dirty="0" smtClean="0">
                <a:latin typeface="Cambria" pitchFamily="18" charset="0"/>
              </a:rPr>
              <a:t>Что сделать? написать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2924944"/>
            <a:ext cx="2760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Девочка (что делает?)</a:t>
            </a:r>
          </a:p>
          <a:p>
            <a:r>
              <a:rPr lang="ru-RU" sz="2000" dirty="0" smtClean="0">
                <a:latin typeface="Cambria" pitchFamily="18" charset="0"/>
              </a:rPr>
              <a:t>пишет письмо.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868144" y="3501008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868144" y="357301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8144" y="357301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пишет(ед.ч.) – </a:t>
            </a:r>
          </a:p>
          <a:p>
            <a:r>
              <a:rPr lang="ru-RU" sz="2000" dirty="0" smtClean="0">
                <a:latin typeface="Cambria" pitchFamily="18" charset="0"/>
              </a:rPr>
              <a:t>пишут(мн.ч.)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80112" y="4221088"/>
            <a:ext cx="3347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пишет(н.в.), писал(п.в.),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напишет (будет писать)(б.в.)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6056" y="42930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652120" y="4869160"/>
            <a:ext cx="3138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писал (м.р.), писала(</a:t>
            </a:r>
            <a:r>
              <a:rPr lang="ru-RU" sz="2000" dirty="0" err="1" smtClean="0">
                <a:latin typeface="Cambria" pitchFamily="18" charset="0"/>
              </a:rPr>
              <a:t>ж.р</a:t>
            </a:r>
            <a:r>
              <a:rPr lang="ru-RU" sz="2000" dirty="0" smtClean="0">
                <a:latin typeface="Cambria" pitchFamily="18" charset="0"/>
              </a:rPr>
              <a:t>), </a:t>
            </a:r>
          </a:p>
          <a:p>
            <a:r>
              <a:rPr lang="ru-RU" sz="2000" dirty="0" smtClean="0">
                <a:latin typeface="Cambria" pitchFamily="18" charset="0"/>
              </a:rPr>
              <a:t>писало(ср.р.)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76056" y="50851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148064" y="58052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5733256"/>
            <a:ext cx="37380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Частица не с глаголами пишется</a:t>
            </a:r>
          </a:p>
          <a:p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раздельно.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Домашнее задание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ambria" pitchFamily="18" charset="0"/>
              </a:rPr>
              <a:t>Упражнение 593, с. 99 правило.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Светофор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 вами на столах лежат цветные полоски «</a:t>
            </a:r>
            <a:r>
              <a:rPr lang="ru-RU" dirty="0" err="1" smtClean="0"/>
              <a:t>Светофорики</a:t>
            </a:r>
            <a:r>
              <a:rPr lang="ru-RU" dirty="0" smtClean="0"/>
              <a:t>»: 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Красный (волнение перед новым материалом), 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Желтый (пока не понятно), </a:t>
            </a:r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Зеленый (уверен в своих силах).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mbria" pitchFamily="18" charset="0"/>
              </a:rPr>
              <a:t>Рефлексия 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ambria" pitchFamily="18" charset="0"/>
              </a:rPr>
              <a:t>Выберите цвет, обозначающий ваше отношение к полученным знаниям.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Красный – ничего не понял</a:t>
            </a:r>
          </a:p>
          <a:p>
            <a:pPr lvl="0"/>
            <a:r>
              <a:rPr lang="ru-RU" b="1" dirty="0" smtClean="0">
                <a:solidFill>
                  <a:srgbClr val="FFC000"/>
                </a:solidFill>
                <a:latin typeface="Cambria" pitchFamily="18" charset="0"/>
              </a:rPr>
              <a:t>Жёлтый – понял, но остались вопросы.</a:t>
            </a:r>
          </a:p>
          <a:p>
            <a:pPr lvl="0"/>
            <a:r>
              <a:rPr lang="ru-RU" b="1" dirty="0" smtClean="0">
                <a:solidFill>
                  <a:srgbClr val="00B050"/>
                </a:solidFill>
                <a:latin typeface="Cambria" pitchFamily="18" charset="0"/>
              </a:rPr>
              <a:t>Зелёный – всё понятно, могу идти дальше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5903" y="188640"/>
            <a:ext cx="61178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Cambria" pitchFamily="18" charset="0"/>
              </a:rPr>
              <a:t>Двадцать девятое апреля</a:t>
            </a:r>
          </a:p>
          <a:p>
            <a:pPr algn="ctr"/>
            <a:r>
              <a:rPr lang="ru-RU" sz="4000" dirty="0" smtClean="0">
                <a:latin typeface="Cambria" pitchFamily="18" charset="0"/>
              </a:rPr>
              <a:t>Классная работа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916832"/>
            <a:ext cx="8064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err="1" smtClean="0">
                <a:latin typeface="Cambria" pitchFamily="18" charset="0"/>
              </a:rPr>
              <a:t>Уу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                                      </a:t>
            </a:r>
            <a:r>
              <a:rPr lang="ru-RU" sz="2800" dirty="0" err="1" smtClean="0">
                <a:latin typeface="Cambria" pitchFamily="18" charset="0"/>
              </a:rPr>
              <a:t>ул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уг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ус 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ув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ур</a:t>
            </a:r>
            <a:r>
              <a:rPr lang="en-US" sz="2800" dirty="0" smtClean="0">
                <a:latin typeface="Cambria" pitchFamily="18" charset="0"/>
              </a:rPr>
              <a:t>  </a:t>
            </a:r>
            <a:r>
              <a:rPr lang="ru-RU" sz="2800" dirty="0" smtClean="0">
                <a:latin typeface="Cambria" pitchFamily="18" charset="0"/>
              </a:rPr>
              <a:t>ум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ую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 уд</a:t>
            </a:r>
            <a:endParaRPr lang="ru-RU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51920" y="4581128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топор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pic>
        <p:nvPicPr>
          <p:cNvPr id="3" name="Рисунок 2" descr="топо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76672"/>
            <a:ext cx="5760640" cy="3938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188640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latin typeface="Cambria" pitchFamily="18" charset="0"/>
              </a:rPr>
              <a:t>Синквейн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Топор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00808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Железный, крепкий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564904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Рубить, колоть, нести.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35699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Топор очень тяжёлый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ru-RU" sz="3600" dirty="0" smtClean="0">
                <a:latin typeface="Cambria" pitchFamily="18" charset="0"/>
              </a:rPr>
              <a:t>инструмент.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149080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Орудие труда.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191451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mbria" pitchFamily="18" charset="0"/>
              </a:rPr>
              <a:t>Крепкую дружбу  и  топором (не) разрубишь.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9168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mbria" pitchFamily="18" charset="0"/>
              </a:rPr>
              <a:t>Крепкую дружбу  и  топором не разрубишь.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694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Прил.                    Сущ.                Союз.       Сущ.                                   Глаг.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1772816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Частица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476673"/>
          <a:ext cx="8640960" cy="3528390"/>
        </p:xfrm>
        <a:graphic>
          <a:graphicData uri="http://schemas.openxmlformats.org/drawingml/2006/table">
            <a:tbl>
              <a:tblPr/>
              <a:tblGrid>
                <a:gridCol w="2032264"/>
                <a:gridCol w="2648257"/>
                <a:gridCol w="2232248"/>
                <a:gridCol w="1728191"/>
              </a:tblGrid>
              <a:tr h="1176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Знаю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Хочу узнать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Узнал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еще хочу узнать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55555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55555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55555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1772816"/>
            <a:ext cx="1829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Не - частица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700808"/>
            <a:ext cx="27710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Aft>
                <a:spcPts val="0"/>
              </a:spcAft>
              <a:buAutoNum type="arabicPeriod"/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Как  частица не </a:t>
            </a:r>
          </a:p>
          <a:p>
            <a:pPr marL="457200" indent="-457200"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пишется </a:t>
            </a:r>
          </a:p>
          <a:p>
            <a:pPr marL="457200" indent="-457200"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с глаголами? 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780928"/>
            <a:ext cx="21553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2. Для чего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употребляется 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555555"/>
                </a:solidFill>
                <a:latin typeface="Times New Roman"/>
                <a:ea typeface="Times New Roman"/>
                <a:cs typeface="Times New Roman"/>
              </a:rPr>
              <a:t>в речи?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0"/>
            <a:ext cx="176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latin typeface="Cambria" pitchFamily="18" charset="0"/>
              </a:rPr>
              <a:t>Инсент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548680"/>
          <a:ext cx="8568952" cy="5845317"/>
        </p:xfrm>
        <a:graphic>
          <a:graphicData uri="http://schemas.openxmlformats.org/drawingml/2006/table">
            <a:tbl>
              <a:tblPr/>
              <a:tblGrid>
                <a:gridCol w="4454168"/>
                <a:gridCol w="802416"/>
                <a:gridCol w="3312368"/>
              </a:tblGrid>
              <a:tr h="701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Примеры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1. Глагол – это часть речи, которая обозначает действие предмета. 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2. Глагол отвечает на вопросы: </a:t>
                      </a:r>
                      <a:endParaRPr lang="ru-RU" sz="2000" dirty="0" smtClean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что делать?</a:t>
                      </a:r>
                      <a:r>
                        <a:rPr lang="ru-RU" sz="2000" baseline="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что </a:t>
                      </a: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сделать?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3. В предложении глагол чаще всего бывает сказуемым.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4. Глаголы изменяются по числам.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5. Глаголы изменяются по временам.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6. Глаголы в </a:t>
                      </a:r>
                      <a:r>
                        <a:rPr lang="ru-RU" sz="2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прошедшем </a:t>
                      </a: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времени в единственном числе изменяются по родам.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7. 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 лает, не кусает, а в дом не пускает.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14847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+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22048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30689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37170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1412776"/>
            <a:ext cx="984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пишет</a:t>
            </a:r>
          </a:p>
          <a:p>
            <a:r>
              <a:rPr lang="ru-RU" sz="2000" dirty="0" smtClean="0">
                <a:latin typeface="Cambria" pitchFamily="18" charset="0"/>
              </a:rPr>
              <a:t>читает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060848"/>
            <a:ext cx="2820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Что делать? писать</a:t>
            </a:r>
          </a:p>
          <a:p>
            <a:r>
              <a:rPr lang="ru-RU" sz="2000" dirty="0" smtClean="0">
                <a:latin typeface="Cambria" pitchFamily="18" charset="0"/>
              </a:rPr>
              <a:t>Что сделать? написать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2924944"/>
            <a:ext cx="2760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Девочка (что делает?)</a:t>
            </a:r>
          </a:p>
          <a:p>
            <a:r>
              <a:rPr lang="ru-RU" sz="2000" dirty="0" smtClean="0">
                <a:latin typeface="Cambria" pitchFamily="18" charset="0"/>
              </a:rPr>
              <a:t>пишет письмо.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868144" y="3501008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868144" y="357301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8144" y="357301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пишет(ед.ч.) – </a:t>
            </a:r>
          </a:p>
          <a:p>
            <a:r>
              <a:rPr lang="ru-RU" sz="2000" dirty="0" smtClean="0">
                <a:latin typeface="Cambria" pitchFamily="18" charset="0"/>
              </a:rPr>
              <a:t>пишут(мн.ч.)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80112" y="4221088"/>
            <a:ext cx="3347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пишет(н.в.), писал(п.в.),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напишет (будет писать)(б.в.)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6056" y="42930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652120" y="4869160"/>
            <a:ext cx="3138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писал (м.р.), писала(</a:t>
            </a:r>
            <a:r>
              <a:rPr lang="ru-RU" sz="2000" dirty="0" err="1" smtClean="0">
                <a:latin typeface="Cambria" pitchFamily="18" charset="0"/>
              </a:rPr>
              <a:t>ж.р</a:t>
            </a:r>
            <a:r>
              <a:rPr lang="ru-RU" sz="2000" dirty="0" smtClean="0">
                <a:latin typeface="Cambria" pitchFamily="18" charset="0"/>
              </a:rPr>
              <a:t>), </a:t>
            </a:r>
          </a:p>
          <a:p>
            <a:r>
              <a:rPr lang="ru-RU" sz="2000" dirty="0" smtClean="0">
                <a:latin typeface="Cambria" pitchFamily="18" charset="0"/>
              </a:rPr>
              <a:t>писало(ср.р.)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76056" y="50851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076056" y="5805264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?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904" y="0"/>
            <a:ext cx="1578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ambria" pitchFamily="18" charset="0"/>
              </a:rPr>
              <a:t>Глагол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21" grpId="0"/>
      <p:bldP spid="22" grpId="0"/>
      <p:bldP spid="23" grpId="0"/>
      <p:bldP spid="24" grpId="0"/>
      <p:bldP spid="25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0"/>
            <a:ext cx="176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latin typeface="Cambria" pitchFamily="18" charset="0"/>
              </a:rPr>
              <a:t>Инсент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548680"/>
          <a:ext cx="8568952" cy="5845317"/>
        </p:xfrm>
        <a:graphic>
          <a:graphicData uri="http://schemas.openxmlformats.org/drawingml/2006/table">
            <a:tbl>
              <a:tblPr/>
              <a:tblGrid>
                <a:gridCol w="4454168"/>
                <a:gridCol w="802416"/>
                <a:gridCol w="3312368"/>
              </a:tblGrid>
              <a:tr h="701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Примеры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1. Глагол – это часть речи, которая обозначает действие предмета. 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2. Глагол отвечает на вопросы: </a:t>
                      </a:r>
                      <a:endParaRPr lang="ru-RU" sz="2000" dirty="0" smtClean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что делать?</a:t>
                      </a:r>
                      <a:r>
                        <a:rPr lang="ru-RU" sz="2000" baseline="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что </a:t>
                      </a: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сделать?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3. В предложении глагол чаще всего бывает сказуемым.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4. Глаголы изменяются по числам.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5. Глаголы изменяются по временам.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6. Глаголы в </a:t>
                      </a:r>
                      <a:r>
                        <a:rPr lang="ru-RU" sz="20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прошедшем </a:t>
                      </a:r>
                      <a:r>
                        <a:rPr lang="ru-RU" sz="20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времени в единственном числе изменяются по родам.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7.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 лает, не кусает, а в дом не пускает.</a:t>
                      </a:r>
                    </a:p>
                  </a:txBody>
                  <a:tcPr marL="63463" marR="634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14847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+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22048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30689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37170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1412776"/>
            <a:ext cx="984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пишет</a:t>
            </a:r>
          </a:p>
          <a:p>
            <a:r>
              <a:rPr lang="ru-RU" sz="2000" dirty="0" smtClean="0">
                <a:latin typeface="Cambria" pitchFamily="18" charset="0"/>
              </a:rPr>
              <a:t>читает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2060848"/>
            <a:ext cx="2820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Что делать? писать</a:t>
            </a:r>
          </a:p>
          <a:p>
            <a:r>
              <a:rPr lang="ru-RU" sz="2000" dirty="0" smtClean="0">
                <a:latin typeface="Cambria" pitchFamily="18" charset="0"/>
              </a:rPr>
              <a:t>Что сделать? написать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2924944"/>
            <a:ext cx="2760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Девочка (что делает?)</a:t>
            </a:r>
          </a:p>
          <a:p>
            <a:r>
              <a:rPr lang="ru-RU" sz="2000" dirty="0" smtClean="0">
                <a:latin typeface="Cambria" pitchFamily="18" charset="0"/>
              </a:rPr>
              <a:t>пишет письмо.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868144" y="3501008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868144" y="3573016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8144" y="357301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пишет(ед.ч.) – </a:t>
            </a:r>
          </a:p>
          <a:p>
            <a:r>
              <a:rPr lang="ru-RU" sz="2000" dirty="0" smtClean="0">
                <a:latin typeface="Cambria" pitchFamily="18" charset="0"/>
              </a:rPr>
              <a:t>пишут(мн.ч.)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80112" y="4221088"/>
            <a:ext cx="3347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пишет(н.в.), писал(п.в.),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напишет (будет писать)(б.в.)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6056" y="42930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652120" y="4869160"/>
            <a:ext cx="3138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писал (м.р.), писала(</a:t>
            </a:r>
            <a:r>
              <a:rPr lang="ru-RU" sz="2000" dirty="0" err="1" smtClean="0">
                <a:latin typeface="Cambria" pitchFamily="18" charset="0"/>
              </a:rPr>
              <a:t>ж.р</a:t>
            </a:r>
            <a:r>
              <a:rPr lang="ru-RU" sz="2000" dirty="0" smtClean="0">
                <a:latin typeface="Cambria" pitchFamily="18" charset="0"/>
              </a:rPr>
              <a:t>), </a:t>
            </a:r>
          </a:p>
          <a:p>
            <a:r>
              <a:rPr lang="ru-RU" sz="2000" dirty="0" smtClean="0">
                <a:latin typeface="Cambria" pitchFamily="18" charset="0"/>
              </a:rPr>
              <a:t>писало(ср.р.)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76056" y="50851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76056" y="58052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5733256"/>
            <a:ext cx="37380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Частица не с глаголами пишется</a:t>
            </a:r>
          </a:p>
          <a:p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раздельно.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769</Words>
  <Application>Microsoft Office PowerPoint</Application>
  <PresentationFormat>Экран (4:3)</PresentationFormat>
  <Paragraphs>220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Русский язык</vt:lpstr>
      <vt:lpstr>Светофор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Физминутка</vt:lpstr>
      <vt:lpstr>Упражнение 589</vt:lpstr>
      <vt:lpstr>Петя заболел </vt:lpstr>
      <vt:lpstr>Слайд 16</vt:lpstr>
      <vt:lpstr>Слайд 17</vt:lpstr>
      <vt:lpstr>Слайд 18</vt:lpstr>
      <vt:lpstr>Домашнее задание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Admin</cp:lastModifiedBy>
  <cp:revision>30</cp:revision>
  <dcterms:modified xsi:type="dcterms:W3CDTF">2013-05-08T06:41:29Z</dcterms:modified>
</cp:coreProperties>
</file>