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20A5-EC29-4AA7-AE82-7C3D6449A3CB}" type="datetimeFigureOut">
              <a:rPr lang="ru-RU" smtClean="0"/>
              <a:t>23.12.2010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383FD-8C9D-4E38-A18F-64F607E8BB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83FD-8C9D-4E38-A18F-64F607E8BB5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7936184" cy="1414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</a:t>
            </a:r>
            <a:br>
              <a:rPr lang="ru-RU" dirty="0" smtClean="0"/>
            </a:br>
            <a:r>
              <a:rPr lang="ru-RU" dirty="0" smtClean="0"/>
              <a:t>Основы религиозных</a:t>
            </a:r>
            <a:br>
              <a:rPr lang="ru-RU" dirty="0" smtClean="0"/>
            </a:br>
            <a:r>
              <a:rPr lang="ru-RU" dirty="0" smtClean="0"/>
              <a:t>культур и светской</a:t>
            </a:r>
            <a:br>
              <a:rPr lang="ru-RU" dirty="0" smtClean="0"/>
            </a:br>
            <a:r>
              <a:rPr lang="ru-RU" dirty="0" smtClean="0"/>
              <a:t>этики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3331698"/>
            <a:ext cx="7929618" cy="32405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Модуль</a:t>
            </a:r>
          </a:p>
          <a:p>
            <a:r>
              <a:rPr lang="ru-RU" sz="4000" dirty="0" smtClean="0"/>
              <a:t>«Основы православной культуры»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Старохмелевская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Сапункова</a:t>
            </a:r>
            <a:r>
              <a:rPr lang="ru-RU" dirty="0" smtClean="0"/>
              <a:t> А.Д.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Евангелист Лука</a:t>
            </a:r>
            <a:br>
              <a:rPr lang="ru-RU" dirty="0" smtClean="0"/>
            </a:br>
            <a:r>
              <a:rPr lang="ru-RU" dirty="0" smtClean="0"/>
              <a:t>пишет икону Богоматери.</a:t>
            </a:r>
            <a:endParaRPr lang="ru-RU" dirty="0"/>
          </a:p>
        </p:txBody>
      </p:sp>
      <p:pic>
        <p:nvPicPr>
          <p:cNvPr id="3" name="Picture 3" descr="i?id=58478595&amp;tov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6335712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Рублёв</a:t>
            </a:r>
            <a:br>
              <a:rPr lang="ru-RU" dirty="0" smtClean="0"/>
            </a:br>
            <a:r>
              <a:rPr lang="ru-RU" dirty="0" smtClean="0"/>
              <a:t>«Спас в силах»</a:t>
            </a:r>
            <a:endParaRPr lang="ru-RU" dirty="0"/>
          </a:p>
        </p:txBody>
      </p:sp>
      <p:pic>
        <p:nvPicPr>
          <p:cNvPr id="3" name="Picture 4" descr="Спас в сил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786214" cy="45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Рублёв</a:t>
            </a:r>
            <a:br>
              <a:rPr lang="ru-RU" dirty="0" smtClean="0"/>
            </a:br>
            <a:r>
              <a:rPr lang="ru-RU" dirty="0" smtClean="0"/>
              <a:t>«Троица».</a:t>
            </a:r>
            <a:endParaRPr lang="ru-RU" dirty="0"/>
          </a:p>
        </p:txBody>
      </p:sp>
      <p:pic>
        <p:nvPicPr>
          <p:cNvPr id="3" name="Picture 3" descr="иконы Андрея Рублё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4000528" cy="49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686576" cy="604822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8572560" cy="5072098"/>
          </a:xfrm>
        </p:spPr>
        <p:txBody>
          <a:bodyPr/>
          <a:lstStyle/>
          <a:p>
            <a:pPr lvl="0"/>
            <a:r>
              <a:rPr lang="ru-RU" dirty="0" smtClean="0"/>
              <a:t>- Расскажите </a:t>
            </a:r>
            <a:r>
              <a:rPr lang="ru-RU" dirty="0" smtClean="0"/>
              <a:t>родителям что вы узнали и что поняли сегодня на уроке.</a:t>
            </a:r>
          </a:p>
          <a:p>
            <a:pPr lvl="0">
              <a:buFontTx/>
              <a:buChar char="-"/>
            </a:pPr>
            <a:r>
              <a:rPr lang="ru-RU" dirty="0" smtClean="0"/>
              <a:t>Посмотрите </a:t>
            </a:r>
            <a:r>
              <a:rPr lang="ru-RU" dirty="0" smtClean="0"/>
              <a:t>на иллюстрацию иконы. Попробуйте найти сведения и рассказать об этой иконе</a:t>
            </a:r>
            <a:r>
              <a:rPr lang="ru-RU" dirty="0" smtClean="0"/>
              <a:t>.</a:t>
            </a:r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E:\Новая\Ик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48508"/>
            <a:ext cx="3000396" cy="3916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725734"/>
          </a:xfrm>
        </p:spPr>
        <p:txBody>
          <a:bodyPr>
            <a:normAutofit/>
          </a:bodyPr>
          <a:lstStyle/>
          <a:p>
            <a:r>
              <a:rPr lang="ru-RU" dirty="0" smtClean="0"/>
              <a:t>Урок на тему: «Икона».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7901014" cy="2808922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«Икона – явление той самой</a:t>
            </a:r>
            <a:br>
              <a:rPr lang="ru-RU" sz="4000" dirty="0" smtClean="0"/>
            </a:br>
            <a:r>
              <a:rPr lang="ru-RU" sz="4000" dirty="0" smtClean="0"/>
              <a:t>благодатной силы, которая</a:t>
            </a:r>
            <a:br>
              <a:rPr lang="ru-RU" sz="4000" dirty="0" smtClean="0"/>
            </a:br>
            <a:r>
              <a:rPr lang="ru-RU" sz="4000" dirty="0" smtClean="0"/>
              <a:t>некогда спасла Россию».</a:t>
            </a:r>
            <a:br>
              <a:rPr lang="ru-RU" sz="4000" dirty="0" smtClean="0"/>
            </a:br>
            <a:r>
              <a:rPr lang="ru-RU" sz="4000" dirty="0" smtClean="0"/>
              <a:t>(князь Евгений Трубецкой, 1917г.)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15475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Цель: Расширить </a:t>
            </a:r>
            <a:r>
              <a:rPr lang="ru-RU" sz="2800" dirty="0" smtClean="0"/>
              <a:t>представление о ценностях Христианского искусства, объяснить смысл </a:t>
            </a:r>
            <a:br>
              <a:rPr lang="ru-RU" sz="2800" dirty="0" smtClean="0"/>
            </a:br>
            <a:r>
              <a:rPr lang="ru-RU" sz="2800" dirty="0" smtClean="0"/>
              <a:t>           иконы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Задачи: </a:t>
            </a:r>
            <a:br>
              <a:rPr lang="ru-RU" sz="2800" dirty="0" smtClean="0"/>
            </a:br>
            <a:r>
              <a:rPr lang="ru-RU" sz="2800" dirty="0" smtClean="0"/>
              <a:t>- познакомить </a:t>
            </a:r>
            <a:r>
              <a:rPr lang="ru-RU" sz="2800" dirty="0" smtClean="0"/>
              <a:t>с особенностями иконописного изображения, понять различия написания иконы и </a:t>
            </a:r>
            <a:r>
              <a:rPr lang="ru-RU" sz="2800" dirty="0" smtClean="0"/>
              <a:t>картины;</a:t>
            </a:r>
            <a:br>
              <a:rPr lang="ru-RU" sz="2800" dirty="0" smtClean="0"/>
            </a:br>
            <a:r>
              <a:rPr lang="ru-RU" sz="2800" dirty="0" smtClean="0"/>
              <a:t>- уяснить</a:t>
            </a:r>
            <a:r>
              <a:rPr lang="ru-RU" sz="2800" dirty="0" smtClean="0"/>
              <a:t>, что свет – основа </a:t>
            </a:r>
            <a:r>
              <a:rPr lang="ru-RU" sz="2800" dirty="0" err="1" smtClean="0"/>
              <a:t>иконописания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- воспитывать </a:t>
            </a:r>
            <a:r>
              <a:rPr lang="ru-RU" sz="2800" dirty="0" smtClean="0"/>
              <a:t>бережное отношение к иконам, </a:t>
            </a:r>
            <a:r>
              <a:rPr lang="ru-RU" sz="2800" dirty="0" smtClean="0"/>
              <a:t> как </a:t>
            </a:r>
            <a:r>
              <a:rPr lang="ru-RU" sz="2800" dirty="0" smtClean="0"/>
              <a:t>к изображению священных для христиан образов.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Размышляем сами.</a:t>
            </a:r>
            <a:endParaRPr lang="ru-RU" dirty="0"/>
          </a:p>
        </p:txBody>
      </p:sp>
      <p:pic>
        <p:nvPicPr>
          <p:cNvPr id="3" name="Рисунок 2" descr="Три богатыр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469381"/>
            <a:ext cx="3357586" cy="2388619"/>
          </a:xfrm>
          <a:prstGeom prst="rect">
            <a:avLst/>
          </a:prstGeom>
        </p:spPr>
      </p:pic>
      <p:pic>
        <p:nvPicPr>
          <p:cNvPr id="4" name="Рисунок 3" descr="Алён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5"/>
            <a:ext cx="2305066" cy="3143272"/>
          </a:xfrm>
          <a:prstGeom prst="rect">
            <a:avLst/>
          </a:prstGeom>
        </p:spPr>
      </p:pic>
      <p:pic>
        <p:nvPicPr>
          <p:cNvPr id="5" name="Рисунок 4" descr="2007-06-07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142984"/>
            <a:ext cx="2286016" cy="3048022"/>
          </a:xfrm>
          <a:prstGeom prst="rect">
            <a:avLst/>
          </a:prstGeom>
        </p:spPr>
      </p:pic>
      <p:pic>
        <p:nvPicPr>
          <p:cNvPr id="6" name="Рисунок 5" descr="2007-06-07 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393389"/>
            <a:ext cx="3286148" cy="2464611"/>
          </a:xfrm>
          <a:prstGeom prst="rect">
            <a:avLst/>
          </a:prstGeom>
        </p:spPr>
      </p:pic>
      <p:pic>
        <p:nvPicPr>
          <p:cNvPr id="7" name="Рисунок 6" descr="2007-06-07 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1357298"/>
            <a:ext cx="3571868" cy="26789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2619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Гармония</a:t>
            </a:r>
            <a:r>
              <a:rPr lang="ru-RU" dirty="0" smtClean="0"/>
              <a:t> – с греческого</a:t>
            </a:r>
            <a:br>
              <a:rPr lang="ru-RU" dirty="0" smtClean="0"/>
            </a:br>
            <a:r>
              <a:rPr lang="ru-RU" dirty="0" smtClean="0"/>
              <a:t>связь, порядок, слаженность, соразмерность, лад.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150498" cy="1643074"/>
          </a:xfrm>
        </p:spPr>
        <p:txBody>
          <a:bodyPr/>
          <a:lstStyle/>
          <a:p>
            <a:r>
              <a:rPr lang="ru-RU" dirty="0" smtClean="0"/>
              <a:t>И</a:t>
            </a:r>
            <a:r>
              <a:rPr lang="ru-RU" dirty="0" smtClean="0"/>
              <a:t>сследовательская</a:t>
            </a:r>
            <a:br>
              <a:rPr lang="ru-RU" dirty="0" smtClean="0"/>
            </a:br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86548" cy="3026260"/>
          </a:xfrm>
        </p:spPr>
        <p:txBody>
          <a:bodyPr>
            <a:normAutofit/>
          </a:bodyPr>
          <a:lstStyle/>
          <a:p>
            <a:r>
              <a:rPr lang="ru-RU" dirty="0" smtClean="0"/>
              <a:t> - </a:t>
            </a:r>
            <a:r>
              <a:rPr lang="ru-RU" dirty="0" smtClean="0"/>
              <a:t>найдите </a:t>
            </a:r>
            <a:r>
              <a:rPr lang="ru-RU" dirty="0" smtClean="0"/>
              <a:t>подтверждение нашим предположениям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в </a:t>
            </a:r>
            <a:r>
              <a:rPr lang="ru-RU" dirty="0" smtClean="0"/>
              <a:t>чём состоит отличие иконы от обычной живописной картины</a:t>
            </a:r>
            <a:r>
              <a:rPr lang="ru-RU" dirty="0" smtClean="0"/>
              <a:t>?</a:t>
            </a:r>
          </a:p>
          <a:p>
            <a:pPr>
              <a:buFontTx/>
              <a:buChar char="-"/>
            </a:pPr>
            <a:r>
              <a:rPr lang="ru-RU" dirty="0" smtClean="0"/>
              <a:t>почему Свет – одно из имён Бога?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Заочное путешествие</a:t>
            </a:r>
            <a:br>
              <a:rPr lang="ru-RU" dirty="0" smtClean="0"/>
            </a:br>
            <a:r>
              <a:rPr lang="ru-RU" dirty="0" smtClean="0"/>
              <a:t>иконы Древней Руси</a:t>
            </a:r>
            <a:endParaRPr lang="ru-RU" dirty="0"/>
          </a:p>
        </p:txBody>
      </p:sp>
      <p:pic>
        <p:nvPicPr>
          <p:cNvPr id="4" name="Содержимое 3" descr="K1-001Z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1993276" cy="2354263"/>
          </a:xfrm>
        </p:spPr>
      </p:pic>
      <p:pic>
        <p:nvPicPr>
          <p:cNvPr id="5" name="Рисунок 4" descr="K1-012Z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643314"/>
            <a:ext cx="2020824" cy="2743200"/>
          </a:xfrm>
          <a:prstGeom prst="rect">
            <a:avLst/>
          </a:prstGeom>
        </p:spPr>
      </p:pic>
      <p:pic>
        <p:nvPicPr>
          <p:cNvPr id="6" name="Рисунок 5" descr="K1-010Z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285860"/>
            <a:ext cx="1857388" cy="2502143"/>
          </a:xfrm>
          <a:prstGeom prst="rect">
            <a:avLst/>
          </a:prstGeom>
        </p:spPr>
      </p:pic>
      <p:pic>
        <p:nvPicPr>
          <p:cNvPr id="7" name="Рисунок 6" descr="K1-007Z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000504"/>
            <a:ext cx="2143140" cy="2608284"/>
          </a:xfrm>
          <a:prstGeom prst="rect">
            <a:avLst/>
          </a:prstGeom>
        </p:spPr>
      </p:pic>
      <p:pic>
        <p:nvPicPr>
          <p:cNvPr id="8" name="Рисунок 7" descr="K1-005Z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3929066"/>
            <a:ext cx="1928826" cy="27620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1-013Z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2388872" cy="3115920"/>
          </a:xfrm>
          <a:prstGeom prst="rect">
            <a:avLst/>
          </a:prstGeom>
        </p:spPr>
      </p:pic>
      <p:pic>
        <p:nvPicPr>
          <p:cNvPr id="5" name="Рисунок 4" descr="K1-014Z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00042"/>
            <a:ext cx="2357454" cy="3028848"/>
          </a:xfrm>
          <a:prstGeom prst="rect">
            <a:avLst/>
          </a:prstGeom>
        </p:spPr>
      </p:pic>
      <p:pic>
        <p:nvPicPr>
          <p:cNvPr id="6" name="Рисунок 5" descr="K1-003Z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500043"/>
            <a:ext cx="2143140" cy="3018508"/>
          </a:xfrm>
          <a:prstGeom prst="rect">
            <a:avLst/>
          </a:prstGeom>
        </p:spPr>
      </p:pic>
      <p:pic>
        <p:nvPicPr>
          <p:cNvPr id="7" name="Рисунок 6" descr="K1-020Z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876"/>
            <a:ext cx="2596326" cy="2990011"/>
          </a:xfrm>
          <a:prstGeom prst="rect">
            <a:avLst/>
          </a:prstGeom>
        </p:spPr>
      </p:pic>
      <p:pic>
        <p:nvPicPr>
          <p:cNvPr id="8" name="Рисунок 7" descr="K1-016Z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686172"/>
            <a:ext cx="1428760" cy="2857520"/>
          </a:xfrm>
          <a:prstGeom prst="rect">
            <a:avLst/>
          </a:prstGeom>
        </p:spPr>
      </p:pic>
      <p:pic>
        <p:nvPicPr>
          <p:cNvPr id="9" name="Рисунок 8" descr="K1-002Z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643314"/>
            <a:ext cx="234959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 Нерукотворный</a:t>
            </a:r>
            <a:endParaRPr lang="ru-RU" dirty="0"/>
          </a:p>
        </p:txBody>
      </p:sp>
      <p:pic>
        <p:nvPicPr>
          <p:cNvPr id="1026" name="Picture 2" descr="Новгородская школа, XII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112954" cy="2500330"/>
          </a:xfrm>
          <a:prstGeom prst="rect">
            <a:avLst/>
          </a:prstGeom>
          <a:noFill/>
        </p:spPr>
      </p:pic>
      <p:pic>
        <p:nvPicPr>
          <p:cNvPr id="1028" name="Picture 4" descr="XII 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1785950" cy="2553071"/>
          </a:xfrm>
          <a:prstGeom prst="rect">
            <a:avLst/>
          </a:prstGeom>
          <a:noFill/>
        </p:spPr>
      </p:pic>
      <p:pic>
        <p:nvPicPr>
          <p:cNvPr id="1030" name="Picture 6" descr="С.Ушаков, 1678. Смоленс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85860"/>
            <a:ext cx="2071702" cy="2550710"/>
          </a:xfrm>
          <a:prstGeom prst="rect">
            <a:avLst/>
          </a:prstGeom>
          <a:noFill/>
        </p:spPr>
      </p:pic>
      <p:pic>
        <p:nvPicPr>
          <p:cNvPr id="1032" name="Picture 8" descr="Спас &quot;Мокрая Брада&quot; XV в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14818"/>
            <a:ext cx="1857388" cy="235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114</Words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Курс Основы религиозных культур и светской этики</vt:lpstr>
      <vt:lpstr>Урок на тему: «Икона». </vt:lpstr>
      <vt:lpstr>Цель: Расширить представление о ценностях Христианского искусства, объяснить смысл             иконы.  Задачи:  - познакомить с особенностями иконописного изображения, понять различия написания иконы и картины; - уяснить, что свет – основа иконописания; - воспитывать бережное отношение к иконам,  как к изображению священных для христиан образов.  </vt:lpstr>
      <vt:lpstr>Размышляем сами.</vt:lpstr>
      <vt:lpstr>Гармония – с греческого связь, порядок, слаженность, соразмерность, лад.</vt:lpstr>
      <vt:lpstr>Исследовательская работа с текстом</vt:lpstr>
      <vt:lpstr>Заочное путешествие иконы Древней Руси</vt:lpstr>
      <vt:lpstr>Слайд 8</vt:lpstr>
      <vt:lpstr>Спас Нерукотворный</vt:lpstr>
      <vt:lpstr>Евангелист Лука пишет икону Богоматери.</vt:lpstr>
      <vt:lpstr>Андрей Рублёв «Спас в силах»</vt:lpstr>
      <vt:lpstr>Андрей Рублёв «Троица».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Основы религиозных культур и светской этики</dc:title>
  <cp:lastModifiedBy>ВВС</cp:lastModifiedBy>
  <cp:revision>7</cp:revision>
  <dcterms:modified xsi:type="dcterms:W3CDTF">2010-12-23T17:07:57Z</dcterms:modified>
</cp:coreProperties>
</file>