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58" r:id="rId3"/>
    <p:sldId id="260" r:id="rId4"/>
    <p:sldId id="261" r:id="rId5"/>
    <p:sldId id="262" r:id="rId6"/>
    <p:sldId id="281" r:id="rId7"/>
    <p:sldId id="282" r:id="rId8"/>
    <p:sldId id="28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47C5"/>
    <a:srgbClr val="814166"/>
    <a:srgbClr val="E725D9"/>
    <a:srgbClr val="FF3399"/>
    <a:srgbClr val="82E1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5AE63-6181-4105-AE2C-267BE2DB5082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84CB3-A13A-47CB-B981-C14D42E339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66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84CB3-A13A-47CB-B981-C14D42E339B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hyperlink" Target="http://sonnik.orakul.com/miller/g/25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zakupkihelp.ru/archives/category/yroki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wmf"/><Relationship Id="rId9" Type="http://schemas.openxmlformats.org/officeDocument/2006/relationships/hyperlink" Target="http://kak-mozhno-zarabotat-v-internete.ru/117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&#1051;&#1086;&#1090;&#1099;/&#1083;&#1086;&#1090;%202.pptx" TargetMode="External"/><Relationship Id="rId3" Type="http://schemas.openxmlformats.org/officeDocument/2006/relationships/image" Target="../media/image3.png"/><Relationship Id="rId7" Type="http://schemas.openxmlformats.org/officeDocument/2006/relationships/hyperlink" Target="&#1051;&#1086;&#1090;&#1099;/&#1076;&#1074;&#1077;%20&#1088;&#1091;&#1082;&#1080;/&#1060;&#1080;&#1079;&#1084;&#1080;&#1085;&#1091;&#1090;&#1082;&#1072;%20&#1076;&#1074;&#1077;%20&#1088;&#1091;&#1082;&#1080;.ppt" TargetMode="External"/><Relationship Id="rId12" Type="http://schemas.openxmlformats.org/officeDocument/2006/relationships/hyperlink" Target="&#1051;&#1086;&#1090;&#1099;/&#1060;&#1080;&#1079;&#1084;&#1080;&#1085;&#1091;&#1090;&#1082;&#1072;%20&#1076;&#1083;&#1103;%20&#1075;&#1083;&#1072;&#1079;.ppt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1051;&#1086;&#1090;&#1099;/&#1083;&#1086;&#1090;%201.pptx" TargetMode="External"/><Relationship Id="rId11" Type="http://schemas.openxmlformats.org/officeDocument/2006/relationships/hyperlink" Target="&#1051;&#1086;&#1090;&#1099;/&#1083;&#1086;&#1090;%205.pptx" TargetMode="External"/><Relationship Id="rId5" Type="http://schemas.openxmlformats.org/officeDocument/2006/relationships/hyperlink" Target="&#1051;&#1086;&#1090;&#1099;/&#1087;&#1086;&#1076;&#1075;&#1086;&#1090;&#1086;&#1074;&#1082;&#1072;%20&#1082;%20&#1072;&#1091;&#1082;&#1094;&#1080;&#1086;&#1085;&#1091;.pptx" TargetMode="External"/><Relationship Id="rId10" Type="http://schemas.openxmlformats.org/officeDocument/2006/relationships/hyperlink" Target="&#1051;&#1086;&#1090;&#1099;/&#1083;&#1086;&#1090;%204.pptx" TargetMode="External"/><Relationship Id="rId4" Type="http://schemas.openxmlformats.org/officeDocument/2006/relationships/image" Target="../media/image4.wmf"/><Relationship Id="rId9" Type="http://schemas.openxmlformats.org/officeDocument/2006/relationships/hyperlink" Target="&#1051;&#1086;&#1090;&#1099;/&#1083;&#1086;&#1090;%203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54;&#1090;&#1082;&#1088;&#1099;&#1090;&#1099;&#1081;%20&#1091;&#1088;&#1086;&#1082;%20&#1064;&#1072;&#1092;&#1080;&#1082;&#1086;&#1074;&#1072;\&#1051;&#1086;&#1090;&#1099;\&#1043;&#1086;&#1085;&#1075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436643">
            <a:off x="2666920" y="1108521"/>
            <a:ext cx="47581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Закрепление по теме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Арифметические действия над числами»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 rot="298801">
            <a:off x="1917274" y="3905132"/>
            <a:ext cx="49063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Выполнила: </a:t>
            </a:r>
            <a:r>
              <a:rPr lang="ru-RU" sz="2400" dirty="0" smtClean="0"/>
              <a:t>учитель начальных классов </a:t>
            </a:r>
          </a:p>
          <a:p>
            <a:pPr algn="ctr"/>
            <a:r>
              <a:rPr lang="ru-RU" sz="2400" dirty="0" smtClean="0"/>
              <a:t>МБОУ НШ – Д/С № 2 </a:t>
            </a:r>
          </a:p>
          <a:p>
            <a:pPr algn="ctr"/>
            <a:r>
              <a:rPr lang="ru-RU" sz="2400" dirty="0" err="1" smtClean="0"/>
              <a:t>Шафикова</a:t>
            </a:r>
            <a:r>
              <a:rPr lang="ru-RU" sz="2400" dirty="0" smtClean="0"/>
              <a:t> О.В.</a:t>
            </a:r>
            <a:endParaRPr lang="en-US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 закрепление  вычислительных навыков в пределах 100. </a:t>
            </a:r>
          </a:p>
          <a:p>
            <a:pPr>
              <a:buNone/>
            </a:pPr>
            <a:r>
              <a:rPr lang="ru-RU" b="1" dirty="0" smtClean="0"/>
              <a:t>Задачи: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b="1" i="1" dirty="0" smtClean="0"/>
              <a:t>Совершенствовать</a:t>
            </a:r>
            <a:r>
              <a:rPr lang="ru-RU" i="1" dirty="0" smtClean="0"/>
              <a:t> вычислительные навыки в пределах 100, умение решать задачи изученных видов.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b="1" i="1" dirty="0" smtClean="0"/>
              <a:t>Развивать</a:t>
            </a:r>
            <a:r>
              <a:rPr lang="ru-RU" i="1" dirty="0" smtClean="0"/>
              <a:t> организационные </a:t>
            </a:r>
            <a:r>
              <a:rPr lang="ru-RU" i="1" dirty="0" err="1" smtClean="0"/>
              <a:t>общеучебные</a:t>
            </a:r>
            <a:r>
              <a:rPr lang="ru-RU" i="1" dirty="0" smtClean="0"/>
              <a:t> умения,  в том числе умение самостоятельно оценивать результат своих действий, контролировать самого себя, находить и исправлять собственные ошибки.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b="1" i="1" dirty="0" smtClean="0"/>
              <a:t>Воспитывать</a:t>
            </a:r>
            <a:r>
              <a:rPr lang="ru-RU" i="1" dirty="0" smtClean="0"/>
              <a:t> интерес к математике.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Оборудование: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i="1" dirty="0" smtClean="0"/>
              <a:t>для учителя</a:t>
            </a:r>
            <a:r>
              <a:rPr lang="ru-RU" dirty="0" smtClean="0"/>
              <a:t>: интерактивная доска, презентация, гонг, приложения;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/>
              <a:t>для обучающихся</a:t>
            </a:r>
            <a:r>
              <a:rPr lang="ru-RU" dirty="0" smtClean="0"/>
              <a:t>: сигнальные карточки, жетоны, математические карточки, тетрадь.</a:t>
            </a:r>
          </a:p>
          <a:p>
            <a:pPr>
              <a:buNone/>
            </a:pPr>
            <a:r>
              <a:rPr lang="ru-RU" b="1" dirty="0" smtClean="0"/>
              <a:t>Тип урока:</a:t>
            </a:r>
            <a:r>
              <a:rPr lang="ru-RU" dirty="0" smtClean="0"/>
              <a:t> закрепление изученного материала</a:t>
            </a:r>
          </a:p>
          <a:p>
            <a:pPr>
              <a:buNone/>
            </a:pPr>
            <a:r>
              <a:rPr lang="ru-RU" b="1" dirty="0" smtClean="0"/>
              <a:t>Форма урока:</a:t>
            </a:r>
            <a:r>
              <a:rPr lang="ru-RU" dirty="0" smtClean="0"/>
              <a:t> урок - аукцион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6" descr="C:\Documents and Settings\user\Мои документы\BS00330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301208"/>
            <a:ext cx="15843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7544" y="1412776"/>
            <a:ext cx="4474840" cy="31683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Оргмомент   2 мин.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Актуализация знаний 5 мин.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Закрепление  33 мин. </a:t>
            </a:r>
          </a:p>
          <a:p>
            <a:pPr>
              <a:buNone/>
            </a:pPr>
            <a:r>
              <a:rPr lang="ru-RU" sz="2400" dirty="0" smtClean="0"/>
              <a:t>( 2 </a:t>
            </a:r>
            <a:r>
              <a:rPr lang="ru-RU" sz="2400" dirty="0" err="1" smtClean="0"/>
              <a:t>физминутки</a:t>
            </a:r>
            <a:r>
              <a:rPr lang="ru-RU" sz="24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Итог урока 3 мин.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Дом. задание 2 мин.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6" descr="C:\Documents and Settings\user\Мои документы\BS00330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514975"/>
            <a:ext cx="15843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54868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Структура урока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54868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Форма работы</a:t>
            </a:r>
            <a:endParaRPr lang="ru-RU" sz="4000" b="1" dirty="0"/>
          </a:p>
        </p:txBody>
      </p:sp>
      <p:sp>
        <p:nvSpPr>
          <p:cNvPr id="12" name="Содержимое 8"/>
          <p:cNvSpPr txBox="1">
            <a:spLocks/>
          </p:cNvSpPr>
          <p:nvPr/>
        </p:nvSpPr>
        <p:spPr>
          <a:xfrm>
            <a:off x="5004048" y="1340768"/>
            <a:ext cx="36004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 Групповая;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Парная;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Индивидуальная;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Фронтальная 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88024" y="378904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Методы</a:t>
            </a:r>
            <a:endParaRPr lang="ru-RU" sz="4000" b="1" dirty="0"/>
          </a:p>
        </p:txBody>
      </p:sp>
      <p:sp>
        <p:nvSpPr>
          <p:cNvPr id="14" name="Содержимое 8"/>
          <p:cNvSpPr txBox="1">
            <a:spLocks/>
          </p:cNvSpPr>
          <p:nvPr/>
        </p:nvSpPr>
        <p:spPr>
          <a:xfrm>
            <a:off x="5148064" y="4509120"/>
            <a:ext cx="36004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Наглядный;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Практический;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Словесный;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Частично-поисковый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404665"/>
            <a:ext cx="6779096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Аукцион </a:t>
            </a:r>
            <a:r>
              <a:rPr lang="ru-RU" sz="3000" dirty="0" smtClean="0"/>
              <a:t>-публичная распродажа, при</a:t>
            </a:r>
          </a:p>
          <a:p>
            <a:pPr>
              <a:buNone/>
            </a:pPr>
            <a:r>
              <a:rPr lang="ru-RU" sz="3000" dirty="0" smtClean="0"/>
              <a:t>которой покупателем становится тот,</a:t>
            </a:r>
          </a:p>
          <a:p>
            <a:pPr>
              <a:buNone/>
            </a:pPr>
            <a:r>
              <a:rPr lang="ru-RU" sz="3000" dirty="0" smtClean="0"/>
              <a:t>кто предложит более высокую цену.</a:t>
            </a:r>
            <a:endParaRPr lang="ru-RU" sz="3000" dirty="0"/>
          </a:p>
        </p:txBody>
      </p:sp>
      <p:pic>
        <p:nvPicPr>
          <p:cNvPr id="6" name="Picture 6" descr="C:\Documents and Settings\user\Мои документы\BS00330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514975"/>
            <a:ext cx="15843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zakupkihelp.ru/wp-content/uploads/2012/03/auction-300x25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476672"/>
            <a:ext cx="15970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2564904"/>
            <a:ext cx="63367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Гонг </a:t>
            </a:r>
            <a:r>
              <a:rPr lang="ru-RU" sz="3000" dirty="0" smtClean="0"/>
              <a:t>-ударный музыкальный инструмент в виде металлического диска, используемый для подачи сигналов.</a:t>
            </a:r>
          </a:p>
          <a:p>
            <a:endParaRPr lang="ru-RU" dirty="0"/>
          </a:p>
        </p:txBody>
      </p:sp>
      <p:pic>
        <p:nvPicPr>
          <p:cNvPr id="10" name="Picture 4" descr="http://taro.orakul.com/img/dream/gong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270892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1560" y="4797152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Товар на аукционе –это </a:t>
            </a:r>
            <a:r>
              <a:rPr lang="ru-RU" sz="3000" b="1" dirty="0" smtClean="0">
                <a:solidFill>
                  <a:srgbClr val="FF0000"/>
                </a:solidFill>
              </a:rPr>
              <a:t>«лот».</a:t>
            </a:r>
          </a:p>
          <a:p>
            <a:endParaRPr lang="ru-RU" dirty="0"/>
          </a:p>
        </p:txBody>
      </p:sp>
      <p:pic>
        <p:nvPicPr>
          <p:cNvPr id="12" name="Picture 6" descr="http://kak-mozhno-zarabotat-v-internete.ru/wp-content/uploads/2012/01/aukcion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4797152"/>
            <a:ext cx="27035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260648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user\Мои документы\BS00330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15843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131840" y="620688"/>
            <a:ext cx="3240360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5" action="ppaction://hlinkpres?slideindex=1&amp;slidetitle="/>
              </a:rPr>
              <a:t>Подготовка к аукциону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1700808"/>
            <a:ext cx="2808312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6" action="ppaction://hlinkpres?slideindex=1&amp;slidetitle="/>
              </a:rPr>
              <a:t>ЛОТ № 1</a:t>
            </a:r>
            <a:endParaRPr lang="ru-RU" sz="2400" dirty="0" smtClean="0"/>
          </a:p>
          <a:p>
            <a:pPr algn="ctr"/>
            <a:r>
              <a:rPr lang="ru-RU" sz="2400" dirty="0" smtClean="0"/>
              <a:t>Задача </a:t>
            </a:r>
          </a:p>
          <a:p>
            <a:pPr algn="ctr"/>
            <a:r>
              <a:rPr lang="ru-RU" sz="2400" dirty="0" smtClean="0"/>
              <a:t>10 – 20 баллов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63888" y="1700808"/>
            <a:ext cx="2160240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hlinkClick r:id="rId7" action="ppaction://hlinkpres?slideindex=1&amp;slidetitle="/>
              </a:rPr>
              <a:t>Физминутка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40152" y="1700808"/>
            <a:ext cx="2808312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8" action="ppaction://hlinkpres?slideindex=1&amp;slidetitle="/>
              </a:rPr>
              <a:t>ЛОТ № 2</a:t>
            </a:r>
            <a:endParaRPr lang="ru-RU" sz="2400" dirty="0" smtClean="0"/>
          </a:p>
          <a:p>
            <a:pPr algn="ctr"/>
            <a:r>
              <a:rPr lang="ru-RU" sz="2400" dirty="0" smtClean="0"/>
              <a:t>Уравнения  </a:t>
            </a:r>
          </a:p>
          <a:p>
            <a:pPr algn="ctr"/>
            <a:r>
              <a:rPr lang="ru-RU" sz="2400" dirty="0" smtClean="0"/>
              <a:t>5 – 15 баллов</a:t>
            </a:r>
            <a:endParaRPr lang="ru-RU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552" y="3212976"/>
            <a:ext cx="2808312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9" action="ppaction://hlinkpres?slideindex=1&amp;slidetitle="/>
              </a:rPr>
              <a:t>ЛОТ № 3</a:t>
            </a:r>
            <a:endParaRPr lang="ru-RU" sz="2400" dirty="0" smtClean="0"/>
          </a:p>
          <a:p>
            <a:pPr algn="ctr"/>
            <a:r>
              <a:rPr lang="ru-RU" dirty="0" smtClean="0"/>
              <a:t>Геометрическая задача </a:t>
            </a:r>
            <a:r>
              <a:rPr lang="ru-RU" sz="2400" dirty="0" smtClean="0"/>
              <a:t>10 – 20 баллов</a:t>
            </a:r>
            <a:endParaRPr lang="ru-RU" sz="2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40152" y="3212976"/>
            <a:ext cx="2808312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10" action="ppaction://hlinkpres?slideindex=1&amp;slidetitle="/>
              </a:rPr>
              <a:t>ЛОТ № 4</a:t>
            </a:r>
            <a:endParaRPr lang="ru-RU" sz="2400" dirty="0" smtClean="0"/>
          </a:p>
          <a:p>
            <a:pPr algn="ctr"/>
            <a:r>
              <a:rPr lang="ru-RU" dirty="0" smtClean="0"/>
              <a:t>Математические ребусы </a:t>
            </a:r>
            <a:r>
              <a:rPr lang="ru-RU" sz="2400" dirty="0" smtClean="0"/>
              <a:t>5 – 15 баллов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9552" y="4653136"/>
            <a:ext cx="2808312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11" action="ppaction://hlinkpres?slideindex=1&amp;slidetitle="/>
              </a:rPr>
              <a:t>ЛОТ № 5</a:t>
            </a:r>
            <a:endParaRPr lang="ru-RU" sz="2400" dirty="0" smtClean="0"/>
          </a:p>
          <a:p>
            <a:pPr algn="ctr"/>
            <a:r>
              <a:rPr lang="ru-RU" dirty="0" smtClean="0"/>
              <a:t>Математические карточки </a:t>
            </a:r>
          </a:p>
          <a:p>
            <a:pPr algn="ctr"/>
            <a:r>
              <a:rPr lang="ru-RU" sz="2400" dirty="0" smtClean="0"/>
              <a:t>10 – 20 баллов</a:t>
            </a:r>
            <a:endParaRPr lang="ru-RU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40152" y="4653136"/>
            <a:ext cx="2808312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" action="ppaction://hlinkshowjump?jump=lastslide"/>
              </a:rPr>
              <a:t>Домашнее задание </a:t>
            </a:r>
            <a:endParaRPr lang="ru-RU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91880" y="3212976"/>
            <a:ext cx="2160240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hlinkClick r:id="rId12" action="ppaction://hlinkpres?slideindex=1&amp;slidetitle="/>
              </a:rPr>
              <a:t>Физминутка</a:t>
            </a:r>
            <a:r>
              <a:rPr lang="ru-RU" dirty="0" smtClean="0">
                <a:hlinkClick r:id="rId12" action="ppaction://hlinkpres?slideindex=1&amp;slidetitle="/>
              </a:rPr>
              <a:t> 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63888" y="4653136"/>
            <a:ext cx="2160240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" action="ppaction://hlinkshowjump?jump=nextslide"/>
              </a:rPr>
              <a:t>Подведение итогов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Подведение итогов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813" y="1484313"/>
            <a:ext cx="5688012" cy="936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85 – 95 б.- отметка «5»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813" y="4437063"/>
            <a:ext cx="5761037" cy="936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64 -55 б.  - отметка «3»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813" y="2997200"/>
            <a:ext cx="5761037" cy="936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74 – 65 б. - отметка «4»</a:t>
            </a:r>
          </a:p>
        </p:txBody>
      </p:sp>
      <p:pic>
        <p:nvPicPr>
          <p:cNvPr id="14342" name="Picture 6" descr="C:\Documents and Settings\user\Мои документы\BS00330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9238" y="5778500"/>
            <a:ext cx="12747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/>
          <a:lstStyle/>
          <a:p>
            <a:pPr eaLnBrk="1" hangingPunct="1"/>
            <a:r>
              <a:rPr lang="ru-RU" b="1" i="1" smtClean="0"/>
              <a:t>Оценка урока</a:t>
            </a:r>
            <a:r>
              <a:rPr lang="ru-RU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1125538"/>
            <a:ext cx="936625" cy="115093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88" name="Picture 6" descr="C:\Documents and Settings\user\Мои документы\BS00330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675" y="5300663"/>
            <a:ext cx="15843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8"/>
          <p:cNvSpPr>
            <a:spLocks noChangeArrowheads="1"/>
          </p:cNvSpPr>
          <p:nvPr/>
        </p:nvSpPr>
        <p:spPr bwMode="auto">
          <a:xfrm>
            <a:off x="1692275" y="126841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Вы считаете, что урок прошёл для вас плодотворно, с пользой. Вы научились и можете помочь другим.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4213" y="2636838"/>
            <a:ext cx="863600" cy="115252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1" name="Прямоугольник 10"/>
          <p:cNvSpPr>
            <a:spLocks noChangeArrowheads="1"/>
          </p:cNvSpPr>
          <p:nvPr/>
        </p:nvSpPr>
        <p:spPr bwMode="auto">
          <a:xfrm>
            <a:off x="1835150" y="30686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Вы считаете, что  многое знаете, но вам ещё нужна помощь.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4213" y="4149725"/>
            <a:ext cx="863600" cy="122396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393" name="Прямоугольник 12"/>
          <p:cNvSpPr>
            <a:spLocks noChangeArrowheads="1"/>
          </p:cNvSpPr>
          <p:nvPr/>
        </p:nvSpPr>
        <p:spPr bwMode="auto">
          <a:xfrm>
            <a:off x="1979613" y="4868863"/>
            <a:ext cx="4151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Вы считаете, что на уроке было трудно.</a:t>
            </a:r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539552" y="5949280"/>
            <a:ext cx="360040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Домашнее задание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581128"/>
            <a:ext cx="3672408" cy="1386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1628800"/>
            <a:ext cx="2736304" cy="2810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907704" y="4077072"/>
            <a:ext cx="54731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с.78 № 2 (1-4 столбик) </a:t>
            </a:r>
            <a:r>
              <a:rPr lang="ru-RU" b="1" dirty="0">
                <a:ea typeface="Calibri" pitchFamily="34" charset="0"/>
                <a:cs typeface="Times New Roman" pitchFamily="18" charset="0"/>
              </a:rPr>
              <a:t>,</a:t>
            </a: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с.72 № 3</a:t>
            </a:r>
            <a:endParaRPr lang="ru-RU" sz="44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8709" y="2780928"/>
            <a:ext cx="527099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4048" y="479715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ru-RU" sz="3600" b="1" dirty="0" smtClean="0"/>
              <a:t>Х   ,    : </a:t>
            </a:r>
          </a:p>
          <a:p>
            <a:pPr marL="742950" indent="-742950">
              <a:buAutoNum type="arabicParenR"/>
            </a:pPr>
            <a:r>
              <a:rPr lang="ru-RU" sz="3600" b="1" dirty="0" smtClean="0"/>
              <a:t>+   ,   -</a:t>
            </a:r>
            <a:endParaRPr lang="ru-RU" sz="3600" b="1" dirty="0"/>
          </a:p>
        </p:txBody>
      </p:sp>
      <p:pic>
        <p:nvPicPr>
          <p:cNvPr id="12" name="Гонг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17326 -0.299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26 -0.2993 L 3.05556E-6 0.131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21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0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009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350</Words>
  <Application>Microsoft Office PowerPoint</Application>
  <PresentationFormat>Экран (4:3)</PresentationFormat>
  <Paragraphs>68</Paragraphs>
  <Slides>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Подведение итогов</vt:lpstr>
      <vt:lpstr>Оценка урока 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46</cp:revision>
  <dcterms:created xsi:type="dcterms:W3CDTF">2012-08-20T14:48:42Z</dcterms:created>
  <dcterms:modified xsi:type="dcterms:W3CDTF">2012-08-23T16:39:53Z</dcterms:modified>
</cp:coreProperties>
</file>