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8"/>
  </p:handoutMasterIdLst>
  <p:sldIdLst>
    <p:sldId id="258" r:id="rId2"/>
    <p:sldId id="260" r:id="rId3"/>
    <p:sldId id="261" r:id="rId4"/>
    <p:sldId id="262" r:id="rId5"/>
    <p:sldId id="263" r:id="rId6"/>
    <p:sldId id="264" r:id="rId7"/>
    <p:sldId id="291" r:id="rId8"/>
    <p:sldId id="294" r:id="rId9"/>
    <p:sldId id="256" r:id="rId10"/>
    <p:sldId id="266" r:id="rId11"/>
    <p:sldId id="29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57" r:id="rId26"/>
    <p:sldId id="25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33" autoAdjust="0"/>
  </p:normalViewPr>
  <p:slideViewPr>
    <p:cSldViewPr>
      <p:cViewPr varScale="1">
        <p:scale>
          <a:sx n="86" d="100"/>
          <a:sy n="86" d="100"/>
        </p:scale>
        <p:origin x="-835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453" y="-6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fld id="{C16A0527-1540-4908-A30C-E09E3B63345D}" type="datetimeFigureOut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fld id="{8E725269-2985-4FDE-8F01-F4430F4E1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116CED7-E6F3-4ED9-9C3C-355ABEF7C50C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9DD4A0-006C-4AE8-9C5D-6AD106DBCB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4FC0-F367-4E19-9272-08B7AB65FF3F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8E498-AB30-4882-BA91-082E2F7075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9F2F-4539-4D79-9C86-13088D0DFF26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B1115-12E4-44F0-9110-84674934DF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EA26-0506-4123-A5B4-AA98A3B152C9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6D82-F9DA-4C7C-AD24-8F21CA4186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51CD6F-808F-4214-9E55-001C6C597AFE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8FDB42-8042-435F-9718-25CBD2F331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463A1E-0E3A-4916-B735-761141536704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4EC8E7-0761-415E-92AB-D899526DEE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BC30D-82FC-4032-B70F-6240C2C82856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652088-5777-4FA6-A37D-0D7394C938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0396CA-4843-4BC5-A72D-EB4FFEA54680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A28B8D-FB3A-4580-8FAB-36ACB8082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894E-8904-46DD-B429-DFA8E42326E8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9229-FBE5-4281-9A50-CD9A0BA023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AA7F21-5D4E-4B20-9CB5-542C9582627A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35472-A49A-44CC-84EF-A6796E46F8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14DD9A-DD07-4828-A5D6-8118A453C8C9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2383FC-9089-47CB-B881-E4D3549931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36B9474-44D8-4C4C-A9DA-58E519256C85}" type="datetimeFigureOut">
              <a:rPr lang="ru-RU"/>
              <a:pPr>
                <a:defRPr/>
              </a:pPr>
              <a:t>20.11.2011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3D0C53D-39BC-44B3-B682-A10B58FD3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6" r:id="rId4"/>
    <p:sldLayoutId id="2147483807" r:id="rId5"/>
    <p:sldLayoutId id="2147483808" r:id="rId6"/>
    <p:sldLayoutId id="2147483802" r:id="rId7"/>
    <p:sldLayoutId id="2147483809" r:id="rId8"/>
    <p:sldLayoutId id="2147483810" r:id="rId9"/>
    <p:sldLayoutId id="2147483801" r:id="rId10"/>
    <p:sldLayoutId id="21474838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1%20&#1082;&#1083;&#1072;&#1089;&#1089;\&#1092;&#1080;&#1079;&#1084;&#1080;&#1085;&#1091;&#1090;&#1082;&#1080;\Bananamama\&#1041;&#1072;&#1088;&#1073;&#1072;&#1088;&#1080;&#1082;&#1080;__&#1041;&#1072;&#1085;&#1072;&#1085;&#1072;&#1052;&#1072;&#1084;&#1072;_(audiopoisk.com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1%20&#1082;&#1083;&#1072;&#1089;&#1089;\&#1092;&#1080;&#1079;&#1084;&#1080;&#1085;&#1091;&#1090;&#1082;&#1080;\&#1092;&#1080;&#1079;&#1084;&#1080;&#1085;%202\&#1060;&#1080;&#1079;&#1084;&#1080;&#1085;&#1091;&#1090;&#1082;&#1072;2\06_&#1058;&#1085;&#1077;&#1094;%20&#1083;&#1100;&#1076;&#1080;&#1085;&#1086;&#1082;_&#1040;.&#1050;.&#1051;&#1103;&#1076;&#1086;&#1074;.mp3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0400" y="1776414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Сложение и вычитание в пределах 100.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sz="2500" smtClean="0"/>
              <a:t>Урок математики.2класс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2500" smtClean="0"/>
              <a:t>МОУ «Лицей № 7» г. Оренбург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2500" smtClean="0"/>
              <a:t>учитель Степанова И.С.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23555" name="Picture 4" descr="бело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781300"/>
            <a:ext cx="36544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бельчо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692150"/>
            <a:ext cx="2447925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бельчо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" y="2924175"/>
            <a:ext cx="18192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корзин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3213100"/>
            <a:ext cx="252095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 descr="бельчо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50133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4067175" y="539750"/>
            <a:ext cx="2986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20 гр.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3995738" y="1042988"/>
            <a:ext cx="549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? на 5 гр. б., чем</a:t>
            </a:r>
            <a:r>
              <a:rPr lang="ru-RU"/>
              <a:t> </a:t>
            </a:r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 flipV="1">
            <a:off x="7956550" y="7651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 flipH="1">
            <a:off x="5795963" y="76517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2181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8116" name="Picture 4" descr="bv10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218117" name="Picture 5" descr="detia-3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981075"/>
            <a:ext cx="2936875" cy="4464050"/>
          </a:xfrm>
          <a:prstGeom prst="rect">
            <a:avLst/>
          </a:prstGeom>
          <a:noFill/>
        </p:spPr>
      </p:pic>
      <p:pic>
        <p:nvPicPr>
          <p:cNvPr id="218118" name="Барбарики__БананаМама_(audiopoisk.com).mp3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380288" y="551656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218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1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811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849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4995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6" name="Picture 5" descr="detia-43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268413"/>
            <a:ext cx="29829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860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6019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0" name="Picture 5" descr="detia-4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412875"/>
            <a:ext cx="29305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870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7043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4" name="Picture 5" descr="detia-6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1412875"/>
            <a:ext cx="29289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880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8067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5" descr="detia-17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484313"/>
            <a:ext cx="3082925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890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9091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5" descr="detia-3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557338"/>
            <a:ext cx="2897188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01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0115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6" name="Picture 5" descr="detia-50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557338"/>
            <a:ext cx="3671887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11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1139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0" name="Picture 5" descr="detia-5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700213"/>
            <a:ext cx="274161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21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63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4" name="Picture 5" descr="detia-6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125538"/>
            <a:ext cx="2878137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9" name="Rectangle 4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  <a:t>Установить закономерность и вставить пропущенные числа:</a:t>
            </a:r>
            <a:b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</a:br>
            <a:endParaRPr lang="ru-RU" sz="3200" smtClean="0">
              <a:solidFill>
                <a:schemeClr val="accent1"/>
              </a:solidFill>
              <a:effectLst/>
              <a:latin typeface="Arial" charset="0"/>
            </a:endParaRPr>
          </a:p>
        </p:txBody>
      </p:sp>
      <p:graphicFrame>
        <p:nvGraphicFramePr>
          <p:cNvPr id="24624" name="Group 48"/>
          <p:cNvGraphicFramePr>
            <a:graphicFrameLocks noGrp="1"/>
          </p:cNvGraphicFramePr>
          <p:nvPr>
            <p:ph idx="4294967295"/>
          </p:nvPr>
        </p:nvGraphicFramePr>
        <p:xfrm>
          <a:off x="457200" y="1700213"/>
          <a:ext cx="8229600" cy="381635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33508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31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3187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5" descr="detia-67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620713"/>
            <a:ext cx="43211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42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4211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5" descr="detia-7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1052513"/>
            <a:ext cx="40989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52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5235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5" descr="detia-77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412875"/>
            <a:ext cx="4824413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62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6259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0" name="Picture 5" descr="ludia-1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052513"/>
            <a:ext cx="32575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972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7283" name="Picture 4" descr="bv1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4" name="Picture 5" descr="ludia-1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341438"/>
            <a:ext cx="28194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1428750"/>
            <a:ext cx="2214563" cy="2843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7625" y="1428750"/>
            <a:ext cx="2000250" cy="27860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6358732" y="1785144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6072188" y="1500188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643688" y="2071688"/>
            <a:ext cx="714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965951" y="2463800"/>
            <a:ext cx="785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58063" y="2857500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679532" y="3250406"/>
            <a:ext cx="787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072438" y="3643313"/>
            <a:ext cx="6429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8358981" y="4001294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2248694" y="3464719"/>
            <a:ext cx="45021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964782" y="1250156"/>
            <a:ext cx="571500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464844" y="1250157"/>
            <a:ext cx="571500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714750" y="2428875"/>
            <a:ext cx="785813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00563" y="2428875"/>
            <a:ext cx="785812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429000" y="3857625"/>
            <a:ext cx="1071563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00563" y="3857625"/>
            <a:ext cx="1071562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929188" y="171450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214938" y="3071813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500688" y="457200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000500" y="1785938"/>
            <a:ext cx="15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929063" y="171450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643313" y="3071813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3357563" y="4572000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357688" y="5715000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  <a:t>Найти значения выражений: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89138"/>
            <a:ext cx="8229600" cy="287972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36 + 18 =            27см – 4 см =</a:t>
            </a:r>
          </a:p>
          <a:p>
            <a:pPr eaLnBrk="1" hangingPunct="1"/>
            <a:r>
              <a:rPr lang="ru-RU" sz="4000" smtClean="0">
                <a:latin typeface="Arial" charset="0"/>
              </a:rPr>
              <a:t>47 + 25 =              6дм + 1 см =</a:t>
            </a:r>
          </a:p>
          <a:p>
            <a:pPr eaLnBrk="1" hangingPunct="1"/>
            <a:r>
              <a:rPr lang="ru-RU" sz="4000" smtClean="0">
                <a:latin typeface="Arial" charset="0"/>
              </a:rPr>
              <a:t>58 + 39 =             35дм - 2 дм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8" y="333375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800" smtClean="0">
                <a:solidFill>
                  <a:schemeClr val="accent1"/>
                </a:solidFill>
                <a:effectLst/>
                <a:latin typeface="Arial" charset="0"/>
              </a:rPr>
              <a:t>Вычислив значения, узнай имя сказочного героя: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1. Сумма чисел 20 и 40.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2. Разность чисел 54 и 4.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3. Какое число на 2 больше, чем 36?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4. Какое число на 3 больше, чем 12?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5. Увеличь число 10 на 6.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6. Уменьшить число 51 на 30.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7. 20 плюс 4.                  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8. 22 плюс 6.                  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9. 68 минус 38.                                              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24750" y="1484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596188" y="19367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58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596188" y="23685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38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575550" y="2728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15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648575" y="33051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16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7648575" y="38084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21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7648575" y="43846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24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7720013" y="48895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28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648575" y="53927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6" grpId="0"/>
      <p:bldP spid="27657" grpId="0"/>
      <p:bldP spid="27662" grpId="0"/>
      <p:bldP spid="27663" grpId="0"/>
      <p:bldP spid="27664" grpId="0"/>
      <p:bldP spid="276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   </a:t>
            </a:r>
            <a:endParaRPr lang="ru-RU" sz="2800" b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63575" y="1474788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15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808038" y="23399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accent1"/>
                </a:solidFill>
              </a:rPr>
              <a:t>Л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600200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16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671638" y="23495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Е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392363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21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2463800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С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184525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24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219450" y="2349500"/>
            <a:ext cx="415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1"/>
                </a:solidFill>
              </a:rPr>
              <a:t>О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048125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28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119563" y="2349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В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4911725" y="1484313"/>
            <a:ext cx="66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30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4911725" y="2349500"/>
            <a:ext cx="43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И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5632450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38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5775325" y="2349500"/>
            <a:ext cx="43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Ч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567488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50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6711950" y="23495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О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7575550" y="14843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60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7648575" y="2349500"/>
            <a:ext cx="40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1"/>
                </a:solidFill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65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65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65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65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3" grpId="0"/>
      <p:bldP spid="65544" grpId="0"/>
      <p:bldP spid="65545" grpId="0"/>
      <p:bldP spid="65547" grpId="0"/>
      <p:bldP spid="65549" grpId="0"/>
      <p:bldP spid="65551" grpId="0"/>
      <p:bldP spid="65553" grpId="0"/>
      <p:bldP spid="65555" grpId="0"/>
      <p:bldP spid="65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mtClean="0">
                <a:solidFill>
                  <a:schemeClr val="accent1"/>
                </a:solidFill>
                <a:effectLst/>
                <a:latin typeface="Arial" charset="0"/>
              </a:rPr>
              <a:t>Задания по рядам: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000" b="1" smtClean="0">
                <a:latin typeface="Arial" charset="0"/>
              </a:rPr>
              <a:t>10 + 20 –   5 – 20 +   0 =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000" b="1" smtClean="0">
                <a:latin typeface="Arial" charset="0"/>
              </a:rPr>
              <a:t>15 –   5 + 60 –   3 – 62 =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000" b="1" smtClean="0">
                <a:latin typeface="Arial" charset="0"/>
              </a:rPr>
              <a:t>20 – 20 +   8 + 31 – 34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0481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13360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052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052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052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14972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14972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14972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06_Тнец льдинок_А.К.Лядов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49763" y="3306763"/>
            <a:ext cx="244475" cy="244475"/>
          </a:xfrm>
          <a:prstGeom prst="rect">
            <a:avLst/>
          </a:prstGeom>
          <a:noFill/>
        </p:spPr>
      </p:pic>
      <p:pic>
        <p:nvPicPr>
          <p:cNvPr id="20492" name="06_Тнец льдинок_А.К.Лядов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284538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6783 -1.11111E-6 L 0.6783 0.57894 L -1.66667E-6 0.57894 L -1.66667E-6 -1.11111E-6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500"/>
                            </p:stCondLst>
                            <p:childTnLst>
                              <p:par>
                                <p:cTn id="22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0.62882 -2.59259E-6 L -0.62882 0.57894 L -2.77778E-7 0.57894 L -2.77778E-7 -2.59259E-6 Z " pathEditMode="relative" rAng="0" ptsTypes="FFFFF">
                                      <p:cBhvr>
                                        <p:cTn id="23" dur="5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000"/>
                            </p:stCondLst>
                            <p:childTnLst>
                              <p:par>
                                <p:cTn id="36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7153 -1.11111E-6 0.13021 0.04537 0.13021 0.10093 C 0.13021 0.16644 0.0651 0.19005 0.02604 0.2 L -0.02587 0.21065 C -0.06493 0.2206 -0.12969 0.2456 -0.12969 0.31968 C -0.12969 0.36713 -0.07136 0.4213 1.66667E-6 0.4213 C 0.07153 0.4213 0.13021 0.36713 0.13021 0.31968 C 0.13021 0.2456 0.0651 0.2206 0.02604 0.21065 L -0.02587 0.2 C -0.06493 0.19005 -0.12969 0.16644 -0.12969 0.10093 C -0.12969 0.04537 -0.07136 -1.11111E-6 1.66667E-6 -1.11111E-6 Z " pathEditMode="relative" rAng="0" ptsTypes="ffFffffFfff">
                                      <p:cBhvr>
                                        <p:cTn id="37" dur="5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2000"/>
                            </p:stCondLst>
                            <p:childTnLst>
                              <p:par>
                                <p:cTn id="39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8003 -1.11111E-6 0.14583 -0.04861 0.14583 -0.10787 C 0.14583 -0.17778 0.07292 -0.20347 0.02917 -0.21412 L -0.02917 -0.22477 C -0.07292 -0.23565 -0.14549 -0.26273 -0.14549 -0.3419 C -0.14549 -0.39259 -0.08004 -0.45 1.66667E-6 -0.45 C 0.08003 -0.45 0.14583 -0.39259 0.14583 -0.3419 C 0.14583 -0.26273 0.07292 -0.23565 0.02917 -0.22477 L -0.02917 -0.21412 C -0.07292 -0.20347 -0.14549 -0.17778 -0.14549 -0.10787 C -0.14549 -0.04861 -0.08004 -1.11111E-6 1.66667E-6 -1.11111E-6 Z " pathEditMode="relative" rAng="0" ptsTypes="ffFffffFfff">
                                      <p:cBhvr>
                                        <p:cTn id="40" dur="5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0"/>
                            </p:stCondLst>
                            <p:childTnLst>
                              <p:par>
                                <p:cTn id="4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47" dur="41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16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10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1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7600"/>
                            </p:stCondLst>
                            <p:childTnLst>
                              <p:par>
                                <p:cTn id="6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61" dur="5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26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3100"/>
                            </p:stCondLst>
                            <p:childTnLst>
                              <p:par>
                                <p:cTn id="6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68" dur="5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81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8600"/>
                            </p:stCondLst>
                            <p:childTnLst>
                              <p:par>
                                <p:cTn id="7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75" dur="5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36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4100"/>
                            </p:stCondLst>
                            <p:childTnLst>
                              <p:par>
                                <p:cTn id="8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9100"/>
                            </p:stCondLst>
                            <p:childTnLst>
                              <p:par>
                                <p:cTn id="8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136420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" dur="136420" fill="hold"/>
                                        <p:tgtEl>
                                          <p:spTgt spid="204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2"/>
                  </p:tgtEl>
                </p:cond>
              </p:nextCondLst>
            </p:seq>
            <p:audio>
              <p:cMediaNode>
                <p:cTn id="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76517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7893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6621 L 0.14497 -0.09722 L 0.35209 -0.09722 L 0.49723 0.06621 L 0.49723 0.29931 L 0.35209 0.46343 L 0.14497 0.46343 L -3.61111E-6 0.29931 L -3.61111E-6 0.06621 Z " pathEditMode="relative" rAng="0" ptsTypes="FFFFFFFFF">
                                      <p:cBhvr>
                                        <p:cTn id="10" dur="5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1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59 -0.14306 L -0.23038 0.02245 L -0.43698 0.02245 L -0.5816 -0.14306 L -0.5816 -0.37894 L -0.43698 -0.54445 L -0.23038 -0.54445 L -0.08559 -0.37894 L -0.08559 -0.14306 Z " pathEditMode="relative" rAng="0" ptsTypes="FFFFFFFFF">
                                      <p:cBhvr>
                                        <p:cTn id="17" dur="5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928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214688"/>
            <a:ext cx="1533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143250"/>
            <a:ext cx="1533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000375"/>
            <a:ext cx="1533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71500"/>
            <a:ext cx="1533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642938"/>
            <a:ext cx="1533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42938"/>
            <a:ext cx="1533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Box 13"/>
          <p:cNvSpPr txBox="1">
            <a:spLocks noChangeArrowheads="1"/>
          </p:cNvSpPr>
          <p:nvPr/>
        </p:nvSpPr>
        <p:spPr bwMode="auto">
          <a:xfrm>
            <a:off x="1285875" y="1571625"/>
            <a:ext cx="1123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59-21=</a:t>
            </a:r>
          </a:p>
        </p:txBody>
      </p:sp>
      <p:sp>
        <p:nvSpPr>
          <p:cNvPr id="22538" name="TextBox 14"/>
          <p:cNvSpPr txBox="1">
            <a:spLocks noChangeArrowheads="1"/>
          </p:cNvSpPr>
          <p:nvPr/>
        </p:nvSpPr>
        <p:spPr bwMode="auto">
          <a:xfrm>
            <a:off x="3786188" y="1500188"/>
            <a:ext cx="1098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15+54=</a:t>
            </a:r>
          </a:p>
        </p:txBody>
      </p:sp>
      <p:sp>
        <p:nvSpPr>
          <p:cNvPr id="22539" name="TextBox 15"/>
          <p:cNvSpPr txBox="1">
            <a:spLocks noChangeArrowheads="1"/>
          </p:cNvSpPr>
          <p:nvPr/>
        </p:nvSpPr>
        <p:spPr bwMode="auto">
          <a:xfrm>
            <a:off x="6500813" y="1643063"/>
            <a:ext cx="884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61+27=</a:t>
            </a:r>
          </a:p>
        </p:txBody>
      </p:sp>
      <p:sp>
        <p:nvSpPr>
          <p:cNvPr id="22540" name="TextBox 16"/>
          <p:cNvSpPr txBox="1">
            <a:spLocks noChangeArrowheads="1"/>
          </p:cNvSpPr>
          <p:nvPr/>
        </p:nvSpPr>
        <p:spPr bwMode="auto">
          <a:xfrm>
            <a:off x="1214438" y="4071938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82-41=</a:t>
            </a:r>
          </a:p>
        </p:txBody>
      </p:sp>
      <p:sp>
        <p:nvSpPr>
          <p:cNvPr id="22541" name="TextBox 17"/>
          <p:cNvSpPr txBox="1">
            <a:spLocks noChangeArrowheads="1"/>
          </p:cNvSpPr>
          <p:nvPr/>
        </p:nvSpPr>
        <p:spPr bwMode="auto">
          <a:xfrm>
            <a:off x="3857625" y="4214813"/>
            <a:ext cx="884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40+30=</a:t>
            </a:r>
          </a:p>
        </p:txBody>
      </p:sp>
      <p:sp>
        <p:nvSpPr>
          <p:cNvPr id="22542" name="TextBox 19"/>
          <p:cNvSpPr txBox="1">
            <a:spLocks noChangeArrowheads="1"/>
          </p:cNvSpPr>
          <p:nvPr/>
        </p:nvSpPr>
        <p:spPr bwMode="auto">
          <a:xfrm>
            <a:off x="6572250" y="428625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79-38=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</TotalTime>
  <Words>146</Words>
  <Application>Microsoft Office PowerPoint</Application>
  <PresentationFormat>Экран (4:3)</PresentationFormat>
  <Paragraphs>68</Paragraphs>
  <Slides>26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26</vt:i4>
      </vt:variant>
    </vt:vector>
  </HeadingPairs>
  <TitlesOfParts>
    <vt:vector size="40" baseType="lpstr">
      <vt:lpstr>Arial</vt:lpstr>
      <vt:lpstr>Lucida Sans Unicode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Comp</cp:lastModifiedBy>
  <cp:revision>15</cp:revision>
  <dcterms:created xsi:type="dcterms:W3CDTF">2010-08-26T12:24:41Z</dcterms:created>
  <dcterms:modified xsi:type="dcterms:W3CDTF">2011-11-20T17:39:15Z</dcterms:modified>
</cp:coreProperties>
</file>