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3" r:id="rId3"/>
    <p:sldId id="265" r:id="rId4"/>
    <p:sldId id="257" r:id="rId5"/>
    <p:sldId id="258" r:id="rId6"/>
    <p:sldId id="259" r:id="rId7"/>
    <p:sldId id="260" r:id="rId8"/>
    <p:sldId id="261" r:id="rId9"/>
    <p:sldId id="262" r:id="rId10"/>
    <p:sldId id="266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6600"/>
    <a:srgbClr val="BBE0E3"/>
    <a:srgbClr val="008A00"/>
    <a:srgbClr val="99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6937DA-6FC0-4A36-8919-D53EBB1039C4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869DD1-F449-497B-A30A-DEE9C49D2E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69DD1-F449-497B-A30A-DEE9C49D2ED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Freeform 8"/>
          <p:cNvSpPr>
            <a:spLocks/>
          </p:cNvSpPr>
          <p:nvPr userDrawn="1"/>
        </p:nvSpPr>
        <p:spPr bwMode="ltGray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488" y="0"/>
              </a:cxn>
              <a:cxn ang="0">
                <a:pos x="564" y="617"/>
              </a:cxn>
              <a:cxn ang="0">
                <a:pos x="0" y="1734"/>
              </a:cxn>
              <a:cxn ang="0">
                <a:pos x="0" y="4320"/>
              </a:cxn>
              <a:cxn ang="0">
                <a:pos x="5760" y="4320"/>
              </a:cxn>
              <a:cxn ang="0">
                <a:pos x="5760" y="0"/>
              </a:cxn>
              <a:cxn ang="0">
                <a:pos x="1488" y="0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5166" name="Group 46"/>
          <p:cNvGrpSpPr>
            <a:grpSpLocks/>
          </p:cNvGrpSpPr>
          <p:nvPr userDrawn="1"/>
        </p:nvGrpSpPr>
        <p:grpSpPr bwMode="auto">
          <a:xfrm rot="10800000">
            <a:off x="0" y="3657600"/>
            <a:ext cx="9144000" cy="3200400"/>
            <a:chOff x="0" y="0"/>
            <a:chExt cx="5760" cy="2016"/>
          </a:xfrm>
        </p:grpSpPr>
        <p:pic>
          <p:nvPicPr>
            <p:cNvPr id="5167" name="Picture 47" descr="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</p:spPr>
        </p:pic>
        <p:pic>
          <p:nvPicPr>
            <p:cNvPr id="5168" name="Picture 48" descr="0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</p:spPr>
        </p:pic>
      </p:grpSp>
      <p:pic>
        <p:nvPicPr>
          <p:cNvPr id="5130" name="Picture 10" descr="123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152400" y="228600"/>
            <a:ext cx="1676400" cy="116363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154" name="Picture 34" descr="water_2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914400"/>
            <a:ext cx="381000" cy="234950"/>
          </a:xfrm>
          <a:prstGeom prst="rect">
            <a:avLst/>
          </a:prstGeom>
          <a:noFill/>
        </p:spPr>
      </p:pic>
      <p:pic>
        <p:nvPicPr>
          <p:cNvPr id="5160" name="Picture 40" descr="fire14"/>
          <p:cNvPicPr>
            <a:picLocks noChangeAspect="1" noChangeArrowheads="1" noCrop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1295400" y="762000"/>
            <a:ext cx="533400" cy="533400"/>
          </a:xfrm>
          <a:prstGeom prst="rect">
            <a:avLst/>
          </a:prstGeom>
          <a:noFill/>
        </p:spPr>
      </p:pic>
      <p:sp>
        <p:nvSpPr>
          <p:cNvPr id="5161" name="Rectangle 4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62" name="Rectangle 4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64" name="Rectangle 4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65" name="Rectangle 4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D0D7EA6-6A69-4206-B717-F8961419EE08}" type="slidenum">
              <a:rPr lang="ru-RU"/>
              <a:pPr/>
              <a:t>‹#›</a:t>
            </a:fld>
            <a:endParaRPr lang="ru-RU"/>
          </a:p>
        </p:txBody>
      </p:sp>
      <p:pic>
        <p:nvPicPr>
          <p:cNvPr id="5171" name="Picture 51" descr="B_Fly26"/>
          <p:cNvPicPr>
            <a:picLocks noChangeAspect="1" noChangeArrowheads="1" noCrop="1"/>
          </p:cNvPicPr>
          <p:nvPr userDrawn="1"/>
        </p:nvPicPr>
        <p:blipFill>
          <a:blip r:embed="rId7">
            <a:lum bright="-12000" contrast="-100000"/>
            <a:grayscl/>
          </a:blip>
          <a:srcRect/>
          <a:stretch>
            <a:fillRect/>
          </a:stretch>
        </p:blipFill>
        <p:spPr bwMode="auto">
          <a:xfrm>
            <a:off x="609600" y="449263"/>
            <a:ext cx="990600" cy="892175"/>
          </a:xfrm>
          <a:prstGeom prst="rect">
            <a:avLst/>
          </a:prstGeom>
          <a:noFill/>
        </p:spPr>
      </p:pic>
      <p:pic>
        <p:nvPicPr>
          <p:cNvPr id="5172" name="Picture 52" descr="B_Fly26"/>
          <p:cNvPicPr>
            <a:picLocks noChangeAspect="1" noChangeArrowheads="1" noCrop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609600" y="381000"/>
            <a:ext cx="990600" cy="892175"/>
          </a:xfrm>
          <a:prstGeom prst="rect">
            <a:avLst/>
          </a:prstGeom>
          <a:noFill/>
        </p:spPr>
      </p:pic>
      <p:pic>
        <p:nvPicPr>
          <p:cNvPr id="5173" name="Picture 53" descr="bupestrid beetle 5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7467600" y="6259513"/>
            <a:ext cx="838200" cy="322262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175" name="Picture 55" descr="WB01292_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228600" y="5105400"/>
            <a:ext cx="400050" cy="40005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5BEA2B-3ED6-454B-A20D-C11322AF2CA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BBBB3F-DD74-4F9A-9E15-7B7BA6DFCCB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84387E-FD24-43C5-9388-99EA72F86F6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DE1AEF-5FF5-4C61-A75E-BE678776621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D3FC7-B39A-43B1-8D77-015460CF8C4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6A61B-45B0-43D4-A513-A2E6C88165E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C28138-A8AD-475F-832B-18A8001F5BB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E1D71B-A336-485E-8FD8-C05AB8EF573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874CBF-5C00-4C8F-9CBD-7A18444DA9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C7358-189D-4EF1-912C-E0FBC006BA9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8A00"/>
            </a:gs>
            <a:gs pos="100000">
              <a:srgbClr val="99FF66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 userDrawn="1"/>
        </p:nvSpPr>
        <p:spPr bwMode="ltGray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488" y="0"/>
              </a:cxn>
              <a:cxn ang="0">
                <a:pos x="564" y="617"/>
              </a:cxn>
              <a:cxn ang="0">
                <a:pos x="0" y="1734"/>
              </a:cxn>
              <a:cxn ang="0">
                <a:pos x="0" y="4320"/>
              </a:cxn>
              <a:cxn ang="0">
                <a:pos x="5760" y="4320"/>
              </a:cxn>
              <a:cxn ang="0">
                <a:pos x="5760" y="0"/>
              </a:cxn>
              <a:cxn ang="0">
                <a:pos x="1488" y="0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034" name="Picture 10" descr="123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gray">
          <a:xfrm>
            <a:off x="152400" y="228600"/>
            <a:ext cx="1676400" cy="116363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035" name="Picture 11" descr="water_2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295400" y="914400"/>
            <a:ext cx="381000" cy="23495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8DAC13F-D64B-4D41-B832-481F81CB34F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033" name="Freeform 9"/>
          <p:cNvSpPr>
            <a:spLocks/>
          </p:cNvSpPr>
          <p:nvPr userDrawn="1"/>
        </p:nvSpPr>
        <p:spPr bwMode="gray">
          <a:xfrm rot="10800000">
            <a:off x="0" y="6629400"/>
            <a:ext cx="9144000" cy="228600"/>
          </a:xfrm>
          <a:custGeom>
            <a:avLst/>
            <a:gdLst/>
            <a:ahLst/>
            <a:cxnLst>
              <a:cxn ang="0">
                <a:pos x="8" y="2730"/>
              </a:cxn>
              <a:cxn ang="0">
                <a:pos x="3040" y="2726"/>
              </a:cxn>
              <a:cxn ang="0">
                <a:pos x="3347" y="2630"/>
              </a:cxn>
              <a:cxn ang="0">
                <a:pos x="3795" y="2170"/>
              </a:cxn>
              <a:cxn ang="0">
                <a:pos x="4115" y="2080"/>
              </a:cxn>
              <a:cxn ang="0">
                <a:pos x="5760" y="2093"/>
              </a:cxn>
              <a:cxn ang="0">
                <a:pos x="5767" y="0"/>
              </a:cxn>
              <a:cxn ang="0">
                <a:pos x="0" y="1"/>
              </a:cxn>
              <a:cxn ang="0">
                <a:pos x="8" y="2730"/>
              </a:cxn>
            </a:cxnLst>
            <a:rect l="0" t="0" r="r" b="b"/>
            <a:pathLst>
              <a:path w="5767" h="2730">
                <a:moveTo>
                  <a:pt x="8" y="2730"/>
                </a:moveTo>
                <a:lnTo>
                  <a:pt x="3040" y="2726"/>
                </a:lnTo>
                <a:cubicBezTo>
                  <a:pt x="3181" y="2726"/>
                  <a:pt x="3224" y="2728"/>
                  <a:pt x="3347" y="2630"/>
                </a:cubicBezTo>
                <a:lnTo>
                  <a:pt x="3795" y="2170"/>
                </a:lnTo>
                <a:cubicBezTo>
                  <a:pt x="3923" y="2078"/>
                  <a:pt x="3942" y="2074"/>
                  <a:pt x="4115" y="2080"/>
                </a:cubicBezTo>
                <a:lnTo>
                  <a:pt x="5760" y="2093"/>
                </a:lnTo>
                <a:lnTo>
                  <a:pt x="5767" y="0"/>
                </a:lnTo>
                <a:lnTo>
                  <a:pt x="0" y="1"/>
                </a:lnTo>
                <a:lnTo>
                  <a:pt x="8" y="2730"/>
                </a:lnTo>
                <a:close/>
              </a:path>
            </a:pathLst>
          </a:custGeom>
          <a:solidFill>
            <a:srgbClr val="008A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036" name="Picture 12" descr="butterfly 19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 rot="629051">
            <a:off x="457200" y="304800"/>
            <a:ext cx="914400" cy="904875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900igr.net/Detskie_prezentatsii/biologiya/KHischniki_2.files/017_Buryj_medved.html" TargetMode="External"/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hyperlink" Target="http://go.mail.ru/frame.html?&amp;imgurl=http://i069.radikal.ru/0812/b2/08dde918614c.jpg&amp;pageurl=http://www.photosight.ru/photos/2264644/?from_member&amp;id=71823313&amp;iid=5&amp;imgwidth=640&amp;imgheight=469&amp;imgsize=151901" TargetMode="External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hyperlink" Target="http://go.mail.ru/frame.html?&amp;imgurl=http://upload.wikimedia.org/wikipedia/commons/thumb/3/30/Regenwurm1.jpg/275px-Regenwurm1.jpg&amp;pageurl=http://ru.wikipedia.org/wiki/%D0%9A%D0%BE%D0%BB%D1%8C%D1%87%D0%B5%D1%86%D1%8B&amp;id=87482909&amp;iid=2&amp;imgwidth=617&amp;imgheight=620&amp;imgsize=231127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hyperlink" Target="http://go.mail.ru/frame.html?&amp;imgurl=http://900igr.net/Detskie_prezentatsii/Biologija.Morskie_zhiteli/1/Thumb/Bespozvonochnye.files/slide0006_image010.jpg&amp;pageurl=http://900igr.net/Detskie_prezentatsii/Biologija.Morskie_zhiteli/Bespozvonochnye.files/detskie_kartinki_zhivotnykh_Bespozvonochnye.html&amp;id=63282867&amp;iid=3&amp;imgwidth=521&amp;imgheight=417&amp;imgsize=11349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Материал к уроку окружающего мира</a:t>
            </a:r>
            <a:br>
              <a:rPr lang="ru-RU" dirty="0" smtClean="0"/>
            </a:br>
            <a:r>
              <a:rPr lang="ru-RU" dirty="0" smtClean="0"/>
              <a:t>«Цепи питания»</a:t>
            </a:r>
            <a:endParaRPr lang="ru-RU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(Проверка домашнего задания)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4600" y="457200"/>
            <a:ext cx="1847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00400" y="1219200"/>
            <a:ext cx="1975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ТЕСТ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95400" y="2967335"/>
            <a:ext cx="685799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6000" b="1" u="sng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</a:t>
            </a:r>
            <a:r>
              <a:rPr lang="ru-RU" sz="6000" b="1" u="sng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	</a:t>
            </a:r>
            <a:r>
              <a:rPr lang="ru-RU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	 </a:t>
            </a:r>
            <a:r>
              <a:rPr lang="ru-RU" sz="4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или</a:t>
            </a:r>
            <a:r>
              <a:rPr lang="ru-RU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		 </a:t>
            </a:r>
            <a:r>
              <a:rPr lang="ru-RU" sz="6000" b="1" u="sng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нет</a:t>
            </a:r>
            <a:endParaRPr lang="ru-RU" sz="6000" b="1" u="sng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4191000"/>
            <a:ext cx="2232000" cy="2151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429000" y="4191000"/>
            <a:ext cx="2160000" cy="216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НАСЕКО -</a:t>
            </a:r>
          </a:p>
          <a:p>
            <a:pPr algn="ctr"/>
            <a:r>
              <a:rPr lang="ru-RU" sz="2400" dirty="0" smtClean="0"/>
              <a:t>МЫЕ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29000" y="4191000"/>
            <a:ext cx="2209800" cy="2160000"/>
          </a:xfrm>
          <a:prstGeom prst="rect">
            <a:avLst/>
          </a:prstGeom>
          <a:solidFill>
            <a:srgbClr val="BBE0E3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81000" y="1676400"/>
            <a:ext cx="2592000" cy="1836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РЫБЫ</a:t>
            </a:r>
            <a:endParaRPr lang="ru-RU" sz="2400" dirty="0"/>
          </a:p>
        </p:txBody>
      </p:sp>
      <p:pic>
        <p:nvPicPr>
          <p:cNvPr id="11" name="Picture 9" descr="im5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676400"/>
            <a:ext cx="2590800" cy="185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381000" y="1676400"/>
            <a:ext cx="2592000" cy="1836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13" descr="i?id=71823313&amp;tov=5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4114800"/>
            <a:ext cx="2736850" cy="2205038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6019800" y="4114800"/>
            <a:ext cx="2736000" cy="2196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ЗЕМНОВОДНЫЕ</a:t>
            </a:r>
            <a:endParaRPr lang="ru-RU" sz="2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019800" y="4114800"/>
            <a:ext cx="2736000" cy="2196000"/>
          </a:xfrm>
          <a:prstGeom prst="rect">
            <a:avLst/>
          </a:prstGeom>
          <a:solidFill>
            <a:srgbClr val="BBE0E3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00" y="1752600"/>
            <a:ext cx="230505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Прямоугольник 19"/>
          <p:cNvSpPr/>
          <p:nvPr/>
        </p:nvSpPr>
        <p:spPr>
          <a:xfrm>
            <a:off x="6324600" y="1752600"/>
            <a:ext cx="2304000" cy="172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ПРЕСМЫКАЮЩИЕСЯ</a:t>
            </a: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324600" y="1752600"/>
            <a:ext cx="2304000" cy="1728000"/>
          </a:xfrm>
          <a:prstGeom prst="rect">
            <a:avLst/>
          </a:prstGeom>
          <a:solidFill>
            <a:srgbClr val="BBE0E3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Picture 7" descr="птицы4"/>
          <p:cNvPicPr>
            <a:picLocks noChangeAspect="1" noChangeArrowheads="1"/>
          </p:cNvPicPr>
          <p:nvPr/>
        </p:nvPicPr>
        <p:blipFill>
          <a:blip r:embed="rId7"/>
          <a:srcRect l="5104" t="5902" r="6302" b="5902"/>
          <a:stretch>
            <a:fillRect/>
          </a:stretch>
        </p:blipFill>
        <p:spPr bwMode="auto">
          <a:xfrm>
            <a:off x="304800" y="4114800"/>
            <a:ext cx="2743200" cy="2210091"/>
          </a:xfrm>
          <a:prstGeom prst="rect">
            <a:avLst/>
          </a:prstGeom>
          <a:noFill/>
          <a:effectLst>
            <a:outerShdw dist="107763" dir="8100000" algn="ctr" rotWithShape="0">
              <a:srgbClr val="CC6600">
                <a:alpha val="50000"/>
              </a:srgbClr>
            </a:outerShdw>
          </a:effectLst>
        </p:spPr>
      </p:pic>
      <p:sp>
        <p:nvSpPr>
          <p:cNvPr id="29" name="Прямоугольник 28"/>
          <p:cNvSpPr/>
          <p:nvPr/>
        </p:nvSpPr>
        <p:spPr>
          <a:xfrm>
            <a:off x="304800" y="4114800"/>
            <a:ext cx="2736000" cy="2196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ПТИЦЫ</a:t>
            </a:r>
            <a:endParaRPr lang="ru-RU" sz="2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04800" y="4114800"/>
            <a:ext cx="2736000" cy="2232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5" name="Picture 20" descr="Бурый медведь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52800" y="1752600"/>
            <a:ext cx="2592387" cy="1943100"/>
          </a:xfrm>
          <a:prstGeom prst="rect">
            <a:avLst/>
          </a:prstGeom>
          <a:noFill/>
        </p:spPr>
      </p:pic>
      <p:sp>
        <p:nvSpPr>
          <p:cNvPr id="36" name="Прямоугольник 35"/>
          <p:cNvSpPr/>
          <p:nvPr/>
        </p:nvSpPr>
        <p:spPr>
          <a:xfrm>
            <a:off x="3352800" y="1752600"/>
            <a:ext cx="2592000" cy="1944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МЛЕКО -</a:t>
            </a:r>
          </a:p>
          <a:p>
            <a:pPr algn="ctr"/>
            <a:r>
              <a:rPr lang="ru-RU" sz="2400" dirty="0" smtClean="0"/>
              <a:t>ПИТАЮЩИЕ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3352800" y="1752600"/>
            <a:ext cx="2592000" cy="1944000"/>
          </a:xfrm>
          <a:prstGeom prst="rect">
            <a:avLst/>
          </a:prstGeom>
          <a:solidFill>
            <a:srgbClr val="BBE0E3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2438400" y="533400"/>
            <a:ext cx="43561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Группы животных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10" grpId="0" animBg="1"/>
      <p:bldP spid="10" grpId="1" animBg="1"/>
      <p:bldP spid="12" grpId="0" animBg="1"/>
      <p:bldP spid="17" grpId="0" animBg="1"/>
      <p:bldP spid="17" grpId="1" animBg="1"/>
      <p:bldP spid="18" grpId="0" animBg="1"/>
      <p:bldP spid="20" grpId="0" animBg="1"/>
      <p:bldP spid="20" grpId="1" animBg="1"/>
      <p:bldP spid="21" grpId="0" animBg="1"/>
      <p:bldP spid="29" grpId="0" animBg="1"/>
      <p:bldP spid="29" grpId="1" animBg="1"/>
      <p:bldP spid="31" grpId="0" animBg="1"/>
      <p:bldP spid="36" grpId="0" animBg="1"/>
      <p:bldP spid="36" grpId="1" animBg="1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альтернативный процесс 5"/>
          <p:cNvSpPr/>
          <p:nvPr/>
        </p:nvSpPr>
        <p:spPr>
          <a:xfrm>
            <a:off x="2209800" y="304800"/>
            <a:ext cx="5410200" cy="1447800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Они удлинённой формы с сильной мускулатурой. Передвигаются, изгибая упругое тело.</a:t>
            </a:r>
            <a:endParaRPr lang="ru-RU" sz="2400" dirty="0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2209800" y="304800"/>
            <a:ext cx="5410200" cy="1447800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ЧЕРВИ</a:t>
            </a:r>
            <a:endParaRPr lang="ru-RU" sz="2400" dirty="0"/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2209800" y="304800"/>
            <a:ext cx="5410200" cy="1447800"/>
          </a:xfrm>
          <a:prstGeom prst="flowChartAlternateProcess">
            <a:avLst/>
          </a:prstGeom>
          <a:solidFill>
            <a:srgbClr val="BBE0E3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1018119990_medi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981200"/>
            <a:ext cx="3124200" cy="2339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x_6384498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4419600"/>
            <a:ext cx="2907253" cy="217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2011_s66dad_5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1981200"/>
            <a:ext cx="3352800" cy="233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9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3124200"/>
            <a:ext cx="1644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дождевые</a:t>
            </a:r>
            <a:endParaRPr lang="ru-RU" sz="2400" dirty="0"/>
          </a:p>
        </p:txBody>
      </p:sp>
      <p:pic>
        <p:nvPicPr>
          <p:cNvPr id="3" name="Picture 14" descr="i?id=87482909&amp;tov=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914400"/>
            <a:ext cx="2089150" cy="2016125"/>
          </a:xfrm>
          <a:prstGeom prst="rect">
            <a:avLst/>
          </a:prstGeom>
          <a:noFill/>
        </p:spPr>
      </p:pic>
      <p:pic>
        <p:nvPicPr>
          <p:cNvPr id="4" name="Picture 10" descr="i?id=63282867&amp;tov=3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914400"/>
            <a:ext cx="2216149" cy="202495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14400" y="3124200"/>
            <a:ext cx="1370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морские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4419600"/>
            <a:ext cx="49616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/>
              <a:t>п</a:t>
            </a:r>
            <a:r>
              <a:rPr lang="ru-RU" sz="2400" b="1" i="1" dirty="0" smtClean="0"/>
              <a:t>аразитирующие в организме</a:t>
            </a:r>
          </a:p>
          <a:p>
            <a:r>
              <a:rPr lang="ru-RU" sz="2400" b="1" i="1" dirty="0" smtClean="0"/>
              <a:t> животных, людей</a:t>
            </a:r>
            <a:endParaRPr lang="ru-RU" sz="2400" b="1" i="1" dirty="0"/>
          </a:p>
        </p:txBody>
      </p:sp>
      <p:pic>
        <p:nvPicPr>
          <p:cNvPr id="1026" name="Рисунок 31" descr="http://mediasubs.ru/group/uploads/pa/parazityi-kak-bezopasno-ochistit-svoj-organizm/image2/MzA5Y2Rk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81600" y="3581400"/>
            <a:ext cx="3586163" cy="2635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Рисунок 25" descr="http://img-fotki.yandex.ru/get/5214/34442525.158/0_9e920_920966ac_X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838200"/>
            <a:ext cx="1781117" cy="2227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505200" y="228600"/>
            <a:ext cx="1980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/>
              <a:t>ПОЛЕЗНЫЕ</a:t>
            </a:r>
            <a:endParaRPr lang="ru-RU" sz="24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6629400" y="3048000"/>
            <a:ext cx="1166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пиявка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1828800" y="228600"/>
            <a:ext cx="5508000" cy="1447800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Большинство этих животных предпочитают жить в океане, но их тело не покрыто чешуёй.</a:t>
            </a:r>
            <a:endParaRPr lang="ru-RU" sz="2400" dirty="0"/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1828800" y="228600"/>
            <a:ext cx="5508000" cy="1447800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МОЛЛЮСКИ</a:t>
            </a:r>
            <a:endParaRPr lang="ru-RU" sz="2400" dirty="0"/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1828800" y="228600"/>
            <a:ext cx="5508000" cy="1447800"/>
          </a:xfrm>
          <a:prstGeom prst="flowChartAlternateProcess">
            <a:avLst/>
          </a:prstGeom>
          <a:solidFill>
            <a:srgbClr val="000000">
              <a:alpha val="0"/>
            </a:srgb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11" descr="улитка"/>
          <p:cNvPicPr>
            <a:picLocks noChangeAspect="1" noChangeArrowheads="1"/>
          </p:cNvPicPr>
          <p:nvPr/>
        </p:nvPicPr>
        <p:blipFill>
          <a:blip r:embed="rId2"/>
          <a:srcRect l="9375" t="7442" r="11250" b="8881"/>
          <a:stretch>
            <a:fillRect/>
          </a:stretch>
        </p:blipFill>
        <p:spPr bwMode="auto">
          <a:xfrm>
            <a:off x="304800" y="3962400"/>
            <a:ext cx="3529013" cy="2479675"/>
          </a:xfrm>
          <a:prstGeom prst="rect">
            <a:avLst/>
          </a:prstGeom>
          <a:noFill/>
          <a:effectLst>
            <a:outerShdw dist="107763" dir="2700000" algn="ctr" rotWithShape="0">
              <a:srgbClr val="000099"/>
            </a:outerShdw>
          </a:effectLst>
        </p:spPr>
      </p:pic>
      <p:pic>
        <p:nvPicPr>
          <p:cNvPr id="5123" name="Рисунок 48" descr="http://www.vanishingtattoo.com/tds/images/squid/squid_large/squid_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752600"/>
            <a:ext cx="3048000" cy="2178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Рисунок 51" descr="http://img-fotki.yandex.ru/get/4006/micoskz.4/0_347fd_a815f427_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803350"/>
            <a:ext cx="3051175" cy="2035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Рисунок 54" descr="http://www.americanaquariumproducts.com/images/graphics/octopu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4038600"/>
            <a:ext cx="3156064" cy="2453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81000" y="1905000"/>
            <a:ext cx="1435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слизень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91400" y="3124200"/>
            <a:ext cx="14774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кальмар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1200" y="6096000"/>
            <a:ext cx="1626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осьмино</a:t>
            </a:r>
            <a:r>
              <a:rPr lang="ru-RU" sz="2000" b="1" dirty="0" smtClean="0">
                <a:solidFill>
                  <a:srgbClr val="FFFF00"/>
                </a:solidFill>
              </a:rPr>
              <a:t>г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5943600"/>
            <a:ext cx="3269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виноградная улитка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unio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2895600"/>
            <a:ext cx="3386479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3124200" y="2971800"/>
            <a:ext cx="25347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двустворчатые</a:t>
            </a:r>
          </a:p>
          <a:p>
            <a:r>
              <a:rPr lang="ru-RU" sz="2400" b="1" dirty="0" smtClean="0">
                <a:solidFill>
                  <a:srgbClr val="FFFF00"/>
                </a:solidFill>
              </a:rPr>
              <a:t>моллюски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19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10" grpId="0"/>
      <p:bldP spid="11" grpId="0"/>
      <p:bldP spid="12" grpId="0"/>
      <p:bldP spid="1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1981200" y="228600"/>
            <a:ext cx="5508000" cy="1512000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Тело покрыто иглами</a:t>
            </a:r>
            <a:endParaRPr lang="ru-RU" sz="2400" dirty="0"/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1981200" y="228600"/>
            <a:ext cx="5508000" cy="1512000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ИГЛОКОЖИЕ</a:t>
            </a:r>
            <a:endParaRPr lang="ru-RU" sz="2400" dirty="0"/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1981200" y="228600"/>
            <a:ext cx="5508000" cy="1512000"/>
          </a:xfrm>
          <a:prstGeom prst="flowChartAlternateProcess">
            <a:avLst/>
          </a:prstGeom>
          <a:solidFill>
            <a:srgbClr val="000000">
              <a:alpha val="0"/>
            </a:srgb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5" descr="мор звез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905000"/>
            <a:ext cx="2881313" cy="2036762"/>
          </a:xfrm>
          <a:prstGeom prst="rect">
            <a:avLst/>
          </a:prstGeom>
          <a:noFill/>
          <a:effectLst>
            <a:outerShdw dist="107763" dir="8100000" algn="ctr" rotWithShape="0">
              <a:srgbClr val="006600">
                <a:alpha val="50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57200" y="3429000"/>
            <a:ext cx="29756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FF00"/>
                </a:solidFill>
              </a:rPr>
              <a:t>морская звезда</a:t>
            </a:r>
          </a:p>
        </p:txBody>
      </p:sp>
      <p:pic>
        <p:nvPicPr>
          <p:cNvPr id="2050" name="Рисунок 7" descr="http://img-fotki.yandex.ru/get/5013/83650812.57/0_65b38_1c6069bb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1905000"/>
            <a:ext cx="2790997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Рисунок 10" descr="http://fs1.ucheba-legko.ru/images/f857a8570b6d8056002d4d1fb61256a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4114800"/>
            <a:ext cx="3209010" cy="2404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Рисунок 13" descr="http://www.forumimage.ru/uploads/20111205/13230890935300879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8937" y="4114800"/>
            <a:ext cx="305777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257800" y="3505200"/>
            <a:ext cx="24578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морские ежи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4114800"/>
            <a:ext cx="2971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Голотурии -</a:t>
            </a:r>
          </a:p>
          <a:p>
            <a:r>
              <a:rPr lang="ru-RU" sz="2800" b="1" dirty="0" smtClean="0">
                <a:solidFill>
                  <a:srgbClr val="FFFF00"/>
                </a:solidFill>
              </a:rPr>
              <a:t>«морские огурцы</a:t>
            </a:r>
            <a:r>
              <a:rPr lang="ru-RU" sz="2400" b="1" dirty="0" smtClean="0">
                <a:solidFill>
                  <a:srgbClr val="FFFF00"/>
                </a:solidFill>
              </a:rPr>
              <a:t>»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24400" y="4114800"/>
            <a:ext cx="2905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морские лилии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19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8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2057400" y="304800"/>
            <a:ext cx="5508000" cy="1512000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Голова в нём есть и хвост,</a:t>
            </a:r>
            <a:br>
              <a:rPr lang="ru-RU" sz="2400" dirty="0" smtClean="0"/>
            </a:br>
            <a:r>
              <a:rPr lang="ru-RU" sz="2400" dirty="0" smtClean="0"/>
              <a:t>Удлиняет шею рост.</a:t>
            </a:r>
            <a:br>
              <a:rPr lang="ru-RU" sz="2400" dirty="0" smtClean="0"/>
            </a:br>
            <a:r>
              <a:rPr lang="ru-RU" sz="2400" dirty="0" smtClean="0"/>
              <a:t>Клешни острые для драк –</a:t>
            </a:r>
            <a:br>
              <a:rPr lang="ru-RU" sz="2400" dirty="0" smtClean="0"/>
            </a:br>
            <a:r>
              <a:rPr lang="ru-RU" sz="2400" dirty="0" smtClean="0"/>
              <a:t>Приготовил в речке… </a:t>
            </a:r>
            <a:endParaRPr lang="ru-RU" sz="2400" dirty="0"/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2057400" y="304800"/>
            <a:ext cx="5508000" cy="1512000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РАКООБРАЗНЫЕ</a:t>
            </a:r>
            <a:endParaRPr lang="ru-RU" sz="2400" dirty="0"/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2057400" y="304800"/>
            <a:ext cx="5508000" cy="1512000"/>
          </a:xfrm>
          <a:prstGeom prst="flowChartAlternateProcess">
            <a:avLst/>
          </a:prstGeom>
          <a:solidFill>
            <a:srgbClr val="BBE0E3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16" descr="0098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>
            <a:off x="381000" y="2133600"/>
            <a:ext cx="322897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" descr="0121"/>
          <p:cNvPicPr>
            <a:picLocks noChangeAspect="1" noChangeArrowheads="1"/>
          </p:cNvPicPr>
          <p:nvPr/>
        </p:nvPicPr>
        <p:blipFill>
          <a:blip r:embed="rId3">
            <a:lum contrast="12000"/>
          </a:blip>
          <a:srcRect/>
          <a:stretch>
            <a:fillRect/>
          </a:stretch>
        </p:blipFill>
        <p:spPr bwMode="auto">
          <a:xfrm>
            <a:off x="4648200" y="2057400"/>
            <a:ext cx="3286125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Рисунок 22" descr="http://trestlessurfcrowd.files.wordpress.com/2011/09/red_cherry_shrimp_swimming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4648200"/>
            <a:ext cx="2608120" cy="199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895600" y="4724400"/>
            <a:ext cx="17525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креветка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2133600"/>
            <a:ext cx="10054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краб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8200" y="2133600"/>
            <a:ext cx="21602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речной рак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19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2286000" y="228600"/>
            <a:ext cx="4788000" cy="1512000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Все они имеют восемь ног.</a:t>
            </a:r>
            <a:endParaRPr lang="ru-RU" sz="2800" dirty="0"/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2286000" y="228600"/>
            <a:ext cx="4788000" cy="1512000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ПАУКООБРАЗНЫЕ</a:t>
            </a:r>
            <a:endParaRPr lang="ru-RU" sz="2400" dirty="0"/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2286000" y="228600"/>
            <a:ext cx="4788000" cy="1512000"/>
          </a:xfrm>
          <a:prstGeom prst="flowChartAlternateProcess">
            <a:avLst/>
          </a:prstGeom>
          <a:solidFill>
            <a:srgbClr val="BBE0E3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Рисунок 34" descr="http://kladovschik.ucoz.ru/_ph/99/2/9637454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4267200"/>
            <a:ext cx="3455652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Рисунок 42" descr="http://img.dowith.ru/users/21_crf0ydi3n2fl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1905000"/>
            <a:ext cx="3199124" cy="2401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Рисунок 39" descr="http://content.foto.mail.ru/mail/satin7/_blogs/i-1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1828800"/>
            <a:ext cx="2943855" cy="2206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438400" y="6096000"/>
            <a:ext cx="20330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</a:rPr>
              <a:t>сенокосец</a:t>
            </a:r>
            <a:endParaRPr lang="ru-RU" sz="2800" b="1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8800" y="3733800"/>
            <a:ext cx="18726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</a:rPr>
              <a:t>скорпион</a:t>
            </a:r>
            <a:endParaRPr lang="ru-RU" sz="2800" b="1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3505200"/>
            <a:ext cx="2778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</a:rPr>
              <a:t>Паук Тарантул</a:t>
            </a:r>
            <a:endParaRPr lang="ru-RU" sz="28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19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659</TotalTime>
  <Words>112</Words>
  <Application>Microsoft PowerPoint</Application>
  <PresentationFormat>Экран (4:3)</PresentationFormat>
  <Paragraphs>47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Оформление по умолчанию</vt:lpstr>
      <vt:lpstr>Материал к уроку окружающего мира «Цепи питания»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биология</dc:subject>
  <dc:creator>Стрелкова Н.</dc:creator>
  <cp:lastModifiedBy>Компьютерный класс</cp:lastModifiedBy>
  <cp:revision>67</cp:revision>
  <cp:lastPrinted>1601-01-01T00:00:00Z</cp:lastPrinted>
  <dcterms:created xsi:type="dcterms:W3CDTF">1601-01-01T00:00:00Z</dcterms:created>
  <dcterms:modified xsi:type="dcterms:W3CDTF">2012-11-08T05:53:57Z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