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9" r:id="rId9"/>
    <p:sldId id="270" r:id="rId10"/>
    <p:sldId id="264" r:id="rId11"/>
    <p:sldId id="265" r:id="rId12"/>
    <p:sldId id="266" r:id="rId13"/>
    <p:sldId id="267" r:id="rId14"/>
    <p:sldId id="271" r:id="rId15"/>
    <p:sldId id="268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9" autoAdjust="0"/>
    <p:restoredTop sz="90909" autoAdjust="0"/>
  </p:normalViewPr>
  <p:slideViewPr>
    <p:cSldViewPr>
      <p:cViewPr>
        <p:scale>
          <a:sx n="75" d="100"/>
          <a:sy n="75" d="100"/>
        </p:scale>
        <p:origin x="-342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-2706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F26B57-0FC8-4FB2-8423-2919B57C083A}" type="datetimeFigureOut">
              <a:rPr lang="ru-RU" smtClean="0"/>
              <a:pPr/>
              <a:t>24.11.2012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AF1EAD-40B3-4B71-B760-0CE5EE1EAC8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F1EAD-40B3-4B71-B760-0CE5EE1EAC81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F1EAD-40B3-4B71-B760-0CE5EE1EAC81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F1EAD-40B3-4B71-B760-0CE5EE1EAC81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AF1EAD-40B3-4B71-B760-0CE5EE1EAC81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D33122-080F-4725-986F-85C76D4552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B9496E-0C38-4B91-BBF9-C2F7D0E3ED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29E36-CD7C-4390-8667-2E42288B7F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лип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r>
              <a:rPr lang="ru-RU" smtClean="0"/>
              <a:t>Вставка клипа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A6ACDE7-0B99-4AF3-897C-E64EECE69F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33A8D8-6ECA-4BF1-A099-987E467D2F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C5E80F-3A4C-4719-8940-0F0F50588F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45E6AA-CE37-4057-9BDE-C8B0D951CD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88C447-BC0C-4E21-A28B-6EC4A282A96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4DDBAA-D6A9-4FDE-8A8D-4ABFF01B8D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D4CE6D-C78A-425F-8237-08C1249909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14ED98-9C95-41D6-B420-33E1AFDAA25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080931-C904-4458-BDCC-45B676F4A8F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BA0752B-A424-4D93-AD0E-86FEB03E1FB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6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8892480" cy="1143000"/>
          </a:xfrm>
        </p:spPr>
        <p:txBody>
          <a:bodyPr/>
          <a:lstStyle/>
          <a:p>
            <a:r>
              <a:rPr lang="ru-RU" sz="6600" dirty="0" smtClean="0">
                <a:solidFill>
                  <a:schemeClr val="bg1"/>
                </a:solidFill>
              </a:rPr>
              <a:t>     Нева</a:t>
            </a:r>
            <a:endParaRPr lang="ru-RU" sz="6600" dirty="0">
              <a:solidFill>
                <a:schemeClr val="bg1"/>
              </a:solidFill>
            </a:endParaRPr>
          </a:p>
        </p:txBody>
      </p:sp>
      <p:pic>
        <p:nvPicPr>
          <p:cNvPr id="2" name="Picture 2" descr="C:\Users\ЮЛИЯ\Desktop\Нева\брызги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2132856"/>
            <a:ext cx="4176464" cy="259228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2051" name="Picture 3" descr="C:\Users\ЮЛИЯ\Desktop\Нева\алые паруса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3212976"/>
            <a:ext cx="4032448" cy="280831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1656183"/>
          </a:xfrm>
        </p:spPr>
        <p:txBody>
          <a:bodyPr/>
          <a:lstStyle/>
          <a:p>
            <a:r>
              <a:rPr lang="ru-RU" dirty="0" smtClean="0"/>
              <a:t>Петербург – </a:t>
            </a:r>
            <a:r>
              <a:rPr lang="en-US" dirty="0" smtClean="0"/>
              <a:t>“</a:t>
            </a:r>
            <a:r>
              <a:rPr lang="ru-RU" dirty="0" smtClean="0"/>
              <a:t>столица  </a:t>
            </a:r>
            <a:br>
              <a:rPr lang="ru-RU" dirty="0" smtClean="0"/>
            </a:br>
            <a:r>
              <a:rPr lang="ru-RU" dirty="0" smtClean="0"/>
              <a:t>наводнений</a:t>
            </a:r>
            <a:r>
              <a:rPr lang="en-US" dirty="0" smtClean="0"/>
              <a:t>”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371600" y="1988840"/>
            <a:ext cx="7592888" cy="3649960"/>
          </a:xfrm>
        </p:spPr>
        <p:txBody>
          <a:bodyPr/>
          <a:lstStyle/>
          <a:p>
            <a:r>
              <a:rPr lang="ru-RU" sz="2800" dirty="0" smtClean="0"/>
              <a:t>За  те  300  лет, что  стоит  на  берегах  Финского  залива  Санкт – Петербург, он  более</a:t>
            </a:r>
          </a:p>
          <a:p>
            <a:pPr marL="514350" indent="-514350">
              <a:buAutoNum type="arabicPlain" startAt="300"/>
            </a:pPr>
            <a:r>
              <a:rPr lang="ru-RU" sz="2800" dirty="0" smtClean="0"/>
              <a:t> раз  становился  жертвой  разбушевавшейся</a:t>
            </a:r>
            <a:endParaRPr lang="ru-RU" sz="2800" dirty="0"/>
          </a:p>
          <a:p>
            <a:pPr marL="514350" indent="-514350"/>
            <a:r>
              <a:rPr lang="ru-RU" sz="2800" dirty="0"/>
              <a:t>в</a:t>
            </a:r>
            <a:r>
              <a:rPr lang="ru-RU" sz="2800" dirty="0" smtClean="0"/>
              <a:t>одной  стихии. Уже  в  год  основания  города,</a:t>
            </a:r>
          </a:p>
          <a:p>
            <a:pPr marL="514350" indent="-514350"/>
            <a:r>
              <a:rPr lang="ru-RU" sz="2800" dirty="0"/>
              <a:t>в</a:t>
            </a:r>
            <a:r>
              <a:rPr lang="ru-RU" sz="2800" dirty="0" smtClean="0"/>
              <a:t>  ночь  на  20  августа  1703 года, произошло</a:t>
            </a:r>
          </a:p>
          <a:p>
            <a:pPr marL="514350" indent="-514350"/>
            <a:r>
              <a:rPr lang="ru-RU" sz="2800" dirty="0"/>
              <a:t>п</a:t>
            </a:r>
            <a:r>
              <a:rPr lang="ru-RU" sz="2800" dirty="0" smtClean="0"/>
              <a:t>ервое  наводнение</a:t>
            </a:r>
            <a:r>
              <a:rPr lang="en-US" sz="2800" dirty="0" smtClean="0"/>
              <a:t>:</a:t>
            </a:r>
            <a:r>
              <a:rPr lang="ru-RU" sz="2800" dirty="0"/>
              <a:t> </a:t>
            </a:r>
            <a:r>
              <a:rPr lang="ru-RU" sz="2800" dirty="0" smtClean="0"/>
              <a:t>за  несколько  часов  вода</a:t>
            </a:r>
          </a:p>
          <a:p>
            <a:pPr marL="514350" indent="-514350"/>
            <a:r>
              <a:rPr lang="ru-RU" sz="2800" dirty="0"/>
              <a:t>п</a:t>
            </a:r>
            <a:r>
              <a:rPr lang="ru-RU" sz="2800" dirty="0" smtClean="0"/>
              <a:t>однялась  на  2 метра. Наводнения  происхо – </a:t>
            </a:r>
          </a:p>
          <a:p>
            <a:pPr marL="514350" indent="-514350"/>
            <a:r>
              <a:rPr lang="ru-RU" sz="2800" dirty="0"/>
              <a:t>д</a:t>
            </a:r>
            <a:r>
              <a:rPr lang="ru-RU" sz="2800" dirty="0" smtClean="0"/>
              <a:t>или  практически  ежегодно, но  большая  их</a:t>
            </a:r>
          </a:p>
          <a:p>
            <a:pPr marL="514350" indent="-514350"/>
            <a:r>
              <a:rPr lang="ru-RU" sz="2800" dirty="0"/>
              <a:t>ч</a:t>
            </a:r>
            <a:r>
              <a:rPr lang="ru-RU" sz="2800" dirty="0" smtClean="0"/>
              <a:t>асть  приходились  на  два  осенних  месяца -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5800" y="0"/>
            <a:ext cx="8458200" cy="3645024"/>
          </a:xfrm>
        </p:spPr>
        <p:txBody>
          <a:bodyPr/>
          <a:lstStyle/>
          <a:p>
            <a:r>
              <a:rPr lang="ru-RU" sz="2800" dirty="0"/>
              <a:t>о</a:t>
            </a:r>
            <a:r>
              <a:rPr lang="ru-RU" sz="2800" dirty="0" smtClean="0"/>
              <a:t>ктябрь  и  ноябрь, причём  70%  наводнений  </a:t>
            </a:r>
            <a:br>
              <a:rPr lang="ru-RU" sz="2800" dirty="0" smtClean="0"/>
            </a:br>
            <a:r>
              <a:rPr lang="ru-RU" sz="2800" dirty="0" smtClean="0"/>
              <a:t>случались  ночью  или  ранним  утром. Самые</a:t>
            </a:r>
            <a:br>
              <a:rPr lang="ru-RU" sz="2800" dirty="0" smtClean="0"/>
            </a:br>
            <a:r>
              <a:rPr lang="ru-RU" sz="2800" dirty="0" smtClean="0"/>
              <a:t>катастрофические  наводнения  случились  в</a:t>
            </a:r>
            <a:br>
              <a:rPr lang="ru-RU" sz="2800" dirty="0" smtClean="0"/>
            </a:br>
            <a:r>
              <a:rPr lang="ru-RU" sz="2800" dirty="0" smtClean="0"/>
              <a:t>1777, 1824  и  1924  годах.</a:t>
            </a:r>
            <a:br>
              <a:rPr lang="ru-RU" sz="2800" dirty="0" smtClean="0"/>
            </a:br>
            <a:r>
              <a:rPr lang="ru-RU" sz="2800" dirty="0" smtClean="0"/>
              <a:t>   Во  времена  Екатерины  погибли  все  фонтаны</a:t>
            </a:r>
            <a:br>
              <a:rPr lang="ru-RU" sz="2800" dirty="0" smtClean="0"/>
            </a:br>
            <a:r>
              <a:rPr lang="ru-RU" sz="2800" dirty="0" smtClean="0"/>
              <a:t>Летнего  сада, большая  часть  деревьев  была</a:t>
            </a:r>
            <a:br>
              <a:rPr lang="ru-RU" sz="2800" dirty="0" smtClean="0"/>
            </a:br>
            <a:r>
              <a:rPr lang="ru-RU" sz="2800" dirty="0" smtClean="0"/>
              <a:t>    вырвана  с  корнем, а  многие  деревянные  дома</a:t>
            </a:r>
            <a:br>
              <a:rPr lang="ru-RU" sz="2800" dirty="0" smtClean="0"/>
            </a:br>
            <a:r>
              <a:rPr lang="ru-RU" sz="2800" dirty="0" smtClean="0"/>
              <a:t>сорвало  с  фундамента  и  унесло  в  море.</a:t>
            </a:r>
            <a:endParaRPr lang="ru-RU" sz="2800" dirty="0"/>
          </a:p>
        </p:txBody>
      </p:sp>
      <p:pic>
        <p:nvPicPr>
          <p:cNvPr id="7170" name="Picture 2" descr="C:\Users\ЮЛИЯ\Pictures\нав в СПб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43808" y="3789040"/>
            <a:ext cx="3744416" cy="22322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60648"/>
            <a:ext cx="8458200" cy="3744416"/>
          </a:xfrm>
        </p:spPr>
        <p:txBody>
          <a:bodyPr/>
          <a:lstStyle/>
          <a:p>
            <a:r>
              <a:rPr lang="ru-RU" sz="2800" dirty="0" smtClean="0"/>
              <a:t>      23  сентября  1924  года  разбушевавшаяся  Нева</a:t>
            </a:r>
            <a:br>
              <a:rPr lang="ru-RU" sz="2800" dirty="0" smtClean="0"/>
            </a:br>
            <a:r>
              <a:rPr lang="ru-RU" sz="2800" dirty="0" smtClean="0"/>
              <a:t>     хлынула  </a:t>
            </a:r>
            <a:r>
              <a:rPr lang="ru-RU" sz="2800" dirty="0"/>
              <a:t>н</a:t>
            </a:r>
            <a:r>
              <a:rPr lang="ru-RU" sz="2800" dirty="0" smtClean="0"/>
              <a:t>а  город – возвышались  только  дома – </a:t>
            </a:r>
            <a:br>
              <a:rPr lang="ru-RU" sz="2800" dirty="0" smtClean="0"/>
            </a:br>
            <a:r>
              <a:rPr lang="ru-RU" sz="2800" dirty="0" smtClean="0"/>
              <a:t>       острова! Вода  покрыла  65 кв  км  бывшей  суши.</a:t>
            </a:r>
            <a:br>
              <a:rPr lang="ru-RU" sz="2800" dirty="0" smtClean="0"/>
            </a:br>
            <a:r>
              <a:rPr lang="ru-RU" sz="2800" dirty="0" smtClean="0"/>
              <a:t>Убытки  были  огромны, снесло  19  мостов, </a:t>
            </a:r>
            <a:br>
              <a:rPr lang="ru-RU" sz="2800" dirty="0" smtClean="0"/>
            </a:br>
            <a:r>
              <a:rPr lang="ru-RU" sz="2800" dirty="0" smtClean="0"/>
              <a:t>       были  повреждены  более  5  тысяч  домов, погиб-</a:t>
            </a:r>
            <a:br>
              <a:rPr lang="ru-RU" sz="2800" dirty="0" smtClean="0"/>
            </a:br>
            <a:r>
              <a:rPr lang="ru-RU" sz="2800" dirty="0" smtClean="0"/>
              <a:t>      ли  многие  люди. Эти  тревожные  дни  помнят</a:t>
            </a:r>
            <a:br>
              <a:rPr lang="ru-RU" sz="2800" dirty="0" smtClean="0"/>
            </a:br>
            <a:r>
              <a:rPr lang="ru-RU" sz="2800" dirty="0" smtClean="0"/>
              <a:t>многие  старожилы  Санкт – Петербурга.</a:t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6146" name="Picture 2" descr="C:\Users\ЮЛИЯ\Pictures\нав 1924г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4293096"/>
            <a:ext cx="3672408" cy="23042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147" name="Picture 3" descr="C:\Users\ЮЛИЯ\Pictures\нав 24г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3501008"/>
            <a:ext cx="3384376" cy="21602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8458200" cy="2027312"/>
          </a:xfrm>
        </p:spPr>
        <p:txBody>
          <a:bodyPr/>
          <a:lstStyle/>
          <a:p>
            <a:r>
              <a:rPr lang="ru-RU" sz="2800" dirty="0" smtClean="0"/>
              <a:t>Напоминаниями  о  былых  бедах  для  жителей</a:t>
            </a:r>
            <a:br>
              <a:rPr lang="ru-RU" sz="2800" dirty="0" smtClean="0"/>
            </a:br>
            <a:r>
              <a:rPr lang="ru-RU" sz="2800" dirty="0" smtClean="0"/>
              <a:t>города  служат  памятные  доски  с  датами</a:t>
            </a:r>
            <a:br>
              <a:rPr lang="ru-RU" sz="2800" dirty="0" smtClean="0"/>
            </a:br>
            <a:r>
              <a:rPr lang="ru-RU" sz="2800" dirty="0" smtClean="0"/>
              <a:t>наводнений  1752, 1777, 1788, 1824, 1924 и </a:t>
            </a:r>
            <a:br>
              <a:rPr lang="ru-RU" sz="2800" dirty="0" smtClean="0"/>
            </a:br>
            <a:r>
              <a:rPr lang="ru-RU" sz="2800" dirty="0" smtClean="0"/>
              <a:t>     1975  годов, которые  можно  увидеть  под  аркой</a:t>
            </a:r>
            <a:br>
              <a:rPr lang="ru-RU" sz="2800" dirty="0" smtClean="0"/>
            </a:br>
            <a:r>
              <a:rPr lang="ru-RU" sz="2800" dirty="0" smtClean="0"/>
              <a:t>Невских  ворот  Петропавловской  крепости.</a:t>
            </a:r>
            <a:endParaRPr lang="ru-RU" sz="2800" dirty="0"/>
          </a:p>
        </p:txBody>
      </p:sp>
      <p:pic>
        <p:nvPicPr>
          <p:cNvPr id="5122" name="Picture 2" descr="C:\Users\ЮЛИЯ\Pictures\доск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3212976"/>
            <a:ext cx="3600400" cy="2736304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5123" name="Picture 3" descr="C:\Users\ЮЛИЯ\Pictures\доска нав 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47664" y="3212976"/>
            <a:ext cx="3096344" cy="266429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8458200" cy="4187552"/>
          </a:xfrm>
        </p:spPr>
        <p:txBody>
          <a:bodyPr/>
          <a:lstStyle/>
          <a:p>
            <a:r>
              <a:rPr lang="ru-RU" sz="2800" dirty="0" smtClean="0"/>
              <a:t> Почти  все  города  любят  смотреться  в  воды  морей, рек, озёр  и  каналов, любуясь  своим  отражением.</a:t>
            </a:r>
            <a:br>
              <a:rPr lang="ru-RU" sz="2800" dirty="0" smtClean="0"/>
            </a:br>
            <a:r>
              <a:rPr lang="en-US" sz="2800" dirty="0" smtClean="0"/>
              <a:t>     </a:t>
            </a:r>
            <a:r>
              <a:rPr lang="ru-RU" sz="2800" dirty="0" smtClean="0"/>
              <a:t>Северная  столица  России – </a:t>
            </a:r>
            <a:r>
              <a:rPr lang="en-US" sz="2800" dirty="0" smtClean="0"/>
              <a:t>“</a:t>
            </a:r>
            <a:r>
              <a:rPr lang="ru-RU" sz="2800" dirty="0" smtClean="0"/>
              <a:t> русская Венеция</a:t>
            </a:r>
            <a:r>
              <a:rPr lang="en-US" sz="2800" dirty="0" smtClean="0"/>
              <a:t>”</a:t>
            </a:r>
            <a:r>
              <a:rPr lang="ru-RU" sz="2800" dirty="0" smtClean="0"/>
              <a:t>,</a:t>
            </a:r>
            <a:br>
              <a:rPr lang="ru-RU" sz="2800" dirty="0" smtClean="0"/>
            </a:br>
            <a:r>
              <a:rPr lang="ru-RU" sz="2800" dirty="0" smtClean="0"/>
              <a:t>как  её  называют,- не  является  исключением</a:t>
            </a:r>
            <a:br>
              <a:rPr lang="ru-RU" sz="2800" dirty="0" smtClean="0"/>
            </a:br>
            <a:r>
              <a:rPr lang="ru-RU" sz="2800" dirty="0" smtClean="0"/>
              <a:t>     из  этого  правила</a:t>
            </a:r>
            <a:r>
              <a:rPr lang="en-US" sz="2800" dirty="0" smtClean="0"/>
              <a:t>:</a:t>
            </a:r>
            <a:r>
              <a:rPr lang="ru-RU" sz="2800" dirty="0" smtClean="0"/>
              <a:t> </a:t>
            </a:r>
            <a:r>
              <a:rPr lang="ru-RU" sz="2800" dirty="0" smtClean="0"/>
              <a:t>воды (и  морской, и  пресной)</a:t>
            </a:r>
            <a:br>
              <a:rPr lang="ru-RU" sz="2800" dirty="0" smtClean="0"/>
            </a:br>
            <a:r>
              <a:rPr lang="ru-RU" sz="2800" dirty="0" smtClean="0"/>
              <a:t>в  ней  предостаточно!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1026" name="Picture 2" descr="C:\Users\ЮЛИЯ\Pictures\нав в Лен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3861048"/>
            <a:ext cx="3312368" cy="230425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27" name="Picture 3" descr="C:\Users\ЮЛИЯ\Pictures\гл река 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4437112"/>
            <a:ext cx="3744416" cy="22322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429000"/>
            <a:ext cx="9396536" cy="2952328"/>
          </a:xfrm>
        </p:spPr>
        <p:txBody>
          <a:bodyPr/>
          <a:lstStyle/>
          <a:p>
            <a:r>
              <a:rPr lang="ru-RU" sz="2800" dirty="0" smtClean="0"/>
              <a:t>Презентацию подготовила</a:t>
            </a:r>
            <a:br>
              <a:rPr lang="ru-RU" sz="2800" dirty="0" smtClean="0"/>
            </a:br>
            <a:r>
              <a:rPr lang="ru-RU" sz="2800" dirty="0" smtClean="0"/>
              <a:t>Картузова Юлия Романовна</a:t>
            </a:r>
            <a:br>
              <a:rPr lang="ru-RU" sz="2800" dirty="0" smtClean="0"/>
            </a:br>
            <a:r>
              <a:rPr lang="ru-RU" sz="2800" dirty="0" smtClean="0"/>
              <a:t>учитель начальных классов</a:t>
            </a:r>
            <a:br>
              <a:rPr lang="ru-RU" sz="2800" dirty="0" smtClean="0"/>
            </a:br>
            <a:r>
              <a:rPr lang="ru-RU" sz="2800" dirty="0" smtClean="0"/>
              <a:t>ГБОУ  СОШ   127</a:t>
            </a:r>
            <a:br>
              <a:rPr lang="ru-RU" sz="2800" dirty="0" smtClean="0"/>
            </a:br>
            <a:r>
              <a:rPr lang="ru-RU" sz="2800" dirty="0" smtClean="0"/>
              <a:t>Санкт - Петербурга</a:t>
            </a:r>
            <a:endParaRPr lang="ru-RU" sz="2800" dirty="0"/>
          </a:p>
        </p:txBody>
      </p:sp>
      <p:pic>
        <p:nvPicPr>
          <p:cNvPr id="6146" name="Picture 2" descr="C:\Users\ЮЛИЯ\Desktop\Нева и ограды\сентябрь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980728"/>
            <a:ext cx="3888432" cy="23762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sz="half" idx="4294967295"/>
          </p:nvPr>
        </p:nvSpPr>
        <p:spPr>
          <a:xfrm>
            <a:off x="5334000" y="1981200"/>
            <a:ext cx="3810000" cy="41148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У  каждого  города, большого  или  маленького, есть  своя  главная  река – та, на  берегах  которой  он  стоит.</a:t>
            </a:r>
            <a:endParaRPr lang="ru-RU" dirty="0"/>
          </a:p>
        </p:txBody>
      </p:sp>
      <p:pic>
        <p:nvPicPr>
          <p:cNvPr id="10" name="Picture 3" descr="C:\Users\ЮЛИЯ\Pictures\титул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196752"/>
            <a:ext cx="3744416" cy="30963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4294967295"/>
          </p:nvPr>
        </p:nvSpPr>
        <p:spPr>
          <a:xfrm>
            <a:off x="5334000" y="548680"/>
            <a:ext cx="3810000" cy="554732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Для  Санкт-Петербурга</a:t>
            </a:r>
          </a:p>
          <a:p>
            <a:pPr>
              <a:buNone/>
            </a:pPr>
            <a:r>
              <a:rPr lang="ru-RU" dirty="0"/>
              <a:t>т</a:t>
            </a:r>
            <a:r>
              <a:rPr lang="ru-RU" dirty="0" smtClean="0"/>
              <a:t>акой водной артерией </a:t>
            </a:r>
          </a:p>
          <a:p>
            <a:pPr>
              <a:buNone/>
            </a:pPr>
            <a:r>
              <a:rPr lang="ru-RU" dirty="0" smtClean="0"/>
              <a:t>является, конечно Нева. Она  несмотря  на  стратегическую  важность  моря,  определила  место  рождения  города. </a:t>
            </a:r>
            <a:endParaRPr lang="ru-RU" dirty="0"/>
          </a:p>
        </p:txBody>
      </p:sp>
      <p:pic>
        <p:nvPicPr>
          <p:cNvPr id="9219" name="Picture 3" descr="C:\Users\ЮЛИЯ\Pictures\мост.jpg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484784"/>
            <a:ext cx="4104456" cy="30963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 idx="4294967295"/>
          </p:nvPr>
        </p:nvSpPr>
        <p:spPr>
          <a:xfrm>
            <a:off x="1258888" y="332656"/>
            <a:ext cx="7885112" cy="4609232"/>
          </a:xfrm>
        </p:spPr>
        <p:txBody>
          <a:bodyPr/>
          <a:lstStyle/>
          <a:p>
            <a:r>
              <a:rPr lang="ru-RU" sz="2800" dirty="0" smtClean="0"/>
              <a:t>   Нева – река, по  российским  масштабам, невеликая.  Её  длина  всего  74 километра, причем 32  из  них  она  течёт  в  пределах городской  черты . Но  несмотря  на  неболь-</a:t>
            </a:r>
            <a:br>
              <a:rPr lang="ru-RU" sz="2800" dirty="0" smtClean="0"/>
            </a:br>
            <a:r>
              <a:rPr lang="ru-RU" sz="2800" dirty="0" smtClean="0"/>
              <a:t>шую  протяжённость, полноводность  Невы</a:t>
            </a:r>
            <a:br>
              <a:rPr lang="ru-RU" sz="2800" dirty="0" smtClean="0"/>
            </a:br>
            <a:r>
              <a:rPr lang="ru-RU" sz="2800" dirty="0" smtClean="0"/>
              <a:t>впечатляет</a:t>
            </a:r>
            <a:r>
              <a:rPr lang="en-US" sz="2800" dirty="0" smtClean="0"/>
              <a:t>:</a:t>
            </a:r>
            <a:r>
              <a:rPr lang="ru-RU" sz="2800" dirty="0" smtClean="0"/>
              <a:t>она  проносит  столько  же  воды,</a:t>
            </a:r>
            <a:br>
              <a:rPr lang="ru-RU" sz="2800" dirty="0" smtClean="0"/>
            </a:br>
            <a:r>
              <a:rPr lang="ru-RU" sz="2800" dirty="0" smtClean="0"/>
              <a:t>сколько  реки  Днепр  и  Дон  вместе  взятые,</a:t>
            </a:r>
            <a:br>
              <a:rPr lang="ru-RU" sz="2800" dirty="0" smtClean="0"/>
            </a:br>
            <a:r>
              <a:rPr lang="ru-RU" sz="2800" dirty="0" smtClean="0"/>
              <a:t>ежесекундно  сбрасывая  в  Финский  залив</a:t>
            </a:r>
            <a:br>
              <a:rPr lang="ru-RU" sz="2800" dirty="0" smtClean="0"/>
            </a:br>
            <a:r>
              <a:rPr lang="ru-RU" sz="2800" dirty="0" smtClean="0"/>
              <a:t>больше  1,5 тысяч  кубометров.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1026" name="Picture 2" descr="C:\Users\ЮЛИЯ\Desktop\Нева\широкая Нев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4149080"/>
            <a:ext cx="5040560" cy="22322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smtClean="0"/>
              <a:t>Нева – ось, вокруг  которой  вращается  </a:t>
            </a:r>
            <a:br>
              <a:rPr lang="ru-RU" sz="2800" dirty="0" smtClean="0"/>
            </a:br>
            <a:r>
              <a:rPr lang="ru-RU" sz="2800" dirty="0" smtClean="0"/>
              <a:t>питерская  жизнь.</a:t>
            </a:r>
            <a:endParaRPr lang="ru-RU" sz="2800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8200" y="2780928"/>
            <a:ext cx="4316288" cy="3315072"/>
          </a:xfrm>
        </p:spPr>
        <p:txBody>
          <a:bodyPr/>
          <a:lstStyle/>
          <a:p>
            <a:pPr>
              <a:buNone/>
            </a:pPr>
            <a:r>
              <a:rPr lang="ru-RU" sz="2000" smtClean="0"/>
              <a:t>…К  окну  в  раздумье  прислонился</a:t>
            </a:r>
          </a:p>
          <a:p>
            <a:pPr>
              <a:buNone/>
            </a:pPr>
            <a:r>
              <a:rPr lang="ru-RU" sz="2000" smtClean="0"/>
              <a:t>И  загляделся  на  Неву.</a:t>
            </a:r>
          </a:p>
          <a:p>
            <a:pPr>
              <a:buNone/>
            </a:pPr>
            <a:r>
              <a:rPr lang="ru-RU" sz="2000" smtClean="0"/>
              <a:t>Она  покоилась, дремала</a:t>
            </a:r>
          </a:p>
          <a:p>
            <a:pPr>
              <a:buNone/>
            </a:pPr>
            <a:r>
              <a:rPr lang="ru-RU" sz="2000" smtClean="0"/>
              <a:t>В  своих  гранитных  берегах,</a:t>
            </a:r>
          </a:p>
          <a:p>
            <a:pPr>
              <a:buNone/>
            </a:pPr>
            <a:r>
              <a:rPr lang="ru-RU" sz="2000" smtClean="0"/>
              <a:t>И  в  тихих, сребряных  водах</a:t>
            </a:r>
          </a:p>
          <a:p>
            <a:pPr>
              <a:buNone/>
            </a:pPr>
            <a:r>
              <a:rPr lang="ru-RU" sz="2000" smtClean="0"/>
              <a:t>Луна, купаясь, трепетала.</a:t>
            </a:r>
          </a:p>
          <a:p>
            <a:pPr>
              <a:buNone/>
            </a:pPr>
            <a:r>
              <a:rPr lang="ru-RU" sz="2000" smtClean="0"/>
              <a:t>                ( А. Одоевский )</a:t>
            </a:r>
            <a:endParaRPr lang="ru-RU" sz="2000" dirty="0"/>
          </a:p>
        </p:txBody>
      </p:sp>
      <p:pic>
        <p:nvPicPr>
          <p:cNvPr id="12290" name="Picture 2" descr="C:\Users\ЮЛИЯ\Pictures\эрмит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2348880"/>
            <a:ext cx="3240360" cy="266429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85800" y="260648"/>
            <a:ext cx="8458200" cy="2736304"/>
          </a:xfrm>
        </p:spPr>
        <p:txBody>
          <a:bodyPr/>
          <a:lstStyle/>
          <a:p>
            <a:r>
              <a:rPr lang="ru-RU" sz="2800" dirty="0" smtClean="0"/>
              <a:t>Вытекает  Нева  из  Ладожского  озера. Именно</a:t>
            </a:r>
            <a:br>
              <a:rPr lang="ru-RU" sz="2800" dirty="0" smtClean="0"/>
            </a:br>
            <a:r>
              <a:rPr lang="ru-RU" sz="2800" dirty="0" smtClean="0"/>
              <a:t>тут, на  острове, была  в  1323 году  заложена</a:t>
            </a:r>
            <a:br>
              <a:rPr lang="ru-RU" sz="2800" dirty="0" smtClean="0"/>
            </a:br>
            <a:r>
              <a:rPr lang="ru-RU" sz="2800" dirty="0" smtClean="0"/>
              <a:t>       новгородская  крепость  Орешек, ставшая  впос –</a:t>
            </a:r>
            <a:br>
              <a:rPr lang="ru-RU" sz="2800" dirty="0" smtClean="0"/>
            </a:br>
            <a:r>
              <a:rPr lang="ru-RU" sz="2800" dirty="0" smtClean="0"/>
              <a:t>ледствии  Шлиссельбургом.</a:t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8194" name="Picture 2" descr="C:\Users\ЮЛИЯ\Pictures\нева выт из лад.озер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3861048"/>
            <a:ext cx="2160240" cy="22322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195" name="Picture 3" descr="C:\Users\ЮЛИЯ\Pictures\шторм лад оз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2420888"/>
            <a:ext cx="2880320" cy="17281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196" name="Picture 4" descr="C:\Users\ЮЛИЯ\Pictures\шлиссельб.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672" y="4509120"/>
            <a:ext cx="3600400" cy="20162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60648"/>
            <a:ext cx="8458200" cy="5472608"/>
          </a:xfrm>
        </p:spPr>
        <p:txBody>
          <a:bodyPr/>
          <a:lstStyle/>
          <a:p>
            <a:r>
              <a:rPr lang="ru-RU" sz="2800" dirty="0" smtClean="0"/>
              <a:t>        Самое  узкое  место  Невы – Ивановские  пороги,</a:t>
            </a:r>
            <a:br>
              <a:rPr lang="ru-RU" sz="2800" dirty="0" smtClean="0"/>
            </a:br>
            <a:r>
              <a:rPr lang="ru-RU" sz="2800" dirty="0" smtClean="0"/>
              <a:t>  а  самое  широкое – у  Невских  ворот, в  устье,</a:t>
            </a:r>
            <a:br>
              <a:rPr lang="ru-RU" sz="2800" dirty="0" smtClean="0"/>
            </a:br>
            <a:r>
              <a:rPr lang="ru-RU" sz="2800" dirty="0" smtClean="0"/>
              <a:t>       где  она  разливается  на  1200 метров. Река  дос –  таточно  глубокая – в  среднем  8 – 11 метров,</a:t>
            </a:r>
            <a:br>
              <a:rPr lang="ru-RU" sz="2800" dirty="0" smtClean="0"/>
            </a:br>
            <a:r>
              <a:rPr lang="ru-RU" sz="2800" dirty="0" smtClean="0"/>
              <a:t>       а  наибольшая  её  глубина – напротив  Арсе – </a:t>
            </a:r>
            <a:br>
              <a:rPr lang="ru-RU" sz="2800" dirty="0" smtClean="0"/>
            </a:br>
            <a:r>
              <a:rPr lang="ru-RU" sz="2800" dirty="0" smtClean="0"/>
              <a:t>нальной  улицы, она  составляет  24  метра.</a:t>
            </a:r>
            <a:br>
              <a:rPr lang="ru-RU" sz="2800" dirty="0" smtClean="0"/>
            </a:br>
            <a:r>
              <a:rPr lang="ru-RU" sz="2800" dirty="0" smtClean="0"/>
              <a:t>Рыбой  и  растительностью  река  не  богата.</a:t>
            </a:r>
            <a:br>
              <a:rPr lang="ru-RU" sz="2800" dirty="0" smtClean="0"/>
            </a:br>
            <a:r>
              <a:rPr lang="en-US" sz="2800" dirty="0" smtClean="0"/>
              <a:t>      </a:t>
            </a:r>
            <a:r>
              <a:rPr lang="ru-RU" sz="2800" dirty="0" smtClean="0"/>
              <a:t>В  основном, она  является  </a:t>
            </a:r>
            <a:r>
              <a:rPr lang="en-US" sz="2800" dirty="0" smtClean="0"/>
              <a:t>“</a:t>
            </a:r>
            <a:r>
              <a:rPr lang="ru-RU" sz="2800" dirty="0" smtClean="0"/>
              <a:t>транзитной  дорогой</a:t>
            </a:r>
            <a:r>
              <a:rPr lang="en-US" sz="2800" dirty="0" smtClean="0"/>
              <a:t>”</a:t>
            </a:r>
            <a:br>
              <a:rPr lang="en-US" sz="2800" dirty="0" smtClean="0"/>
            </a:br>
            <a:r>
              <a:rPr lang="ru-RU" sz="2800" dirty="0" smtClean="0"/>
              <a:t>для  рыбы, приходящей  сюда  на  нерест  или</a:t>
            </a:r>
            <a:br>
              <a:rPr lang="ru-RU" sz="2800" dirty="0" smtClean="0"/>
            </a:br>
            <a:r>
              <a:rPr lang="ru-RU" sz="2800" dirty="0" smtClean="0"/>
              <a:t>перебирающейся  из  Финского  залива  в</a:t>
            </a:r>
            <a:br>
              <a:rPr lang="ru-RU" sz="2800" dirty="0" smtClean="0"/>
            </a:br>
            <a:r>
              <a:rPr lang="ru-RU" sz="2800" dirty="0" smtClean="0"/>
              <a:t>Ладожское  озеро.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4098" name="Picture 2" descr="C:\Users\ЮЛИЯ\Pictures\рыба из невы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4653136"/>
            <a:ext cx="3060848" cy="19442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122" name="Picture 2" descr="C:\Users\ЮЛИЯ\Desktop\Нева и ограды\по каналам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4653136"/>
            <a:ext cx="2843808" cy="18722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60648"/>
            <a:ext cx="8458200" cy="1872208"/>
          </a:xfrm>
        </p:spPr>
        <p:txBody>
          <a:bodyPr/>
          <a:lstStyle/>
          <a:p>
            <a:r>
              <a:rPr lang="ru-RU" sz="2800" dirty="0" smtClean="0"/>
              <a:t>   Петербург  можно  по  праву  назвать  не  только</a:t>
            </a:r>
            <a:br>
              <a:rPr lang="ru-RU" sz="2800" dirty="0" smtClean="0"/>
            </a:br>
            <a:r>
              <a:rPr lang="ru-RU" sz="2800" dirty="0" smtClean="0"/>
              <a:t>    городом  рек и каналов, но и  городом  ажурных</a:t>
            </a:r>
            <a:br>
              <a:rPr lang="ru-RU" sz="2800" dirty="0" smtClean="0"/>
            </a:br>
            <a:r>
              <a:rPr lang="ru-RU" sz="2800" dirty="0" smtClean="0"/>
              <a:t>оград  и решёток.</a:t>
            </a:r>
            <a:endParaRPr lang="ru-RU" sz="2800" dirty="0"/>
          </a:p>
        </p:txBody>
      </p:sp>
      <p:pic>
        <p:nvPicPr>
          <p:cNvPr id="3074" name="Picture 2" descr="C:\Users\ЮЛИЯ\Desktop\Нева и ограды\огр.Певческого м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2060848"/>
            <a:ext cx="2808312" cy="18722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075" name="Picture 3" descr="C:\Users\ЮЛИЯ\Desktop\Нева и ограды\моло-конюшенный м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2132856"/>
            <a:ext cx="3024336" cy="19442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076" name="Picture 4" descr="C:\Users\ЮЛИЯ\Desktop\Нева и ограды\фонарный мост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640" y="4221088"/>
            <a:ext cx="3096344" cy="1800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077" name="Picture 5" descr="C:\Users\ЮЛИЯ\Desktop\Нева и ограды\огр Инженерного м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44208" y="4293096"/>
            <a:ext cx="2232248" cy="187220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88640"/>
            <a:ext cx="8278688" cy="2448272"/>
          </a:xfrm>
        </p:spPr>
        <p:txBody>
          <a:bodyPr/>
          <a:lstStyle/>
          <a:p>
            <a:r>
              <a:rPr lang="ru-RU" sz="2800" dirty="0" smtClean="0"/>
              <a:t>       Кованые, литые, железные, чугунные, сияющие</a:t>
            </a:r>
            <a:br>
              <a:rPr lang="ru-RU" sz="2800" dirty="0" smtClean="0"/>
            </a:br>
            <a:r>
              <a:rPr lang="ru-RU" sz="2800" dirty="0" smtClean="0"/>
              <a:t>медью  и  позолотой,  со  столбами, </a:t>
            </a:r>
            <a:br>
              <a:rPr lang="ru-RU" sz="2800" dirty="0" smtClean="0"/>
            </a:br>
            <a:r>
              <a:rPr lang="ru-RU" sz="2800" dirty="0" smtClean="0"/>
              <a:t>утопленными  в  гранитный  цоколь. </a:t>
            </a:r>
            <a:br>
              <a:rPr lang="ru-RU" sz="2800" dirty="0" smtClean="0"/>
            </a:br>
            <a:r>
              <a:rPr lang="ru-RU" sz="2800" dirty="0" smtClean="0"/>
              <a:t>      Это  настоящие  металлические  кружева  в  </a:t>
            </a:r>
            <a:br>
              <a:rPr lang="ru-RU" sz="2800" dirty="0" smtClean="0"/>
            </a:br>
            <a:r>
              <a:rPr lang="ru-RU" sz="2800" dirty="0" smtClean="0"/>
              <a:t>каменном  наряде  города!</a:t>
            </a:r>
            <a:endParaRPr lang="ru-RU" sz="2800" dirty="0"/>
          </a:p>
        </p:txBody>
      </p:sp>
      <p:pic>
        <p:nvPicPr>
          <p:cNvPr id="4098" name="Picture 2" descr="C:\Users\ЮЛИЯ\Desktop\Нева и ограды\литейн.мост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492896"/>
            <a:ext cx="2520280" cy="165618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099" name="Picture 3" descr="C:\Users\ЮЛИЯ\Desktop\Нева и ограды\дворц мост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4509120"/>
            <a:ext cx="2448272" cy="1500758"/>
          </a:xfrm>
          <a:prstGeom prst="rect">
            <a:avLst/>
          </a:prstGeom>
          <a:noFill/>
        </p:spPr>
      </p:pic>
      <p:pic>
        <p:nvPicPr>
          <p:cNvPr id="4100" name="Picture 4" descr="C:\Users\ЮЛИЯ\Desktop\Нева и ограды\м.к петроп кр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3688" y="4581128"/>
            <a:ext cx="2486025" cy="15007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101" name="Picture 5" descr="C:\Users\ЮЛИЯ\Desktop\Нева и ограды\Аничков м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08104" y="2492896"/>
            <a:ext cx="2857500" cy="172819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простые шаблоны (6)">
  <a:themeElements>
    <a:clrScheme name="Тема Offic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простые шаблоны (6)</Template>
  <TotalTime>442</TotalTime>
  <Words>276</Words>
  <Application>Microsoft Office PowerPoint</Application>
  <PresentationFormat>Экран (4:3)</PresentationFormat>
  <Paragraphs>36</Paragraphs>
  <Slides>15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простые шаблоны (6)</vt:lpstr>
      <vt:lpstr>     Нева</vt:lpstr>
      <vt:lpstr>Слайд 2</vt:lpstr>
      <vt:lpstr>Слайд 3</vt:lpstr>
      <vt:lpstr>   Нева – река, по  российским  масштабам, невеликая.  Её  длина  всего  74 километра, причем 32  из  них  она  течёт  в  пределах городской  черты . Но  несмотря  на  неболь- шую  протяжённость, полноводность  Невы впечатляет:она  проносит  столько  же  воды, сколько  реки  Днепр  и  Дон  вместе  взятые, ежесекундно  сбрасывая  в  Финский  залив больше  1,5 тысяч  кубометров.   </vt:lpstr>
      <vt:lpstr>Нева – ось, вокруг  которой  вращается   питерская  жизнь.</vt:lpstr>
      <vt:lpstr>Вытекает  Нева  из  Ладожского  озера. Именно тут, на  острове, была  в  1323 году  заложена        новгородская  крепость  Орешек, ставшая  впос – ледствии  Шлиссельбургом. </vt:lpstr>
      <vt:lpstr>        Самое  узкое  место  Невы – Ивановские  пороги,   а  самое  широкое – у  Невских  ворот, в  устье,        где  она  разливается  на  1200 метров. Река  дос –  таточно  глубокая – в  среднем  8 – 11 метров,        а  наибольшая  её  глубина – напротив  Арсе –  нальной  улицы, она  составляет  24  метра. Рыбой  и  растительностью  река  не  богата.       В  основном, она  является  “транзитной  дорогой” для  рыбы, приходящей  сюда  на  нерест  или перебирающейся  из  Финского  залива  в Ладожское  озеро.  </vt:lpstr>
      <vt:lpstr>   Петербург  можно  по  праву  назвать  не  только     городом  рек и каналов, но и  городом  ажурных оград  и решёток.</vt:lpstr>
      <vt:lpstr>       Кованые, литые, железные, чугунные, сияющие медью  и  позолотой,  со  столбами,  утопленными  в  гранитный  цоколь.        Это  настоящие  металлические  кружева  в   каменном  наряде  города!</vt:lpstr>
      <vt:lpstr>Петербург – “столица   наводнений”.</vt:lpstr>
      <vt:lpstr>октябрь  и  ноябрь, причём  70%  наводнений   случались  ночью  или  ранним  утром. Самые катастрофические  наводнения  случились  в 1777, 1824  и  1924  годах.    Во  времена  Екатерины  погибли  все  фонтаны Летнего  сада, большая  часть  деревьев  была     вырвана  с  корнем, а  многие  деревянные  дома сорвало  с  фундамента  и  унесло  в  море.</vt:lpstr>
      <vt:lpstr>      23  сентября  1924  года  разбушевавшаяся  Нева      хлынула  на  город – возвышались  только  дома –         острова! Вода  покрыла  65 кв  км  бывшей  суши. Убытки  были  огромны, снесло  19  мостов,         были  повреждены  более  5  тысяч  домов, погиб-       ли  многие  люди. Эти  тревожные  дни  помнят многие  старожилы  Санкт – Петербурга. </vt:lpstr>
      <vt:lpstr>Напоминаниями  о  былых  бедах  для  жителей города  служат  памятные  доски  с  датами наводнений  1752, 1777, 1788, 1824, 1924 и       1975  годов, которые  можно  увидеть  под  аркой Невских  ворот  Петропавловской  крепости.</vt:lpstr>
      <vt:lpstr> Почти  все  города  любят  смотреться  в  воды  морей, рек, озёр  и  каналов, любуясь  своим  отражением.      Северная  столица  России – “ русская Венеция”, как  её  называют,- не  является  исключением      из  этого  правила: воды (и  морской, и  пресной) в  ней  предостаточно!  </vt:lpstr>
      <vt:lpstr>Презентацию подготовила Картузова Юлия Романовна учитель начальных классов ГБОУ  СОШ   127 Санкт - Петербурга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Нева</dc:title>
  <dc:creator>ЮЛИЯ</dc:creator>
  <cp:lastModifiedBy>ЮЛИЯ</cp:lastModifiedBy>
  <cp:revision>40</cp:revision>
  <dcterms:created xsi:type="dcterms:W3CDTF">2012-11-17T16:01:38Z</dcterms:created>
  <dcterms:modified xsi:type="dcterms:W3CDTF">2012-11-24T14:52:12Z</dcterms:modified>
</cp:coreProperties>
</file>