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E768-181D-42C4-8241-D031D9B59186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04D3-E073-43F3-903F-74005905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C21DB-AB56-484E-8D05-1C2E5A00047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C21DB-AB56-484E-8D05-1C2E5A00047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35E-13CE-421A-87C5-BBF97D5BF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DF3F7-9017-4654-BF24-CF35CEF6F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7B2B-52D3-4705-8EF4-6932FBC2F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adache.in.ua/uploads/posts/2010-06-17/111-1.jpg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www.fotoplex.ru/photos/drparacels/macrophoto-part-I/i-4867.jpg" TargetMode="External"/><Relationship Id="rId12" Type="http://schemas.openxmlformats.org/officeDocument/2006/relationships/hyperlink" Target="http://s06.radikal.ru/i179/0908/1d/e3a8de38d15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ir.ru/images/l_4.jp" TargetMode="External"/><Relationship Id="rId11" Type="http://schemas.openxmlformats.org/officeDocument/2006/relationships/hyperlink" Target="http://dacha-market.ru/uploadedFiles/eshopimages/big/kapusta.jpg" TargetMode="External"/><Relationship Id="rId5" Type="http://schemas.openxmlformats.org/officeDocument/2006/relationships/hyperlink" Target="http://www.epochtimes.ru/images/stories/06/gurme/160_21_03_10_repka.jpg" TargetMode="External"/><Relationship Id="rId10" Type="http://schemas.openxmlformats.org/officeDocument/2006/relationships/hyperlink" Target="http://11462.globalmarket.com.ua/data/503324_2.jpg" TargetMode="External"/><Relationship Id="rId4" Type="http://schemas.openxmlformats.org/officeDocument/2006/relationships/hyperlink" Target="http://fotki.yandex.ru/users/honeybee8/view/50695/" TargetMode="External"/><Relationship Id="rId9" Type="http://schemas.openxmlformats.org/officeDocument/2006/relationships/hyperlink" Target="http://blog.nj.com/hobokennow_impact/2009/07/large_carrotshoboke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357313"/>
            <a:ext cx="7286625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Bookman Old Style" pitchFamily="18" charset="0"/>
              </a:rPr>
              <a:t>  Внеклассное занятие для учащихся  4 класса</a:t>
            </a: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714752"/>
            <a:ext cx="6700838" cy="292895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Учитель МКОУ «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Верхнёвская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оош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Булатова Ольга Петровна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2012г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Documents and Settings\Александр\Мои документы\ЖОНКИНА ПИСАНИНА\large_carrotshobok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08" y="214290"/>
            <a:ext cx="6000792" cy="5378193"/>
          </a:xfrm>
          <a:prstGeom prst="rect">
            <a:avLst/>
          </a:prstGeom>
          <a:noFill/>
        </p:spPr>
      </p:pic>
      <p:pic>
        <p:nvPicPr>
          <p:cNvPr id="19458" name="Picture 2" descr="C:\Documents and Settings\Александр\Мои документы\ЖОНКИНА ПИСАНИНА\2f32b5f3a9e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7694"/>
            <a:ext cx="2500330" cy="217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00164" y="0"/>
            <a:ext cx="10429948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Учительская\жонкино\внекл. работа\картинки\b8d46241d1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6572296" cy="43815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429132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latin typeface="Century Schoolbook" pitchFamily="18" charset="0"/>
                <a:cs typeface="Arial"/>
              </a:rPr>
              <a:t>Витамин С - самый известный витамин. </a:t>
            </a: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latin typeface="Century Schoolbook" pitchFamily="18" charset="0"/>
                <a:cs typeface="Arial"/>
              </a:rPr>
              <a:t>Он оберегает от простуды и укрепляет кости</a:t>
            </a:r>
            <a:endParaRPr lang="ru-RU" sz="3600" dirty="0">
              <a:ln w="9525">
                <a:noFill/>
                <a:round/>
                <a:headEnd/>
                <a:tailEnd/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WordArt 9"/>
          <p:cNvSpPr>
            <a:spLocks noChangeArrowheads="1" noChangeShapeType="1" noTextEdit="1"/>
          </p:cNvSpPr>
          <p:nvPr/>
        </p:nvSpPr>
        <p:spPr bwMode="auto">
          <a:xfrm>
            <a:off x="3571868" y="5429264"/>
            <a:ext cx="4967288" cy="11636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  <a:t>капуста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14290"/>
            <a:ext cx="664164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>
                  <a:solidFill>
                    <a:srgbClr val="FFC000"/>
                  </a:solidFill>
                </a:ln>
                <a:solidFill>
                  <a:srgbClr val="CC00CC"/>
                </a:solidFill>
                <a:latin typeface="Century Schoolbook" pitchFamily="18" charset="0"/>
              </a:rPr>
              <a:t>Царица стола-</a:t>
            </a:r>
          </a:p>
        </p:txBody>
      </p:sp>
      <p:pic>
        <p:nvPicPr>
          <p:cNvPr id="17409" name="Picture 1" descr="C:\Documents and Settings\Александр\Мои документы\ЖОНКИНА ПИСАНИНА\177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4324337"/>
            <a:ext cx="2533663" cy="2533663"/>
          </a:xfrm>
          <a:prstGeom prst="rect">
            <a:avLst/>
          </a:prstGeom>
          <a:noFill/>
        </p:spPr>
      </p:pic>
      <p:pic>
        <p:nvPicPr>
          <p:cNvPr id="17410" name="Picture 2" descr="C:\Documents and Settings\Александр\Мои документы\ЖОНКИНА ПИСАНИНА\503324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000109"/>
            <a:ext cx="5558701" cy="4572032"/>
          </a:xfrm>
          <a:prstGeom prst="rect">
            <a:avLst/>
          </a:prstGeom>
          <a:noFill/>
        </p:spPr>
      </p:pic>
      <p:pic>
        <p:nvPicPr>
          <p:cNvPr id="17411" name="Picture 3" descr="C:\Documents and Settings\Александр\Мои документы\Мои рисунки\Рисунок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214422"/>
            <a:ext cx="5934102" cy="4452221"/>
          </a:xfrm>
          <a:prstGeom prst="rect">
            <a:avLst/>
          </a:prstGeom>
          <a:noFill/>
        </p:spPr>
      </p:pic>
      <p:pic>
        <p:nvPicPr>
          <p:cNvPr id="17412" name="Picture 4" descr="C:\Documents and Settings\Александр\Мои документы\Мои рисунки\Рисунок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285992"/>
            <a:ext cx="6389714" cy="43148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" y="260350"/>
            <a:ext cx="8572528" cy="13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75"/>
              </a:avLst>
            </a:prstTxWarp>
          </a:bodyPr>
          <a:lstStyle/>
          <a:p>
            <a:pPr algn="ctr">
              <a:defRPr/>
            </a:pP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0" y="5500702"/>
            <a:ext cx="8501090" cy="71913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dirty="0"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5" y="507207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Витамин Д – укрепляет наши кости и зубы</a:t>
            </a: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13313" name="Picture 1" descr="E:\Учительская\жонкино\внекл. работа\картинки\62d363d128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6536562" cy="43577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5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Учительская\жонкино\внекл. работа\картинки\c9b604ca3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6858033" cy="4572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4786322"/>
            <a:ext cx="6072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Витамин В - нужен нам, </a:t>
            </a:r>
          </a:p>
          <a:p>
            <a:r>
              <a:rPr lang="ru-RU" sz="3200" b="1" dirty="0" smtClean="0">
                <a:latin typeface="Century Schoolbook" pitchFamily="18" charset="0"/>
              </a:rPr>
              <a:t>чтобы быть сильными.</a:t>
            </a:r>
          </a:p>
          <a:p>
            <a:r>
              <a:rPr lang="ru-RU" sz="3200" b="1" dirty="0" smtClean="0">
                <a:latin typeface="Century Schoolbook" pitchFamily="18" charset="0"/>
              </a:rPr>
              <a:t> Он отвечает за хорошее зрение</a:t>
            </a:r>
            <a:endParaRPr lang="ru-RU" sz="3200" b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286808" cy="1125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Загадки об овощах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3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/>
            </a:r>
            <a:br>
              <a:rPr lang="ru-RU" sz="2800" b="1" dirty="0" smtClean="0">
                <a:latin typeface="Century Schoolbook" pitchFamily="18" charset="0"/>
              </a:rPr>
            </a:b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1026" name="Picture 2" descr="C:\Documents and Settings\Александр\Мои документы\Мои рисунки\0_c607_cc19a52c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071678"/>
            <a:ext cx="6096043" cy="45720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4429132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/>
            </a:r>
            <a:br>
              <a:rPr lang="ru-RU" sz="2800" b="1" dirty="0" smtClean="0">
                <a:latin typeface="Century Schoolbook" pitchFamily="18" charset="0"/>
              </a:rPr>
            </a:b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1027" name="Picture 3" descr="C:\Documents and Settings\Александр\Мои документы\Мои рисунки\160_21_03_10_rep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10401"/>
            <a:ext cx="3571868" cy="4847534"/>
          </a:xfrm>
          <a:prstGeom prst="rect">
            <a:avLst/>
          </a:prstGeom>
          <a:noFill/>
        </p:spPr>
      </p:pic>
      <p:pic>
        <p:nvPicPr>
          <p:cNvPr id="2" name="Picture 2" descr="C:\Documents and Settings\Александр\Мои документы\Мои рисунки\11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14290"/>
            <a:ext cx="5872192" cy="5872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0"/>
            <a:ext cx="9358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Александр\Мои документы\Мои рисунки\51736709_svek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5643602" cy="5707493"/>
          </a:xfrm>
          <a:prstGeom prst="rect">
            <a:avLst/>
          </a:prstGeom>
          <a:noFill/>
        </p:spPr>
      </p:pic>
      <p:pic>
        <p:nvPicPr>
          <p:cNvPr id="5122" name="Picture 2" descr="C:\Documents and Settings\Александр\Мои документы\ЖОНКИНА ПИСАНИНА\l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830801"/>
            <a:ext cx="4714888" cy="6027199"/>
          </a:xfrm>
          <a:prstGeom prst="rect">
            <a:avLst/>
          </a:prstGeom>
          <a:noFill/>
        </p:spPr>
      </p:pic>
      <p:pic>
        <p:nvPicPr>
          <p:cNvPr id="5123" name="Picture 3" descr="C:\Documents and Settings\Александр\Мои документы\ЖОНКИНА ПИСАНИНА\i-48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1499"/>
            <a:ext cx="7881966" cy="591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Вредные продукты.</a:t>
            </a:r>
            <a:endParaRPr lang="ru-RU" dirty="0"/>
          </a:p>
        </p:txBody>
      </p:sp>
      <p:pic>
        <p:nvPicPr>
          <p:cNvPr id="5" name="Содержимое 4" descr="i (29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2071702" cy="1643074"/>
          </a:xfrm>
        </p:spPr>
      </p:pic>
      <p:pic>
        <p:nvPicPr>
          <p:cNvPr id="7" name="Содержимое 6" descr="33747a68bc6428d2fd50418ab371709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1428736"/>
            <a:ext cx="4038600" cy="2923236"/>
          </a:xfrm>
        </p:spPr>
      </p:pic>
      <p:pic>
        <p:nvPicPr>
          <p:cNvPr id="1027" name="Picture 3" descr="C:\Documents and Settings\Администратор\Рабочий стол\Картинки\i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1428750" cy="1343025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Картинки\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29066"/>
            <a:ext cx="1209675" cy="142875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Картинки\i (3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92919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85918" y="214290"/>
            <a:ext cx="714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Прежде, чем за стол мне сесть – я подумаю, что съесть.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4035" name="Picture 3" descr="C:\Documents and Settings\Александр\Мои документы\ЖОНКИНА ПИСАНИНА\e3a8de38d15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71810"/>
            <a:ext cx="3857652" cy="34658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000100" y="428604"/>
            <a:ext cx="778674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Золотые 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правила</a:t>
            </a:r>
          </a:p>
        </p:txBody>
      </p:sp>
      <p:pic>
        <p:nvPicPr>
          <p:cNvPr id="12289" name="Picture 1" descr="C:\Documents and Settings\Александр\Мои документы\ЖОНКИНА ПИСАНИНА\2f32b5f3a9e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1889526" cy="1643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500174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Главное – не переедайте!</a:t>
            </a:r>
          </a:p>
          <a:p>
            <a:pPr algn="ctr"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Ешьте в одно и то же время простую, свежеприготовленную пищу, которая легко усваивается и соответствует потребностям организма</a:t>
            </a:r>
          </a:p>
          <a:p>
            <a:pPr algn="ctr" eaLnBrk="1" hangingPunct="1">
              <a:buClr>
                <a:srgbClr val="FF9900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Тщательно пережёвывайте пищу, не спешите глотать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2376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Тема занятия:</a:t>
            </a:r>
            <a:b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Разговор о правильном питании.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6" name="Picture 2" descr="C:\Documents and Settings\Александр\Мои документы\Мои рисунки\49737752_vkusnaya_zdorovaya_pisc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15360"/>
            <a:ext cx="6000792" cy="4189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500034" y="1928802"/>
            <a:ext cx="4643470" cy="3970318"/>
          </a:xfrm>
          <a:prstGeom prst="rect">
            <a:avLst/>
          </a:prstGeom>
          <a:solidFill>
            <a:srgbClr val="24E86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Вот горит зелёный свет,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Получаем на обед помидоры и капусту,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Лук и перец самый вкусный.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Рыбу свежую и мясо. </a:t>
            </a:r>
            <a:endParaRPr lang="ru-RU" sz="28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И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подсолнечное масло.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Фрукты, ягоды, салат-</a:t>
            </a:r>
          </a:p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entury Schoolbook" pitchFamily="18" charset="0"/>
              </a:rPr>
              <a:t>Всё полезно для ребят</a:t>
            </a:r>
            <a:r>
              <a:rPr lang="ru-RU" sz="2800" dirty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7929617" cy="1366838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/>
              </a:rPr>
              <a:t>Светофор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/>
              </a:rPr>
              <a:t> </a:t>
            </a:r>
            <a:r>
              <a:rPr lang="ru-RU" sz="3600" kern="10" dirty="0">
                <a:ln w="127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/>
              </a:rPr>
              <a:t>питания</a:t>
            </a:r>
          </a:p>
        </p:txBody>
      </p:sp>
      <p:pic>
        <p:nvPicPr>
          <p:cNvPr id="7174" name="Picture 6" descr="C:\Documents and Settings\Александр\Мои документы\Мои рисунки\fruits-and-vegetables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857604"/>
            <a:ext cx="3024700" cy="2714668"/>
          </a:xfrm>
          <a:prstGeom prst="rect">
            <a:avLst/>
          </a:prstGeom>
          <a:solidFill>
            <a:srgbClr val="24E861"/>
          </a:solidFill>
        </p:spPr>
      </p:pic>
      <p:pic>
        <p:nvPicPr>
          <p:cNvPr id="7175" name="Picture 7" descr="C:\Documents and Settings\Александр\Мои документы\Мои рисунки\e5218d58b4f62025fce5c98a59c05f99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100387" y="2777331"/>
            <a:ext cx="2943225" cy="2171700"/>
          </a:xfrm>
          <a:prstGeom prst="rect">
            <a:avLst/>
          </a:prstGeom>
          <a:solidFill>
            <a:srgbClr val="24E86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Documents and Settings\Admin\Мои документы\Мои рисунки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500438" y="214313"/>
            <a:ext cx="5400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entury Schoolbook" pitchFamily="18" charset="0"/>
              </a:rPr>
              <a:t>Жёлтый свет - это продукты,</a:t>
            </a:r>
          </a:p>
          <a:p>
            <a:r>
              <a:rPr lang="ru-RU" sz="2800" b="1" dirty="0">
                <a:latin typeface="Century Schoolbook" pitchFamily="18" charset="0"/>
              </a:rPr>
              <a:t>но не овощи и фрукты.</a:t>
            </a:r>
          </a:p>
          <a:p>
            <a:r>
              <a:rPr lang="ru-RU" sz="2800" b="1" dirty="0">
                <a:latin typeface="Century Schoolbook" pitchFamily="18" charset="0"/>
              </a:rPr>
              <a:t>Сыр, сметана и творог,</a:t>
            </a:r>
          </a:p>
          <a:p>
            <a:r>
              <a:rPr lang="ru-RU" sz="2800" b="1" dirty="0">
                <a:latin typeface="Century Schoolbook" pitchFamily="18" charset="0"/>
              </a:rPr>
              <a:t>глазированный сырок,</a:t>
            </a:r>
          </a:p>
          <a:p>
            <a:r>
              <a:rPr lang="ru-RU" sz="2800" b="1" dirty="0">
                <a:latin typeface="Century Schoolbook" pitchFamily="18" charset="0"/>
              </a:rPr>
              <a:t>привезли издалека</a:t>
            </a:r>
          </a:p>
          <a:p>
            <a:r>
              <a:rPr lang="ru-RU" sz="2800" b="1" dirty="0">
                <a:latin typeface="Century Schoolbook" pitchFamily="18" charset="0"/>
              </a:rPr>
              <a:t>три бидона молока - </a:t>
            </a:r>
          </a:p>
          <a:p>
            <a:r>
              <a:rPr lang="ru-RU" sz="2800" b="1" dirty="0">
                <a:latin typeface="Century Schoolbook" pitchFamily="18" charset="0"/>
              </a:rPr>
              <a:t>это всё полезно очень,</a:t>
            </a:r>
          </a:p>
          <a:p>
            <a:r>
              <a:rPr lang="ru-RU" sz="2800" b="1" dirty="0">
                <a:latin typeface="Century Schoolbook" pitchFamily="18" charset="0"/>
              </a:rPr>
              <a:t>ешьте через день по очереди.</a:t>
            </a:r>
          </a:p>
        </p:txBody>
      </p:sp>
      <p:pic>
        <p:nvPicPr>
          <p:cNvPr id="27652" name="Picture 14" descr="58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0"/>
            <a:ext cx="24526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0" descr="сы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214813"/>
            <a:ext cx="30241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1" descr="творо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60800"/>
            <a:ext cx="3203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285720" y="500042"/>
            <a:ext cx="564360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Тот кто хочет толстым стать, 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Должен целый день жевать: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Плюшки, торт, конфеты, сахар,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Мясо, жареное в масле,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Есть печенье, шоколад,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Фанту пить и лимонад,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Красный свет подметит метко –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Century Schoolbook" pitchFamily="18" charset="0"/>
              </a:rPr>
              <a:t>Ешь такое крайне редко</a:t>
            </a:r>
            <a:r>
              <a:rPr lang="ru-RU" sz="3000" dirty="0">
                <a:latin typeface="Century Schoolbook" pitchFamily="18" charset="0"/>
              </a:rPr>
              <a:t>.</a:t>
            </a:r>
          </a:p>
        </p:txBody>
      </p:sp>
      <p:pic>
        <p:nvPicPr>
          <p:cNvPr id="8194" name="Picture 2" descr="C:\Documents and Settings\Александр\Мои документы\Мои рисунки\Tor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847975" y="2539206"/>
            <a:ext cx="3448050" cy="2647950"/>
          </a:xfrm>
          <a:prstGeom prst="rect">
            <a:avLst/>
          </a:prstGeom>
          <a:noFill/>
        </p:spPr>
      </p:pic>
      <p:pic>
        <p:nvPicPr>
          <p:cNvPr id="8195" name="Picture 3" descr="C:\Documents and Settings\Александр\Мои документы\Мои рисунки\c15b913b79b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357166"/>
            <a:ext cx="2976562" cy="2976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41767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Здоровья</a:t>
            </a:r>
          </a:p>
        </p:txBody>
      </p:sp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5940425" y="765175"/>
            <a:ext cx="576263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187450" y="2205038"/>
            <a:ext cx="7127875" cy="998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хорошего аппетита</a:t>
            </a:r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2339975" y="3789363"/>
            <a:ext cx="2016125" cy="998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вам,</a:t>
            </a:r>
          </a:p>
        </p:txBody>
      </p:sp>
      <p:sp>
        <p:nvSpPr>
          <p:cNvPr id="74761" name="WordArt 9"/>
          <p:cNvSpPr>
            <a:spLocks noChangeArrowheads="1" noChangeShapeType="1" noTextEdit="1"/>
          </p:cNvSpPr>
          <p:nvPr/>
        </p:nvSpPr>
        <p:spPr bwMode="auto">
          <a:xfrm rot="-362534">
            <a:off x="3779838" y="4941888"/>
            <a:ext cx="4968875" cy="1141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ребята!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59" grpId="0" animBg="1"/>
      <p:bldP spid="74760" grpId="0" animBg="1"/>
      <p:bldP spid="747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42974" y="0"/>
            <a:ext cx="10429948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Для презентации использованы фотографии: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71546"/>
            <a:ext cx="885828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hlinkClick r:id="rId4"/>
              </a:rPr>
              <a:t>fotki.yandex.ru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редис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5"/>
              </a:rPr>
              <a:t>http://www.epochtimes.ru/images/stories/06/gurme/160_21_03_10_repka.jpg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репа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+mn-lt"/>
                <a:cs typeface="Times New Roman" pitchFamily="18" charset="0"/>
                <a:hlinkClick r:id="rId6"/>
              </a:rPr>
              <a:t>http://www.pir.ru/images/l_4.jp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лук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7"/>
              </a:rPr>
              <a:t>http://www.fotoplex.ru/photos/drparacels/macrophoto-part-I/i-4867.jpg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помидор</a:t>
            </a:r>
          </a:p>
          <a:p>
            <a:pPr lvl="0" eaLnBrk="0" hangingPunct="0"/>
            <a:r>
              <a:rPr lang="en-US" sz="2000" dirty="0" smtClean="0">
                <a:latin typeface="+mn-lt"/>
                <a:cs typeface="Times New Roman" pitchFamily="18" charset="0"/>
                <a:hlinkClick r:id="rId8"/>
              </a:rPr>
              <a:t>http://nadache.in.ua/uploads/posts/2010-06-17/111-1.jpg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огурец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en-US" sz="2000" u="sng" dirty="0" smtClean="0">
                <a:latin typeface="+mn-lt"/>
                <a:cs typeface="Times New Roman" pitchFamily="18" charset="0"/>
                <a:hlinkClick r:id="rId9"/>
              </a:rPr>
              <a:t>http://blog.nj.com/hobokennow_impact/2009/07/large_carrotshoboken.jpg</a:t>
            </a:r>
            <a:r>
              <a:rPr lang="ru-RU" sz="2000" u="sng" dirty="0" smtClean="0">
                <a:latin typeface="+mn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морковь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10"/>
              </a:rPr>
              <a:t>http://11462.globalmarket.com.ua/data/503324_2.jpg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капуста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lvl="0" eaLnBrk="0" hangingPunct="0"/>
            <a:r>
              <a:rPr lang="ru-RU" sz="2000" u="sng" dirty="0" smtClean="0">
                <a:latin typeface="+mn-lt"/>
                <a:cs typeface="Times New Roman" pitchFamily="18" charset="0"/>
                <a:hlinkClick r:id="rId11"/>
              </a:rPr>
              <a:t>http://dacha-market.ru/uploadedFiles/eshopimages/big/kapusta.jpg</a:t>
            </a:r>
            <a:r>
              <a:rPr lang="ru-RU" sz="2000" u="sng" dirty="0" smtClean="0">
                <a:latin typeface="+mn-l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капуста</a:t>
            </a:r>
          </a:p>
          <a:p>
            <a:pPr lvl="0" eaLnBrk="0" hangingPunct="0"/>
            <a:r>
              <a:rPr lang="ru-RU" sz="2000" u="sng" dirty="0" smtClean="0">
                <a:latin typeface="+mn-lt"/>
                <a:hlinkClick r:id="rId12"/>
              </a:rPr>
              <a:t>http://s06.radikal.ru/i179/0908/1d/e3a8de38d15b.jpg</a:t>
            </a:r>
            <a:r>
              <a:rPr lang="ru-RU" sz="2000" u="sng" dirty="0" smtClean="0">
                <a:latin typeface="+mn-lt"/>
              </a:rPr>
              <a:t> повар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2214546" y="642939"/>
            <a:ext cx="6472254" cy="407194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Нужно есть то, что требуется моему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организму, а не то, что хочу есть я.</a:t>
            </a:r>
          </a:p>
        </p:txBody>
      </p:sp>
      <p:pic>
        <p:nvPicPr>
          <p:cNvPr id="1026" name="Picture 2" descr="C:\Documents and Settings\Александр\Мои документы\ЖОНКИНА ПИСАНИНА\2f32b5f3a9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786190"/>
            <a:ext cx="3203989" cy="2786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88963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Comic Sans MS" pitchFamily="66" charset="0"/>
              </a:rPr>
              <a:t>Доктор Айболит советует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2214554"/>
            <a:ext cx="4429156" cy="44116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  </a:t>
            </a:r>
            <a:r>
              <a:rPr lang="ru-RU" sz="4000" dirty="0" smtClean="0">
                <a:latin typeface="Century Schoolbook" pitchFamily="18" charset="0"/>
                <a:cs typeface="Arial" charset="0"/>
              </a:rPr>
              <a:t>чтобы правильно питаться нужно выполнять два условия: </a:t>
            </a:r>
            <a:r>
              <a:rPr lang="ru-RU" sz="4000" dirty="0" smtClean="0">
                <a:latin typeface="Century Schoolbook" pitchFamily="18" charset="0"/>
              </a:rPr>
              <a:t/>
            </a:r>
            <a:br>
              <a:rPr lang="ru-RU" sz="4000" dirty="0" smtClean="0">
                <a:latin typeface="Century Schoolbook" pitchFamily="18" charset="0"/>
              </a:rPr>
            </a:br>
            <a:endParaRPr lang="ru-RU" sz="4000" dirty="0" smtClean="0">
              <a:latin typeface="Century Schoolbook" pitchFamily="18" charset="0"/>
            </a:endParaRPr>
          </a:p>
          <a:p>
            <a:pPr eaLnBrk="1" hangingPunct="1"/>
            <a:r>
              <a:rPr lang="ru-RU" sz="3600" b="1" dirty="0" smtClean="0"/>
              <a:t>УМЕРЕННОСТЬ </a:t>
            </a:r>
          </a:p>
          <a:p>
            <a:pPr eaLnBrk="1" hangingPunct="1"/>
            <a:r>
              <a:rPr lang="ru-RU" sz="3600" b="1" dirty="0" smtClean="0"/>
              <a:t>РАЗНООБРАЗИЕ</a:t>
            </a:r>
          </a:p>
        </p:txBody>
      </p:sp>
      <p:pic>
        <p:nvPicPr>
          <p:cNvPr id="2050" name="Picture 2" descr="C:\Documents and Settings\Александр\Мои документы\Мои рисунки\obed_g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279939" cy="3214710"/>
          </a:xfrm>
          <a:prstGeom prst="rect">
            <a:avLst/>
          </a:prstGeom>
          <a:noFill/>
        </p:spPr>
      </p:pic>
      <p:pic>
        <p:nvPicPr>
          <p:cNvPr id="2" name="Picture 2" descr="C:\Documents and Settings\Александр\Мои документы\ЖОНКИНА ПИСАНИНА\177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428860" cy="242886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Древним людям принадлежат мудрые слова: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едим для того, чтобы жить,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живём для того, чтобы есть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708275"/>
            <a:ext cx="4143375" cy="3417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Переедать очень вредно</a:t>
            </a:r>
            <a:r>
              <a:rPr lang="ru-RU" sz="3600" dirty="0" smtClean="0">
                <a:latin typeface="Century Schoolbook" pitchFamily="18" charset="0"/>
              </a:rPr>
              <a:t>, желудок и кишечник не успевают всё переварить.</a:t>
            </a:r>
          </a:p>
        </p:txBody>
      </p:sp>
      <p:pic>
        <p:nvPicPr>
          <p:cNvPr id="3074" name="Picture 2" descr="C:\Documents and Settings\Александр\Мои документы\ЖОНКИНА ПИСАНИНА\image_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072198" y="2786058"/>
            <a:ext cx="242889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75150"/>
          </a:xfrm>
        </p:spPr>
        <p:txBody>
          <a:bodyPr/>
          <a:lstStyle/>
          <a:p>
            <a:pPr eaLnBrk="1" hangingPunct="1"/>
            <a:r>
              <a:rPr lang="ru-RU" sz="8800" smtClean="0"/>
              <a:t>Что значит </a:t>
            </a:r>
            <a:r>
              <a:rPr lang="en-US" sz="8800" smtClean="0"/>
              <a:t>“</a:t>
            </a:r>
            <a:r>
              <a:rPr lang="ru-RU" sz="8800" smtClean="0"/>
              <a:t>разнообразие</a:t>
            </a:r>
            <a:r>
              <a:rPr lang="en-US" sz="8800" smtClean="0"/>
              <a:t>”</a:t>
            </a:r>
            <a:endParaRPr lang="ru-RU" sz="8800" smtClean="0"/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4067175" y="4857750"/>
            <a:ext cx="1079500" cy="1452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68313" y="260350"/>
            <a:ext cx="3313112" cy="3313113"/>
          </a:xfrm>
          <a:prstGeom prst="ellipse">
            <a:avLst/>
          </a:prstGeom>
          <a:solidFill>
            <a:srgbClr val="FFFF00">
              <a:alpha val="9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3203575" y="3213100"/>
            <a:ext cx="3313113" cy="3313113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FF66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Ягоды, зелень,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 капуста,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 морковь, бананы</a:t>
            </a:r>
            <a:r>
              <a:rPr lang="ru-RU" dirty="0"/>
              <a:t> </a:t>
            </a:r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5076825" y="260350"/>
            <a:ext cx="3313113" cy="33131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rgbClr val="000000"/>
              </a:solidFill>
            </a:endParaRPr>
          </a:p>
          <a:p>
            <a:pPr algn="ctr"/>
            <a:endParaRPr lang="ru-RU" sz="2800" b="1">
              <a:solidFill>
                <a:srgbClr val="000000"/>
              </a:solidFill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Творог, рыба,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мясо, яйца,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орехи</a:t>
            </a:r>
          </a:p>
        </p:txBody>
      </p:sp>
      <p:pic>
        <p:nvPicPr>
          <p:cNvPr id="63500" name="Picture 12" descr="VITAM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933825"/>
            <a:ext cx="10175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1" name="Text Box 13"/>
          <p:cNvSpPr txBox="1">
            <a:spLocks noChangeAspect="1" noChangeArrowheads="1"/>
          </p:cNvSpPr>
          <p:nvPr/>
        </p:nvSpPr>
        <p:spPr bwMode="auto">
          <a:xfrm>
            <a:off x="827088" y="1700213"/>
            <a:ext cx="25225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00"/>
                </a:solidFill>
              </a:rPr>
              <a:t>Мёд, гречка, геркулес, изюм, масло</a:t>
            </a:r>
          </a:p>
        </p:txBody>
      </p:sp>
      <p:sp>
        <p:nvSpPr>
          <p:cNvPr id="63502" name="WordArt 14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2033587" cy="11461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Энергия</a:t>
            </a:r>
          </a:p>
        </p:txBody>
      </p:sp>
      <p:sp>
        <p:nvSpPr>
          <p:cNvPr id="63503" name="WordArt 15"/>
          <p:cNvSpPr>
            <a:spLocks noChangeArrowheads="1" noChangeShapeType="1" noTextEdit="1"/>
          </p:cNvSpPr>
          <p:nvPr/>
        </p:nvSpPr>
        <p:spPr bwMode="auto">
          <a:xfrm>
            <a:off x="5940425" y="692150"/>
            <a:ext cx="1576388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Сила</a:t>
            </a:r>
          </a:p>
        </p:txBody>
      </p:sp>
      <p:sp>
        <p:nvSpPr>
          <p:cNvPr id="63504" name="WordArt 16"/>
          <p:cNvSpPr>
            <a:spLocks noChangeArrowheads="1" noChangeShapeType="1" noTextEdit="1"/>
          </p:cNvSpPr>
          <p:nvPr/>
        </p:nvSpPr>
        <p:spPr bwMode="auto">
          <a:xfrm>
            <a:off x="3924300" y="3357563"/>
            <a:ext cx="2016125" cy="7191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Рост</a:t>
            </a:r>
          </a:p>
        </p:txBody>
      </p:sp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2016125" cy="78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8" grpId="0" animBg="1"/>
      <p:bldP spid="63499" grpId="0" animBg="1"/>
      <p:bldP spid="63502" grpId="0" animBg="1"/>
      <p:bldP spid="63503" grpId="0" animBg="1"/>
      <p:bldP spid="63504" grpId="0" animBg="1"/>
      <p:bldP spid="635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вас тревожит бледность-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хватает вам железа.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Рожь, петрушка и грибы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 кожей случилась беда,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Поможет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фолиевая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Кушай яйца, почки, сыр-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Пригласи друзей на пир.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Земляника, свёкла, печень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болезней вас излечит.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Салат, шпинат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авакадо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снова жизни будем рады!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волосы не гладки,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помогут в форме быть.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дружит прядка с прядкой,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Витамина группы Р(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хватает здесь тебе.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Масло, рыбу и орехи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рацион включи скорей.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Молоко, бобы, рябина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волос необходимы.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Учительская\жонкино\внекл. работа\картинки\cb5691b42a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5"/>
            <a:ext cx="6929486" cy="46196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143512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Витамин А - витамин роста.</a:t>
            </a:r>
          </a:p>
          <a:p>
            <a:r>
              <a:rPr lang="ru-RU" sz="2800" b="1" dirty="0" smtClean="0">
                <a:latin typeface="Century Schoolbook" pitchFamily="18" charset="0"/>
              </a:rPr>
              <a:t> Он отвечает за здоровую кожу </a:t>
            </a:r>
          </a:p>
          <a:p>
            <a:r>
              <a:rPr lang="ru-RU" sz="2800" b="1" dirty="0" smtClean="0">
                <a:latin typeface="Century Schoolbook" pitchFamily="18" charset="0"/>
              </a:rPr>
              <a:t>и хорошее настроение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481</Words>
  <PresentationFormat>Экран (4:3)</PresentationFormat>
  <Paragraphs>111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Внеклассное занятие для учащихся  4 класса </vt:lpstr>
      <vt:lpstr>Тема занятия:  Разговор о правильном питании.</vt:lpstr>
      <vt:lpstr>Нужно есть то, что требуется моему организму, а не то, что хочу есть я.</vt:lpstr>
      <vt:lpstr>Доктор Айболит советует</vt:lpstr>
      <vt:lpstr>Древним людям принадлежат мудрые слова: “Мы едим для того, чтобы жить,  а не живём для того, чтобы есть”</vt:lpstr>
      <vt:lpstr>Что значит “разнообразие”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Вредные продукты.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Внеклассное занятие для учащихся  4 класса </dc:title>
  <cp:lastModifiedBy>IYG_OEM_SP3</cp:lastModifiedBy>
  <cp:revision>20</cp:revision>
  <dcterms:modified xsi:type="dcterms:W3CDTF">2012-04-03T13:40:02Z</dcterms:modified>
</cp:coreProperties>
</file>