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1" r:id="rId4"/>
    <p:sldId id="260" r:id="rId5"/>
    <p:sldId id="259" r:id="rId6"/>
    <p:sldId id="264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CB1A-9D41-4039-9BC9-CD56B2C44A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5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01B5-25D6-49BB-8156-1085BBCB01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F0D42-6612-4D0D-A1B3-D37CCE2CE1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CB1A-9D41-4039-9BC9-CD56B2C44A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5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4DA0-A59A-4755-B3BB-0FE13BA536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5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EB22-BFD9-492C-9EC6-A123FD49C8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0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5E0A-B50D-46A7-A6A7-6C8B9CA346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38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DC07-E0EB-4173-9AF7-ABBF3D84EE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6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EA76-965F-4C4C-8F45-7ACD6100D7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60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D0D7-075E-4B21-A459-E8ED3459A8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36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452B8-B1C6-4C68-B170-F669A99072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4DA0-A59A-4755-B3BB-0FE13BA536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5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1D507-3E75-49EA-9609-84E11E0879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09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01B5-25D6-49BB-8156-1085BBCB01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13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F0D42-6612-4D0D-A1B3-D37CCE2CE1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08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CB1A-9D41-4039-9BC9-CD56B2C44A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5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4DA0-A59A-4755-B3BB-0FE13BA536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5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EB22-BFD9-492C-9EC6-A123FD49C8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0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5E0A-B50D-46A7-A6A7-6C8B9CA346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38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DC07-E0EB-4173-9AF7-ABBF3D84EE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65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EA76-965F-4C4C-8F45-7ACD6100D7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60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D0D7-075E-4B21-A459-E8ED3459A8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3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EB22-BFD9-492C-9EC6-A123FD49C8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07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452B8-B1C6-4C68-B170-F669A99072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54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1D507-3E75-49EA-9609-84E11E0879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09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01B5-25D6-49BB-8156-1085BBCB01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13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F0D42-6612-4D0D-A1B3-D37CCE2CE1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0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5E0A-B50D-46A7-A6A7-6C8B9CA346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3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DC07-E0EB-4173-9AF7-ABBF3D84EE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6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6EA76-965F-4C4C-8F45-7ACD6100D7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6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D0D7-075E-4B21-A459-E8ED3459A8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452B8-B1C6-4C68-B170-F669A99072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5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1D507-3E75-49EA-9609-84E11E0879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0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AC751E-D9CD-4074-800C-60F6190AEE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AC751E-D9CD-4074-800C-60F6190AEE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AC751E-D9CD-4074-800C-60F6190AEE8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84784"/>
            <a:ext cx="5760640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ru-RU" sz="3400" b="1" i="1" kern="0" dirty="0">
                <a:solidFill>
                  <a:schemeClr val="bg1"/>
                </a:solidFill>
                <a:latin typeface="Times New Roman"/>
              </a:rPr>
              <a:t>Прозвенел уже звонок,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ru-RU" sz="3400" b="1" i="1" kern="0" dirty="0">
                <a:solidFill>
                  <a:schemeClr val="bg1"/>
                </a:solidFill>
                <a:latin typeface="Times New Roman"/>
              </a:rPr>
              <a:t>Начинается урок.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ru-RU" sz="3400" b="1" i="1" kern="0" dirty="0">
                <a:solidFill>
                  <a:schemeClr val="bg1"/>
                </a:solidFill>
                <a:latin typeface="Times New Roman"/>
              </a:rPr>
              <a:t>Пусть задания нелегки,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1" lang="ru-RU" sz="3400" b="1" i="1" kern="0" dirty="0">
                <a:solidFill>
                  <a:schemeClr val="bg1"/>
                </a:solidFill>
                <a:latin typeface="Times New Roman"/>
              </a:rPr>
              <a:t>Нас ждут открытия впереди.</a:t>
            </a:r>
            <a:endParaRPr kumimoji="1" lang="ru-RU" sz="3400" b="1" i="1" kern="0" dirty="0">
              <a:solidFill>
                <a:schemeClr val="bg1"/>
              </a:solidFill>
              <a:latin typeface="Times New Roman"/>
            </a:endParaRPr>
          </a:p>
        </p:txBody>
      </p:sp>
      <p:pic>
        <p:nvPicPr>
          <p:cNvPr id="4" name="Picture 4" descr="Dg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122947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MC90043382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105707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469230" y="1597442"/>
            <a:ext cx="438473" cy="1496763"/>
          </a:xfrm>
          <a:custGeom>
            <a:avLst/>
            <a:gdLst>
              <a:gd name="connsiteX0" fmla="*/ 0 w 1049337"/>
              <a:gd name="connsiteY0" fmla="*/ 0 h 3895725"/>
              <a:gd name="connsiteX1" fmla="*/ 1028700 w 1049337"/>
              <a:gd name="connsiteY1" fmla="*/ 1905000 h 3895725"/>
              <a:gd name="connsiteX2" fmla="*/ 123825 w 1049337"/>
              <a:gd name="connsiteY2" fmla="*/ 3895725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9337" h="3895725">
                <a:moveTo>
                  <a:pt x="0" y="0"/>
                </a:moveTo>
                <a:cubicBezTo>
                  <a:pt x="504031" y="627856"/>
                  <a:pt x="1008063" y="1255713"/>
                  <a:pt x="1028700" y="1905000"/>
                </a:cubicBezTo>
                <a:cubicBezTo>
                  <a:pt x="1049337" y="2554287"/>
                  <a:pt x="586581" y="3225006"/>
                  <a:pt x="123825" y="3895725"/>
                </a:cubicBezTo>
              </a:path>
            </a:pathLst>
          </a:custGeom>
          <a:ln>
            <a:headEnd type="triangle" w="lg" len="lg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6594508" y="1597442"/>
            <a:ext cx="576064" cy="1355378"/>
          </a:xfrm>
          <a:prstGeom prst="rightBrace">
            <a:avLst>
              <a:gd name="adj1" fmla="val 8333"/>
              <a:gd name="adj2" fmla="val 5068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3312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5"/>
                </a:solidFill>
              </a:rPr>
              <a:t>    + - </a:t>
            </a:r>
            <a:r>
              <a:rPr lang="en-US" sz="6600" dirty="0" smtClean="0">
                <a:solidFill>
                  <a:schemeClr val="accent5"/>
                </a:solidFill>
              </a:rPr>
              <a:t>&gt;</a:t>
            </a:r>
            <a:endParaRPr lang="ru-RU" sz="66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184482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/>
                </a:solidFill>
              </a:rPr>
              <a:t> </a:t>
            </a:r>
            <a:r>
              <a:rPr lang="en-US" sz="5400" dirty="0" smtClean="0">
                <a:solidFill>
                  <a:schemeClr val="accent5"/>
                </a:solidFill>
              </a:rPr>
              <a:t>= </a:t>
            </a:r>
            <a:r>
              <a:rPr lang="ru-RU" sz="5400" dirty="0" smtClean="0">
                <a:solidFill>
                  <a:schemeClr val="accent5"/>
                </a:solidFill>
              </a:rPr>
              <a:t> </a:t>
            </a:r>
            <a:r>
              <a:rPr lang="en-US" sz="5400" dirty="0" smtClean="0">
                <a:solidFill>
                  <a:schemeClr val="accent5"/>
                </a:solidFill>
              </a:rPr>
              <a:t>&lt;  </a:t>
            </a:r>
            <a:r>
              <a:rPr lang="ru-RU" sz="5400" dirty="0" smtClean="0">
                <a:solidFill>
                  <a:schemeClr val="accent5"/>
                </a:solidFill>
              </a:rPr>
              <a:t> </a:t>
            </a:r>
            <a:r>
              <a:rPr lang="en-US" sz="5400" dirty="0" smtClean="0">
                <a:solidFill>
                  <a:schemeClr val="accent5"/>
                </a:solidFill>
              </a:rPr>
              <a:t> </a:t>
            </a:r>
            <a:r>
              <a:rPr lang="ru-RU" sz="5400" dirty="0" smtClean="0">
                <a:solidFill>
                  <a:schemeClr val="accent5"/>
                </a:solidFill>
              </a:rPr>
              <a:t> </a:t>
            </a:r>
            <a:endParaRPr lang="ru-RU" sz="5400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198884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5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34290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</a:rPr>
              <a:t>1. Что это?</a:t>
            </a:r>
            <a:endParaRPr lang="ru-RU" sz="24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07707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</a:rPr>
              <a:t>2.Какой знак лишний?   Почему?</a:t>
            </a:r>
            <a:endParaRPr lang="ru-RU" sz="2400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184482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/>
                </a:solidFill>
              </a:rPr>
              <a:t> ъ</a:t>
            </a:r>
            <a:endParaRPr lang="ru-RU" sz="5400" dirty="0">
              <a:solidFill>
                <a:schemeClr val="accent5"/>
              </a:solidFill>
            </a:endParaRPr>
          </a:p>
        </p:txBody>
      </p:sp>
      <p:pic>
        <p:nvPicPr>
          <p:cNvPr id="11" name="Picture 8" descr="MC90043441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819" y="4149080"/>
            <a:ext cx="99550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15616" y="126876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1. Какие цифры можно поставить вместо  звёздочки, чтобы   получились верные неравенства?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1029" name="Picture 5" descr="C:\Users\Natalya\Desktop\boy-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85772"/>
            <a:ext cx="48214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atalya\Desktop\images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85772"/>
            <a:ext cx="44129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691680" y="208577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   </a:t>
            </a:r>
            <a:r>
              <a:rPr lang="ru-RU" sz="2000" dirty="0" smtClean="0">
                <a:solidFill>
                  <a:schemeClr val="accent5"/>
                </a:solidFill>
              </a:rPr>
              <a:t>2  4  </a:t>
            </a:r>
            <a:r>
              <a:rPr lang="en-US" sz="2000" b="1" dirty="0" smtClean="0">
                <a:solidFill>
                  <a:schemeClr val="accent5"/>
                </a:solidFill>
              </a:rPr>
              <a:t>&gt;</a:t>
            </a:r>
            <a:r>
              <a:rPr lang="en-US" sz="2000" dirty="0" smtClean="0">
                <a:solidFill>
                  <a:schemeClr val="accent5"/>
                </a:solidFill>
              </a:rPr>
              <a:t>  </a:t>
            </a:r>
            <a:r>
              <a:rPr lang="ru-RU" sz="2000" dirty="0" smtClean="0">
                <a:solidFill>
                  <a:schemeClr val="accent5"/>
                </a:solidFill>
              </a:rPr>
              <a:t>2  </a:t>
            </a:r>
            <a:endParaRPr lang="ru-RU" sz="2000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198883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</a:rPr>
              <a:t>*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64088" y="1988839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</a:rPr>
              <a:t>*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24128" y="198883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/>
                </a:solidFill>
              </a:rPr>
              <a:t>6  </a:t>
            </a:r>
            <a:r>
              <a:rPr lang="en-US" sz="2000" b="1" dirty="0" smtClean="0">
                <a:solidFill>
                  <a:schemeClr val="accent5"/>
                </a:solidFill>
              </a:rPr>
              <a:t>&lt; </a:t>
            </a:r>
            <a:r>
              <a:rPr lang="en-US" sz="2000" dirty="0" smtClean="0">
                <a:solidFill>
                  <a:schemeClr val="accent5"/>
                </a:solidFill>
              </a:rPr>
              <a:t> 5  3</a:t>
            </a:r>
            <a:endParaRPr lang="ru-RU" sz="200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5616" y="292494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2.Найди все решения.  Запиши неравенства.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5616" y="350100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3. Почему   ни в первом,  ни во втором случае нельзя вместо звёздочки вставить цифру 5?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15616" y="450912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4. Преобразуйте неравенства в равенства, используя знаки сложения и вычитания.     Что для этого нужно сделать?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1168161" y="3146770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1724407" y="3170192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2243038" y="3170192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2796436" y="3170192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3388472" y="3170192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61" y="4265322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092" y="4275064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56" y="4270487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633" y="4270487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 descr="C:\Users\Natalya\Desktop\boy-a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21" y="1412776"/>
            <a:ext cx="48214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Natalya\Desktop\images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68" y="1412776"/>
            <a:ext cx="44129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1989" y="1412776"/>
            <a:ext cx="5720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Какие задания можно придумать к рисунку?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9937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8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1331640" y="1268760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2051720" y="1274737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2694422" y="1283188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3361195" y="1296576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r="29159"/>
          <a:stretch/>
        </p:blipFill>
        <p:spPr bwMode="auto">
          <a:xfrm>
            <a:off x="4061747" y="1258982"/>
            <a:ext cx="417903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37" y="2348880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55" y="2350118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09" y="2350118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68" y="2403761"/>
            <a:ext cx="51863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олилиния 13"/>
          <p:cNvSpPr/>
          <p:nvPr/>
        </p:nvSpPr>
        <p:spPr>
          <a:xfrm>
            <a:off x="2260672" y="3212975"/>
            <a:ext cx="317326" cy="1440161"/>
          </a:xfrm>
          <a:custGeom>
            <a:avLst/>
            <a:gdLst>
              <a:gd name="connsiteX0" fmla="*/ 0 w 1049337"/>
              <a:gd name="connsiteY0" fmla="*/ 0 h 3895725"/>
              <a:gd name="connsiteX1" fmla="*/ 1028700 w 1049337"/>
              <a:gd name="connsiteY1" fmla="*/ 1905000 h 3895725"/>
              <a:gd name="connsiteX2" fmla="*/ 123825 w 1049337"/>
              <a:gd name="connsiteY2" fmla="*/ 3895725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9337" h="3895725">
                <a:moveTo>
                  <a:pt x="0" y="0"/>
                </a:moveTo>
                <a:cubicBezTo>
                  <a:pt x="504031" y="627856"/>
                  <a:pt x="1008063" y="1255713"/>
                  <a:pt x="1028700" y="1905000"/>
                </a:cubicBezTo>
                <a:cubicBezTo>
                  <a:pt x="1049337" y="2554287"/>
                  <a:pt x="586581" y="3225006"/>
                  <a:pt x="123825" y="3895725"/>
                </a:cubicBezTo>
              </a:path>
            </a:pathLst>
          </a:custGeom>
          <a:ln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6425507" y="3186264"/>
            <a:ext cx="522757" cy="122413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932040" y="125898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Используя имеющиеся данные составьте  и решите задачи: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3429000"/>
            <a:ext cx="1534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I </a:t>
            </a:r>
            <a:r>
              <a:rPr lang="ru-RU" dirty="0" smtClean="0">
                <a:solidFill>
                  <a:schemeClr val="accent5"/>
                </a:solidFill>
              </a:rPr>
              <a:t>ВАРИАНТ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II </a:t>
            </a:r>
            <a:r>
              <a:rPr lang="ru-RU" dirty="0" smtClean="0">
                <a:solidFill>
                  <a:schemeClr val="accent5"/>
                </a:solidFill>
              </a:rPr>
              <a:t>ВАРИАНТ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35010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/>
                </a:solidFill>
              </a:rPr>
              <a:t>?</a:t>
            </a:r>
            <a:endParaRPr lang="ru-RU" sz="20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4423" y="3701063"/>
            <a:ext cx="173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н</a:t>
            </a:r>
            <a:r>
              <a:rPr lang="ru-RU" dirty="0" smtClean="0">
                <a:solidFill>
                  <a:schemeClr val="accent5"/>
                </a:solidFill>
              </a:rPr>
              <a:t>а ? </a:t>
            </a:r>
            <a:r>
              <a:rPr lang="en-US" dirty="0" smtClean="0">
                <a:solidFill>
                  <a:schemeClr val="accent5"/>
                </a:solidFill>
              </a:rPr>
              <a:t>&gt; </a:t>
            </a:r>
            <a:r>
              <a:rPr lang="ru-RU" dirty="0" smtClean="0">
                <a:solidFill>
                  <a:schemeClr val="accent5"/>
                </a:solidFill>
              </a:rPr>
              <a:t>или  </a:t>
            </a:r>
            <a:r>
              <a:rPr lang="en-US" dirty="0" smtClean="0">
                <a:solidFill>
                  <a:schemeClr val="accent5"/>
                </a:solidFill>
              </a:rPr>
              <a:t>&lt;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20" name="Picture 29" descr="MC900432487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98" y="4581128"/>
            <a:ext cx="109007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2376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Задача № 1.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Пирамидок  -   5 шт.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Мячей  -  4  шт.        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Решение: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pPr marL="342900" indent="-342900">
              <a:buAutoNum type="arabicPlain" startAt="5"/>
            </a:pPr>
            <a:r>
              <a:rPr lang="ru-RU" dirty="0" smtClean="0">
                <a:solidFill>
                  <a:schemeClr val="accent5"/>
                </a:solidFill>
              </a:rPr>
              <a:t>-  4   =   1  (шт.)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Ответ:  пирамидок больше на 1 </a:t>
            </a:r>
          </a:p>
          <a:p>
            <a:r>
              <a:rPr lang="ru-RU" dirty="0" smtClean="0">
                <a:solidFill>
                  <a:schemeClr val="accent5"/>
                </a:solidFill>
              </a:rPr>
              <a:t>(мячей меньше на1).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3239852" y="1747534"/>
            <a:ext cx="252028" cy="1440161"/>
          </a:xfrm>
          <a:custGeom>
            <a:avLst/>
            <a:gdLst>
              <a:gd name="connsiteX0" fmla="*/ 0 w 1049337"/>
              <a:gd name="connsiteY0" fmla="*/ 0 h 3895725"/>
              <a:gd name="connsiteX1" fmla="*/ 1028700 w 1049337"/>
              <a:gd name="connsiteY1" fmla="*/ 1905000 h 3895725"/>
              <a:gd name="connsiteX2" fmla="*/ 123825 w 1049337"/>
              <a:gd name="connsiteY2" fmla="*/ 3895725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9337" h="3895725">
                <a:moveTo>
                  <a:pt x="0" y="0"/>
                </a:moveTo>
                <a:cubicBezTo>
                  <a:pt x="504031" y="627856"/>
                  <a:pt x="1008063" y="1255713"/>
                  <a:pt x="1028700" y="1905000"/>
                </a:cubicBezTo>
                <a:cubicBezTo>
                  <a:pt x="1049337" y="2554287"/>
                  <a:pt x="586581" y="3225006"/>
                  <a:pt x="123825" y="3895725"/>
                </a:cubicBezTo>
              </a:path>
            </a:pathLst>
          </a:custGeom>
          <a:ln>
            <a:headEnd type="triangle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276872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на ? </a:t>
            </a:r>
            <a:r>
              <a:rPr lang="en-US" dirty="0">
                <a:solidFill>
                  <a:schemeClr val="accent5"/>
                </a:solidFill>
              </a:rPr>
              <a:t>&gt; </a:t>
            </a:r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или  </a:t>
            </a:r>
            <a:r>
              <a:rPr lang="en-US" dirty="0">
                <a:solidFill>
                  <a:schemeClr val="accent5"/>
                </a:solidFill>
              </a:rPr>
              <a:t>&lt;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2687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Задача №2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747534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Пирамидок - 5  шт.</a:t>
            </a:r>
          </a:p>
          <a:p>
            <a:endParaRPr lang="ru-RU" dirty="0" smtClean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Мячей   -   4  шт.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Решение: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pPr marL="342900" indent="-342900">
              <a:buAutoNum type="arabicPlain" startAt="5"/>
            </a:pPr>
            <a:r>
              <a:rPr lang="ru-RU" dirty="0" smtClean="0">
                <a:solidFill>
                  <a:schemeClr val="accent5"/>
                </a:solidFill>
              </a:rPr>
              <a:t>+  4  =   9 ( шт.)</a:t>
            </a:r>
          </a:p>
          <a:p>
            <a:pPr marL="342900" indent="-342900">
              <a:buAutoNum type="arabicPlain" startAt="5"/>
            </a:pPr>
            <a:endParaRPr lang="ru-RU" dirty="0">
              <a:solidFill>
                <a:schemeClr val="accent5"/>
              </a:solidFill>
            </a:endParaRPr>
          </a:p>
          <a:p>
            <a:r>
              <a:rPr lang="ru-RU" dirty="0" smtClean="0">
                <a:solidFill>
                  <a:schemeClr val="accent5"/>
                </a:solidFill>
              </a:rPr>
              <a:t>Ответ:  пирамидок и мячей 9 штук.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876257" y="1747534"/>
            <a:ext cx="504055" cy="852503"/>
          </a:xfrm>
          <a:prstGeom prst="rightBrace">
            <a:avLst>
              <a:gd name="adj1" fmla="val 8333"/>
              <a:gd name="adj2" fmla="val 4904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80312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?шт.</a:t>
            </a:r>
            <a:endParaRPr lang="ru-RU" b="1" dirty="0">
              <a:solidFill>
                <a:schemeClr val="accent5"/>
              </a:solidFill>
            </a:endParaRPr>
          </a:p>
        </p:txBody>
      </p:sp>
      <p:pic>
        <p:nvPicPr>
          <p:cNvPr id="12" name="Picture 7" descr="MC90043382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963" y="4365104"/>
            <a:ext cx="105707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/>
          <p:nvPr/>
        </p:nvSpPr>
        <p:spPr>
          <a:xfrm>
            <a:off x="1499079" y="2128168"/>
            <a:ext cx="720000" cy="720000"/>
          </a:xfrm>
          <a:prstGeom prst="smileyFace">
            <a:avLst/>
          </a:prstGeom>
          <a:solidFill>
            <a:srgbClr val="FBDF53"/>
          </a:solidFill>
          <a:ln w="25400" cap="flat" cmpd="sng" algn="ctr">
            <a:solidFill>
              <a:srgbClr val="FBDF5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3068961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accent5"/>
                </a:solidFill>
                <a:latin typeface="Arial" charset="0"/>
              </a:rPr>
              <a:t>Я хорошо работал и все понял.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4089831" y="2128168"/>
            <a:ext cx="720000" cy="720000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25400" cap="flat" cmpd="sng" algn="ctr">
            <a:solidFill>
              <a:srgbClr val="FBDF5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696275" y="2128168"/>
            <a:ext cx="720000" cy="720000"/>
          </a:xfrm>
          <a:prstGeom prst="smileyFace">
            <a:avLst>
              <a:gd name="adj" fmla="val -2295"/>
            </a:avLst>
          </a:prstGeom>
          <a:solidFill>
            <a:srgbClr val="FF0000"/>
          </a:solidFill>
          <a:ln w="25400" cap="flat" cmpd="sng" algn="ctr">
            <a:solidFill>
              <a:srgbClr val="FBDF5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068962"/>
            <a:ext cx="2592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accent5"/>
                </a:solidFill>
                <a:latin typeface="Arial" charset="0"/>
              </a:rPr>
              <a:t>Я отлично работал, все понял, могу объяснить другим.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3068961"/>
            <a:ext cx="2232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charset="0"/>
              </a:rPr>
              <a:t>Мне нужна консультация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314736"/>
            <a:ext cx="3627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DAEDEF"/>
                </a:solidFill>
                <a:latin typeface="Arial" charset="0"/>
              </a:rPr>
              <a:t>Молодцы!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12687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Оцени свою работу и отметь кружок на полях: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235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Natalya</dc:creator>
  <cp:lastModifiedBy>Natalya</cp:lastModifiedBy>
  <cp:revision>26</cp:revision>
  <dcterms:created xsi:type="dcterms:W3CDTF">2012-11-19T17:26:15Z</dcterms:created>
  <dcterms:modified xsi:type="dcterms:W3CDTF">2012-12-01T19:54:04Z</dcterms:modified>
</cp:coreProperties>
</file>