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7" r:id="rId2"/>
    <p:sldId id="256" r:id="rId3"/>
    <p:sldId id="258" r:id="rId4"/>
    <p:sldId id="259" r:id="rId5"/>
    <p:sldId id="265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CC"/>
    <a:srgbClr val="0000FF"/>
    <a:srgbClr val="BB6BFD"/>
    <a:srgbClr val="FF9900"/>
    <a:srgbClr val="FF3300"/>
    <a:srgbClr val="99CC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8" autoAdjust="0"/>
    <p:restoredTop sz="94660"/>
  </p:normalViewPr>
  <p:slideViewPr>
    <p:cSldViewPr>
      <p:cViewPr>
        <p:scale>
          <a:sx n="70" d="100"/>
          <a:sy n="7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baseline="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865609977106788"/>
          <c:y val="0"/>
        </c:manualLayout>
      </c:layout>
    </c:title>
    <c:view3D>
      <c:rotX val="10"/>
      <c:rotY val="0"/>
      <c:depthPercent val="100"/>
      <c:rAngAx val="1"/>
    </c:view3D>
    <c:floor>
      <c:spPr>
        <a:ln>
          <a:solidFill>
            <a:srgbClr val="0033CC"/>
          </a:solidFill>
        </a:ln>
      </c:spPr>
    </c:floor>
    <c:plotArea>
      <c:layout>
        <c:manualLayout>
          <c:layoutTarget val="inner"/>
          <c:xMode val="edge"/>
          <c:yMode val="edge"/>
          <c:x val="5.229533003653531E-2"/>
          <c:y val="0.14902188420986626"/>
          <c:w val="0.60130700400647363"/>
          <c:h val="0.71854344145548465"/>
        </c:manualLayout>
      </c:layout>
      <c:bar3DChart>
        <c:barDir val="col"/>
        <c:grouping val="clustered"/>
        <c:ser>
          <c:idx val="0"/>
          <c:order val="0"/>
          <c:tx>
            <c:strRef>
              <c:f>'[Диаграмма в Microsoft Office Word]Лист1'!$A$2</c:f>
              <c:strCache>
                <c:ptCount val="1"/>
                <c:pt idx="0">
                  <c:v> высокий общий уровень  развития </c:v>
                </c:pt>
              </c:strCache>
            </c:strRef>
          </c:tx>
          <c:spPr>
            <a:solidFill>
              <a:srgbClr val="FF66CC"/>
            </a:solidFill>
            <a:ln w="9525">
              <a:noFill/>
            </a:ln>
          </c:spPr>
          <c:dLbls>
            <c:dLbl>
              <c:idx val="0"/>
              <c:layout>
                <c:manualLayout>
                  <c:x val="-5.7224606580829774E-3"/>
                  <c:y val="0.11376564277588228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1600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'[Диаграмма в Microsoft Office Word]Лист1'!$B$2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Word]Лист1'!$A$3</c:f>
              <c:strCache>
                <c:ptCount val="1"/>
                <c:pt idx="0">
                  <c:v> признаки специальной умственной одаренности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9.5374344301383755E-3"/>
                  <c:y val="0.15472127417519974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1600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'[Диаграмма в Microsoft Office Word]Лист1'!$B$3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Word]Лист1'!$A$4</c:f>
              <c:strCache>
                <c:ptCount val="1"/>
                <c:pt idx="0">
                  <c:v>творческие способности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5.7224606580829774E-3"/>
                  <c:y val="0.2275312855517644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16</a:t>
                    </a:r>
                    <a:r>
                      <a: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1600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'[Диаграмма в Microsoft Office Word]Лист1'!$B$4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Word]Лист1'!$A$5</c:f>
              <c:strCache>
                <c:ptCount val="1"/>
                <c:pt idx="0">
                  <c:v> лидерские  способности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1.9074868860276622E-3"/>
                  <c:y val="0.12286689419795208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1600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'[Диаграмма в Microsoft Office Word]Лист1'!$B$5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'[Диаграмма в Microsoft Office Word]Лист1'!$A$6</c:f>
              <c:strCache>
                <c:ptCount val="1"/>
                <c:pt idx="0">
                  <c:v> яркая познавательная активность, оригинальность мышления и психического склада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3.8149737720554054E-3"/>
                  <c:y val="0.15927189988623514"/>
                </c:manualLayout>
              </c:layout>
              <c:tx>
                <c:rich>
                  <a:bodyPr/>
                  <a:lstStyle/>
                  <a:p>
                    <a:r>
                      <a:rPr lang="en-US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600" b="1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чел.</a:t>
                    </a:r>
                    <a:endParaRPr lang="en-US" sz="1600" b="1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'[Диаграмма в Microsoft Office Word]Лист1'!$B$6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hape val="box"/>
        <c:axId val="57690752"/>
        <c:axId val="57721216"/>
        <c:axId val="0"/>
      </c:bar3DChart>
      <c:catAx>
        <c:axId val="57690752"/>
        <c:scaling>
          <c:orientation val="minMax"/>
        </c:scaling>
        <c:delete val="1"/>
        <c:axPos val="b"/>
        <c:tickLblPos val="nextTo"/>
        <c:crossAx val="57721216"/>
        <c:crosses val="autoZero"/>
        <c:auto val="1"/>
        <c:lblAlgn val="ctr"/>
        <c:lblOffset val="100"/>
      </c:catAx>
      <c:valAx>
        <c:axId val="57721216"/>
        <c:scaling>
          <c:orientation val="minMax"/>
        </c:scaling>
        <c:axPos val="l"/>
        <c:majorGridlines>
          <c:spPr>
            <a:ln>
              <a:solidFill>
                <a:srgbClr val="0033CC"/>
              </a:solidFill>
            </a:ln>
          </c:spPr>
        </c:majorGridlines>
        <c:numFmt formatCode="General" sourceLinked="1"/>
        <c:tickLblPos val="nextTo"/>
        <c:spPr>
          <a:ln>
            <a:solidFill>
              <a:srgbClr val="0033CC"/>
            </a:solidFill>
          </a:ln>
        </c:spPr>
        <c:txPr>
          <a:bodyPr/>
          <a:lstStyle/>
          <a:p>
            <a:pPr>
              <a:defRPr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7690752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>
          <a:bevelB/>
        </a:sp3d>
      </c:spPr>
    </c:plotArea>
    <c:legend>
      <c:legendPos val="r"/>
      <c:layout>
        <c:manualLayout>
          <c:xMode val="edge"/>
          <c:yMode val="edge"/>
          <c:x val="0.63040494444207062"/>
          <c:y val="0.1721459609436817"/>
          <c:w val="0.36959505555792949"/>
          <c:h val="0.69547369747193377"/>
        </c:manualLayout>
      </c:layout>
      <c:txPr>
        <a:bodyPr/>
        <a:lstStyle/>
        <a:p>
          <a:pPr>
            <a:defRPr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Лицее 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 человек)</a:t>
            </a:r>
          </a:p>
        </c:rich>
      </c:tx>
      <c:layout>
        <c:manualLayout>
          <c:xMode val="edge"/>
          <c:yMode val="edge"/>
          <c:x val="0.32970772559622674"/>
          <c:y val="0.10562563636336847"/>
        </c:manualLayout>
      </c:layout>
    </c:title>
    <c:view3D>
      <c:rotX val="30"/>
      <c:depthPercent val="100"/>
      <c:rAngAx val="1"/>
    </c:view3D>
    <c:plotArea>
      <c:layout/>
      <c:pie3DChart>
        <c:varyColors val="1"/>
        <c:ser>
          <c:idx val="0"/>
          <c:order val="0"/>
          <c:tx>
            <c:strRef>
              <c:f>Лист1!$C$14</c:f>
              <c:strCache>
                <c:ptCount val="1"/>
                <c:pt idx="0">
                  <c:v>в Лицее</c:v>
                </c:pt>
              </c:strCache>
            </c:strRef>
          </c:tx>
          <c:spPr>
            <a:gradFill>
              <a:gsLst>
                <a:gs pos="0">
                  <a:srgbClr val="FF66CC"/>
                </a:gs>
                <a:gs pos="12000">
                  <a:srgbClr val="FF6699"/>
                </a:gs>
                <a:gs pos="91000">
                  <a:srgbClr val="FFCCFF"/>
                </a:gs>
              </a:gsLst>
              <a:lin ang="2700000" scaled="1"/>
            </a:gradFill>
          </c:spPr>
          <c:val>
            <c:numRef>
              <c:f>Лист1!$D$14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</c:pie3DChart>
    </c:plotArea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 sz="16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классе 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sz="16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 человек) </a:t>
            </a:r>
            <a:r>
              <a:rPr lang="ru-RU" sz="1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c:rich>
      </c:tx>
      <c:layout>
        <c:manualLayout>
          <c:xMode val="edge"/>
          <c:yMode val="edge"/>
          <c:x val="0.3043194458138424"/>
          <c:y val="7.454642303005477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8507821901323715E-2"/>
          <c:y val="0.22433862433862417"/>
          <c:w val="0.89410348977135778"/>
          <c:h val="0.6839506172839519"/>
        </c:manualLayout>
      </c:layout>
      <c:pie3DChart>
        <c:ser>
          <c:idx val="0"/>
          <c:order val="0"/>
          <c:explosion val="6"/>
          <c:dPt>
            <c:idx val="0"/>
            <c:spPr>
              <a:gradFill flip="none" rotWithShape="1">
                <a:gsLst>
                  <a:gs pos="0">
                    <a:sysClr val="window" lastClr="FFFFFF">
                      <a:lumMod val="85000"/>
                    </a:sysClr>
                  </a:gs>
                  <a:gs pos="12000">
                    <a:sysClr val="window" lastClr="FFFFFF"/>
                  </a:gs>
                  <a:gs pos="91000">
                    <a:srgbClr val="0000FF"/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gradFill>
                <a:gsLst>
                  <a:gs pos="0">
                    <a:srgbClr val="FF6699"/>
                  </a:gs>
                  <a:gs pos="50000">
                    <a:srgbClr val="FF99CC"/>
                  </a:gs>
                  <a:gs pos="91000">
                    <a:srgbClr val="FFCCFF"/>
                  </a:gs>
                </a:gsLst>
                <a:lin ang="2700000" scaled="1"/>
              </a:gradFill>
            </c:spPr>
          </c:dPt>
          <c:cat>
            <c:strRef>
              <c:f>Лист1!$D$3:$E$3</c:f>
              <c:strCache>
                <c:ptCount val="2"/>
                <c:pt idx="0">
                  <c:v>занимаются</c:v>
                </c:pt>
                <c:pt idx="1">
                  <c:v>не занимаются</c:v>
                </c:pt>
              </c:strCache>
            </c:strRef>
          </c:cat>
          <c:val>
            <c:numRef>
              <c:f>Лист1!$D$4:$E$4</c:f>
              <c:numCache>
                <c:formatCode>General</c:formatCode>
                <c:ptCount val="2"/>
                <c:pt idx="0">
                  <c:v>11</c:v>
                </c:pt>
                <c:pt idx="1">
                  <c:v>15</c:v>
                </c:pt>
              </c:numCache>
            </c:numRef>
          </c:val>
        </c:ser>
      </c:pie3DChart>
      <c:spPr>
        <a:noFill/>
      </c:spPr>
    </c:plotArea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00FF"/>
                </a:solidFill>
              </a:defRPr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городе</a:t>
            </a:r>
          </a:p>
          <a:p>
            <a:pPr>
              <a:defRPr>
                <a:solidFill>
                  <a:srgbClr val="0000FF"/>
                </a:solidFill>
              </a:defRPr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 человек</a:t>
            </a:r>
            <a:r>
              <a:rPr lang="ru-RU" sz="1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c:rich>
      </c:tx>
      <c:layout>
        <c:manualLayout>
          <c:xMode val="edge"/>
          <c:yMode val="edge"/>
          <c:x val="0.14291471859047944"/>
          <c:y val="0.1176891317012821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gradFill>
                <a:gsLst>
                  <a:gs pos="0">
                    <a:sysClr val="window" lastClr="FFFFFF">
                      <a:lumMod val="85000"/>
                    </a:sysClr>
                  </a:gs>
                  <a:gs pos="12000">
                    <a:sysClr val="window" lastClr="FFFFFF"/>
                  </a:gs>
                  <a:gs pos="91000">
                    <a:srgbClr val="0000FF"/>
                  </a:gs>
                </a:gsLst>
                <a:lin ang="2700000" scaled="1"/>
              </a:gradFill>
            </c:spPr>
          </c:dPt>
          <c:dPt>
            <c:idx val="1"/>
            <c:explosion val="13"/>
            <c:spPr>
              <a:gradFill>
                <a:gsLst>
                  <a:gs pos="0">
                    <a:srgbClr val="FF66CC"/>
                  </a:gs>
                  <a:gs pos="12000">
                    <a:srgbClr val="FF6699"/>
                  </a:gs>
                  <a:gs pos="91000">
                    <a:srgbClr val="FFCCFF"/>
                  </a:gs>
                </a:gsLst>
                <a:lin ang="2700000" scaled="1"/>
              </a:gradFill>
            </c:spPr>
          </c:dPt>
          <c:dLbls>
            <c:delete val="1"/>
          </c:dLbls>
          <c:val>
            <c:numRef>
              <c:f>Лист1!$D$19:$E$19</c:f>
              <c:numCache>
                <c:formatCode>General</c:formatCode>
                <c:ptCount val="2"/>
                <c:pt idx="0">
                  <c:v>8</c:v>
                </c:pt>
                <c:pt idx="1">
                  <c:v>19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/>
            </a:gs>
            <a:gs pos="100000">
              <a:srgbClr val="FFC000"/>
            </a:gs>
            <a:gs pos="86000">
              <a:srgbClr val="FFFF00"/>
            </a:gs>
            <a:gs pos="85000">
              <a:schemeClr val="tx2">
                <a:lumMod val="50000"/>
              </a:schemeClr>
            </a:gs>
            <a:gs pos="82000">
              <a:schemeClr val="accent6">
                <a:lumMod val="60000"/>
                <a:lumOff val="40000"/>
              </a:schemeClr>
            </a:gs>
            <a:gs pos="79000">
              <a:srgbClr val="0033CC"/>
            </a:gs>
            <a:gs pos="78000">
              <a:srgbClr val="BB6BFD"/>
            </a:gs>
            <a:gs pos="65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9D84CB-CFA6-4AE3-88C5-49B44153F5B8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B312897-6470-4E9F-AEC4-2EB26768D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hyperlink" Target="file:///C:\Documents%20and%20Settings\user\&#1056;&#1072;&#1073;&#1086;&#1095;&#1080;&#1081;%20&#1089;&#1090;&#1086;&#1083;\&#1050;&#1072;&#1088;&#1090;&#1072;%20&#1080;&#1085;&#1090;&#1077;&#1088;&#1077;&#1089;&#1086;&#1074;.docx" TargetMode="External"/><Relationship Id="rId4" Type="http://schemas.openxmlformats.org/officeDocument/2006/relationships/hyperlink" Target="file:///C:\Documents%20and%20Settings\user\&#1056;&#1072;&#1073;&#1086;&#1095;&#1080;&#1081;%20&#1089;&#1090;&#1086;&#1083;\&#1040;&#1085;&#1082;&#1077;&#1090;&#1072;%20&#1076;&#1083;&#1103;%20&#1088;&#1086;&#1076;&#1080;&#1090;&#1077;&#1083;&#1077;&#1081;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1">
                <a:alpha val="93000"/>
              </a:schemeClr>
            </a:gs>
            <a:gs pos="0">
              <a:schemeClr val="accent1">
                <a:lumMod val="20000"/>
                <a:lumOff val="80000"/>
              </a:schemeClr>
            </a:gs>
            <a:gs pos="72000">
              <a:srgbClr val="0000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214422"/>
            <a:ext cx="70009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стратегия развития одарённости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54785" y="5214950"/>
            <a:ext cx="36892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Елена Александровна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Манзова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Лицей № 103 «Гармония»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 rot="10800000" flipV="1">
            <a:off x="1142976" y="2143116"/>
            <a:ext cx="757242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Одаренность</a:t>
            </a: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системное, развивающееся в течение жизни качество психики, которое определяет возможность достижения человеком более высоких результатов в одном или нескольких видах деятельности по сравнению с другими людьми.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37953" y="1643050"/>
          <a:ext cx="7906047" cy="1950720"/>
        </p:xfrm>
        <a:graphic>
          <a:graphicData uri="http://schemas.openxmlformats.org/drawingml/2006/table">
            <a:tbl>
              <a:tblPr/>
              <a:tblGrid>
                <a:gridCol w="2975993"/>
                <a:gridCol w="4930054"/>
              </a:tblGrid>
              <a:tr h="444656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Основание для разработки: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CC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Послание Президента "Наша новая школа" (раздел "Развитие системы поддержки талантливых детей"</a:t>
                      </a: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134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Заказчики программы: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CC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Министерство Образования и Науки Красноярского края, Отдел Образования г.Железногорска</a:t>
                      </a: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67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Разработчики программы: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CC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Совет Лицея № 103 "Гармония"</a:t>
                      </a: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67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Сроки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реализации: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33CC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2011-2013 </a:t>
                      </a:r>
                      <a:r>
                        <a:rPr lang="ru-RU" sz="1600" dirty="0">
                          <a:solidFill>
                            <a:srgbClr val="0033CC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годы</a:t>
                      </a: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978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Источники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финансирования: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33CC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Краевой бюджет, муниципальный бюджет, гранты, спонсорская и благотворительная помощь</a:t>
                      </a:r>
                    </a:p>
                  </a:txBody>
                  <a:tcPr marL="65781" marR="657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43240" y="142852"/>
            <a:ext cx="60007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ЦЕЛЕВАЯ ПРОГРАММА "ОДАРЕННЫЕ ДЕТИ" ЛИЦЕЯ № 103 "ГАРМОНИЯ" НА 2011 – 2013 Г.Г.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Паспорт программы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811305"/>
            <a:ext cx="4500594" cy="2822673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" y="4699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0000"/>
            </a:gs>
            <a:gs pos="100000">
              <a:srgbClr val="FFC000"/>
            </a:gs>
            <a:gs pos="86000">
              <a:srgbClr val="FFFF00"/>
            </a:gs>
            <a:gs pos="85000">
              <a:schemeClr val="tx2">
                <a:lumMod val="50000"/>
              </a:schemeClr>
            </a:gs>
            <a:gs pos="82000">
              <a:schemeClr val="accent6">
                <a:lumMod val="60000"/>
                <a:lumOff val="40000"/>
              </a:schemeClr>
            </a:gs>
            <a:gs pos="79000">
              <a:srgbClr val="0033CC"/>
            </a:gs>
            <a:gs pos="78000">
              <a:srgbClr val="BB6BFD"/>
            </a:gs>
            <a:gs pos="65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357158" y="6357958"/>
            <a:ext cx="3786214" cy="35719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" action="ppaction://noaction"/>
              </a:rPr>
              <a:t>Мониторинг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4857752" y="3857628"/>
            <a:ext cx="2214987" cy="42862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Организация  урочной  и внеурочной деятельности</a:t>
            </a:r>
            <a:endParaRPr kumimoji="0" lang="ru-RU" sz="11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4857752" y="4357694"/>
            <a:ext cx="2214578" cy="78581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Работа с учреждениями  дополнительного образования: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Лицейскими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городскими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3" name="AutoShape 25"/>
          <p:cNvSpPr>
            <a:spLocks/>
          </p:cNvSpPr>
          <p:nvPr/>
        </p:nvSpPr>
        <p:spPr bwMode="auto">
          <a:xfrm>
            <a:off x="7143768" y="3357562"/>
            <a:ext cx="387351" cy="1928826"/>
          </a:xfrm>
          <a:prstGeom prst="rightBrace">
            <a:avLst>
              <a:gd name="adj1" fmla="val 42641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100" b="1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 rot="16200000">
            <a:off x="6036479" y="3964785"/>
            <a:ext cx="3929090" cy="71438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Создание специальных условий для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развития способностей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одаренных детей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57158" y="3429000"/>
            <a:ext cx="3786214" cy="857256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2" action="ppaction://hlinksldjump"/>
              </a:rPr>
              <a:t>Предоставление широкого спектра возможностей развития одаренности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57158" y="4429132"/>
            <a:ext cx="3786214" cy="171451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3" action="ppaction://hlinksldjump"/>
              </a:rPr>
              <a:t>Реализация способностей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42910" y="4714884"/>
            <a:ext cx="3143272" cy="2857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Интеллектуальные и творческие конкурсы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42910" y="5072074"/>
            <a:ext cx="3143272" cy="2857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Концерты и фестивали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42910" y="5429264"/>
            <a:ext cx="3143272" cy="2857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Научно-практические конференции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42910" y="5786454"/>
            <a:ext cx="3143272" cy="2857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Спортивные соревнования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3" name="AutoShape 35"/>
          <p:cNvSpPr>
            <a:spLocks noChangeShapeType="1"/>
          </p:cNvSpPr>
          <p:nvPr/>
        </p:nvSpPr>
        <p:spPr bwMode="auto">
          <a:xfrm>
            <a:off x="4143372" y="2786058"/>
            <a:ext cx="295275" cy="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4429124" y="2500306"/>
            <a:ext cx="2000264" cy="928694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Работа с детьми: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наблюдение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беседа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анкетирование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карта интересов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429124" y="1500174"/>
            <a:ext cx="2000264" cy="928694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Работа с родителями: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анкетирование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индивидуальные беседы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совместной творческой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17448" name="AutoShape 40"/>
          <p:cNvSpPr>
            <a:spLocks noChangeArrowheads="1"/>
          </p:cNvSpPr>
          <p:nvPr/>
        </p:nvSpPr>
        <p:spPr bwMode="auto">
          <a:xfrm>
            <a:off x="5786446" y="428604"/>
            <a:ext cx="3143272" cy="1285884"/>
          </a:xfrm>
          <a:prstGeom prst="flowChartDecision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Психологическая готовность к работе с одаренными  детьми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357158" y="1714488"/>
            <a:ext cx="3786214" cy="142876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6" action="ppaction://hlinksldjump"/>
              </a:rPr>
              <a:t>Выявление одаренности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571472" y="2000240"/>
            <a:ext cx="3500462" cy="2857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Раннее выявление творческих возможностей детей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571472" y="2357430"/>
            <a:ext cx="3500462" cy="2143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Выявление личностных особенностей ребенка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571472" y="2643182"/>
            <a:ext cx="3500462" cy="3810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Выявление специальных интересов ребенка и  степень их выраженности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857752" y="3500438"/>
            <a:ext cx="2214578" cy="28575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Работа с родителями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2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1428728" y="-214338"/>
            <a:ext cx="631493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 Unicode MS" pitchFamily="34" charset="-128"/>
              <a:ea typeface="Times New Roman" pitchFamily="18" charset="0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 action="ppaction://hlinksldjump"/>
              </a:rPr>
              <a:t>Модель работы с одарёнными детьми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0" y="914400"/>
            <a:ext cx="48494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Times New Roman" pitchFamily="18" charset="0"/>
                <a:cs typeface="Arial Unicode MS" pitchFamily="34" charset="-128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96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2" y="1371602"/>
            <a:ext cx="184731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71" name="Rectangle 63"/>
          <p:cNvSpPr>
            <a:spLocks noChangeArrowheads="1"/>
          </p:cNvSpPr>
          <p:nvPr/>
        </p:nvSpPr>
        <p:spPr bwMode="auto">
          <a:xfrm>
            <a:off x="449266" y="1828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3" name="Соединительная линия уступом 52"/>
          <p:cNvCxnSpPr>
            <a:stCxn id="17448" idx="1"/>
            <a:endCxn id="17441" idx="0"/>
          </p:cNvCxnSpPr>
          <p:nvPr/>
        </p:nvCxnSpPr>
        <p:spPr>
          <a:xfrm rot="10800000" flipV="1">
            <a:off x="2250266" y="1071546"/>
            <a:ext cx="3536181" cy="642942"/>
          </a:xfrm>
          <a:prstGeom prst="bentConnector2">
            <a:avLst/>
          </a:prstGeom>
          <a:ln w="28575">
            <a:solidFill>
              <a:srgbClr val="0033CC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Соединительная линия уступом 59"/>
          <p:cNvCxnSpPr>
            <a:stCxn id="17441" idx="2"/>
            <a:endCxn id="17426" idx="0"/>
          </p:cNvCxnSpPr>
          <p:nvPr/>
        </p:nvCxnSpPr>
        <p:spPr>
          <a:xfrm rot="5400000">
            <a:off x="2107389" y="3286124"/>
            <a:ext cx="285752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33CC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ная линия уступом 66"/>
          <p:cNvCxnSpPr>
            <a:stCxn id="17426" idx="2"/>
            <a:endCxn id="17425" idx="0"/>
          </p:cNvCxnSpPr>
          <p:nvPr/>
        </p:nvCxnSpPr>
        <p:spPr>
          <a:xfrm rot="5400000">
            <a:off x="2178827" y="4357694"/>
            <a:ext cx="142876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33CC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/>
          <p:nvPr/>
        </p:nvCxnSpPr>
        <p:spPr>
          <a:xfrm rot="16200000" flipH="1">
            <a:off x="428596" y="1928802"/>
            <a:ext cx="142876" cy="142876"/>
          </a:xfrm>
          <a:prstGeom prst="bentConnector2">
            <a:avLst/>
          </a:prstGeom>
          <a:ln w="28575">
            <a:solidFill>
              <a:srgbClr val="0000FF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hape 85"/>
          <p:cNvCxnSpPr/>
          <p:nvPr/>
        </p:nvCxnSpPr>
        <p:spPr>
          <a:xfrm rot="16200000" flipH="1">
            <a:off x="339299" y="2160976"/>
            <a:ext cx="321471" cy="142876"/>
          </a:xfrm>
          <a:prstGeom prst="bentConnector2">
            <a:avLst/>
          </a:prstGeom>
          <a:ln w="28575">
            <a:solidFill>
              <a:srgbClr val="0000FF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hape 87"/>
          <p:cNvCxnSpPr/>
          <p:nvPr/>
        </p:nvCxnSpPr>
        <p:spPr>
          <a:xfrm rot="16200000" flipH="1">
            <a:off x="273815" y="2512212"/>
            <a:ext cx="452439" cy="142876"/>
          </a:xfrm>
          <a:prstGeom prst="bentConnector2">
            <a:avLst/>
          </a:prstGeom>
          <a:ln w="28575">
            <a:solidFill>
              <a:srgbClr val="0000FF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Соединительная линия уступом 149"/>
          <p:cNvCxnSpPr>
            <a:stCxn id="17425" idx="2"/>
            <a:endCxn id="17432" idx="0"/>
          </p:cNvCxnSpPr>
          <p:nvPr/>
        </p:nvCxnSpPr>
        <p:spPr>
          <a:xfrm rot="5400000">
            <a:off x="2143108" y="6250801"/>
            <a:ext cx="214314" cy="1588"/>
          </a:xfrm>
          <a:prstGeom prst="bentConnector3">
            <a:avLst>
              <a:gd name="adj1" fmla="val 50000"/>
            </a:avLst>
          </a:prstGeom>
          <a:ln w="28575">
            <a:solidFill>
              <a:srgbClr val="0033CC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AutoShape 35"/>
          <p:cNvSpPr>
            <a:spLocks noChangeShapeType="1"/>
          </p:cNvSpPr>
          <p:nvPr/>
        </p:nvSpPr>
        <p:spPr bwMode="auto">
          <a:xfrm>
            <a:off x="4143372" y="2000240"/>
            <a:ext cx="295275" cy="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7480" name="AutoShape 72"/>
          <p:cNvCxnSpPr>
            <a:cxnSpLocks noChangeShapeType="1"/>
          </p:cNvCxnSpPr>
          <p:nvPr/>
        </p:nvCxnSpPr>
        <p:spPr bwMode="auto">
          <a:xfrm>
            <a:off x="4357686" y="4714884"/>
            <a:ext cx="441325" cy="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81" name="AutoShape 73"/>
          <p:cNvCxnSpPr>
            <a:cxnSpLocks noChangeShapeType="1"/>
          </p:cNvCxnSpPr>
          <p:nvPr/>
        </p:nvCxnSpPr>
        <p:spPr bwMode="auto">
          <a:xfrm>
            <a:off x="4357686" y="3643314"/>
            <a:ext cx="458787" cy="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82" name="AutoShape 74"/>
          <p:cNvCxnSpPr>
            <a:cxnSpLocks noChangeShapeType="1"/>
          </p:cNvCxnSpPr>
          <p:nvPr/>
        </p:nvCxnSpPr>
        <p:spPr bwMode="auto">
          <a:xfrm>
            <a:off x="4357686" y="4143380"/>
            <a:ext cx="449262" cy="1587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00" name="Прямая соединительная линия 199"/>
          <p:cNvCxnSpPr/>
          <p:nvPr/>
        </p:nvCxnSpPr>
        <p:spPr>
          <a:xfrm rot="5400000">
            <a:off x="3822695" y="4178305"/>
            <a:ext cx="1071570" cy="1588"/>
          </a:xfrm>
          <a:prstGeom prst="line">
            <a:avLst/>
          </a:prstGeom>
          <a:ln w="285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4143372" y="4143380"/>
            <a:ext cx="214314" cy="1588"/>
          </a:xfrm>
          <a:prstGeom prst="line">
            <a:avLst/>
          </a:prstGeom>
          <a:ln w="28575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Соединительная линия уступом 205"/>
          <p:cNvCxnSpPr>
            <a:endCxn id="17423" idx="1"/>
          </p:cNvCxnSpPr>
          <p:nvPr/>
        </p:nvCxnSpPr>
        <p:spPr>
          <a:xfrm rot="16200000" flipH="1">
            <a:off x="428596" y="4643446"/>
            <a:ext cx="214314" cy="214314"/>
          </a:xfrm>
          <a:prstGeom prst="bentConnector2">
            <a:avLst/>
          </a:prstGeom>
          <a:ln w="28575">
            <a:solidFill>
              <a:srgbClr val="0000FF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Соединительная линия уступом 208"/>
          <p:cNvCxnSpPr>
            <a:endCxn id="17422" idx="1"/>
          </p:cNvCxnSpPr>
          <p:nvPr/>
        </p:nvCxnSpPr>
        <p:spPr>
          <a:xfrm rot="16200000" flipH="1">
            <a:off x="357158" y="4929198"/>
            <a:ext cx="357190" cy="214314"/>
          </a:xfrm>
          <a:prstGeom prst="bentConnector2">
            <a:avLst/>
          </a:prstGeom>
          <a:ln w="28575">
            <a:solidFill>
              <a:srgbClr val="0000FF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Соединительная линия уступом 221"/>
          <p:cNvCxnSpPr>
            <a:endCxn id="17420" idx="1"/>
          </p:cNvCxnSpPr>
          <p:nvPr/>
        </p:nvCxnSpPr>
        <p:spPr>
          <a:xfrm rot="16200000" flipH="1">
            <a:off x="107125" y="5393545"/>
            <a:ext cx="857256" cy="214314"/>
          </a:xfrm>
          <a:prstGeom prst="bentConnector2">
            <a:avLst/>
          </a:prstGeom>
          <a:ln w="28575">
            <a:solidFill>
              <a:srgbClr val="0000FF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 стрелкой 228"/>
          <p:cNvCxnSpPr>
            <a:endCxn id="17421" idx="1"/>
          </p:cNvCxnSpPr>
          <p:nvPr/>
        </p:nvCxnSpPr>
        <p:spPr>
          <a:xfrm>
            <a:off x="428596" y="5572140"/>
            <a:ext cx="214314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00166" y="2000240"/>
            <a:ext cx="850109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330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раз в 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выявление интересов, способностей, приоритетных видов деятельности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достижений обучающихся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результатов и составление плана работы на 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30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 раз в четверть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выполнения плана, его корректировка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учет личных достижений детей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Организации и проведение внеклассных мероприятий направленных на развитие творческих способностей учащихся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30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Ежемесячно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 с педагогами дополнительного образования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консультации родителей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факультативная работа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30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Еженедельно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кружковая работа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3305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Ежедневно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3305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мотивация, стимулирование и психологическая поддержка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214290"/>
            <a:ext cx="55007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3305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Примерная циклограмма работы с одарёнными детьми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215338" y="5786454"/>
            <a:ext cx="500066" cy="500066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2976" y="1428736"/>
            <a:ext cx="77153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r>
              <a:rPr kumimoji="0" lang="ru-RU" sz="200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Дети с очень высоким общим уровнем развития </a:t>
            </a:r>
            <a:r>
              <a:rPr kumimoji="0" lang="ru-RU" sz="200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сравнению с большинством сверстников</a:t>
            </a: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endParaRPr kumimoji="0" lang="ru-RU" sz="200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r>
              <a:rPr kumimoji="0" lang="ru-RU" sz="200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 признаками специальной умственной одаренности в определенной области наук и конкретными академическими способностями</a:t>
            </a: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endParaRPr kumimoji="0" lang="ru-RU" sz="200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r>
              <a:rPr kumimoji="0" lang="ru-RU" sz="200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 высокими творческими (художественными) способностями</a:t>
            </a: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endParaRPr kumimoji="0" lang="ru-RU" sz="200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r>
              <a:rPr kumimoji="0" lang="ru-RU" sz="200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 высокими лидерскими (руководящими) способностями</a:t>
            </a: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endParaRPr kumimoji="0" lang="ru-RU" sz="200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buFontTx/>
              <a:buChar char="•"/>
              <a:tabLst>
                <a:tab pos="3330575" algn="l"/>
              </a:tabLst>
            </a:pPr>
            <a:r>
              <a:rPr kumimoji="0" lang="ru-RU" sz="2000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Учащиеся, не достигающие по каким-либо причинам успехов в учении, но обладающие яркой познавательной активностью, оригинальностью мышления и психического склада.</a:t>
            </a:r>
            <a:endParaRPr kumimoji="0" lang="ru-RU" sz="2000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214290"/>
            <a:ext cx="4836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330575" algn="l"/>
              </a:tabLst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Категории одаренных детей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285860"/>
          <a:ext cx="814393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Улыбающееся лицо 3">
            <a:hlinkClick r:id="rId3" action="ppaction://hlinksldjump"/>
          </p:cNvPr>
          <p:cNvSpPr/>
          <p:nvPr/>
        </p:nvSpPr>
        <p:spPr>
          <a:xfrm>
            <a:off x="8143900" y="6143644"/>
            <a:ext cx="500066" cy="500066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28604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Количество детей моего класса </a:t>
            </a:r>
            <a:endParaRPr lang="ru-RU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2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категориям одаренности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0000"/>
            </a:gs>
            <a:gs pos="100000">
              <a:srgbClr val="FFC000"/>
            </a:gs>
            <a:gs pos="86000">
              <a:srgbClr val="FFFF00"/>
            </a:gs>
            <a:gs pos="85000">
              <a:schemeClr val="tx2">
                <a:lumMod val="50000"/>
              </a:schemeClr>
            </a:gs>
            <a:gs pos="82000">
              <a:schemeClr val="accent6">
                <a:lumMod val="60000"/>
                <a:lumOff val="40000"/>
              </a:schemeClr>
            </a:gs>
            <a:gs pos="79000">
              <a:srgbClr val="0033CC"/>
            </a:gs>
            <a:gs pos="78000">
              <a:srgbClr val="BB6BFD"/>
            </a:gs>
            <a:gs pos="65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16"/>
          <p:cNvGraphicFramePr/>
          <p:nvPr/>
        </p:nvGraphicFramePr>
        <p:xfrm>
          <a:off x="2571736" y="1428736"/>
          <a:ext cx="314327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0" y="642918"/>
          <a:ext cx="328611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5214942" y="428604"/>
          <a:ext cx="342902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0"/>
            <a:ext cx="8733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Количество детей, получающих дополнительное образование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33CC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pitchFamily="34" charset="0"/>
            </a:endParaRPr>
          </a:p>
        </p:txBody>
      </p:sp>
      <p:cxnSp>
        <p:nvCxnSpPr>
          <p:cNvPr id="20502" name="AutoShape 22"/>
          <p:cNvCxnSpPr>
            <a:cxnSpLocks noChangeShapeType="1"/>
          </p:cNvCxnSpPr>
          <p:nvPr/>
        </p:nvCxnSpPr>
        <p:spPr bwMode="auto">
          <a:xfrm rot="5400000">
            <a:off x="1819255" y="538143"/>
            <a:ext cx="428628" cy="352426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03" name="AutoShape 23"/>
          <p:cNvCxnSpPr>
            <a:cxnSpLocks noChangeShapeType="1"/>
          </p:cNvCxnSpPr>
          <p:nvPr/>
        </p:nvCxnSpPr>
        <p:spPr bwMode="auto">
          <a:xfrm rot="5400000">
            <a:off x="3501224" y="1070752"/>
            <a:ext cx="1285884" cy="1588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0504" name="AutoShape 24"/>
          <p:cNvCxnSpPr>
            <a:cxnSpLocks noChangeShapeType="1"/>
          </p:cNvCxnSpPr>
          <p:nvPr/>
        </p:nvCxnSpPr>
        <p:spPr bwMode="auto">
          <a:xfrm rot="16200000" flipH="1">
            <a:off x="5679289" y="535761"/>
            <a:ext cx="357190" cy="285752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29" name="Улыбающееся лицо 28">
            <a:hlinkClick r:id="rId5" action="ppaction://hlinksldjump"/>
          </p:cNvPr>
          <p:cNvSpPr/>
          <p:nvPr/>
        </p:nvSpPr>
        <p:spPr>
          <a:xfrm>
            <a:off x="8215338" y="5786454"/>
            <a:ext cx="500066" cy="500066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5720" y="1428736"/>
            <a:ext cx="2081212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6700" marR="0" lvl="1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кружок «Информатика и математика»</a:t>
            </a:r>
          </a:p>
          <a:p>
            <a:pPr marL="266700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факультативы «Занимательное языкознание», «Юный исследователь»</a:t>
            </a:r>
          </a:p>
          <a:p>
            <a:pPr marL="266700" marR="0" lvl="0" indent="-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«Художественное слово»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429256" y="1500174"/>
            <a:ext cx="2667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2925" marR="0" lvl="2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СЮТ</a:t>
            </a:r>
          </a:p>
          <a:p>
            <a:pPr marL="542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СЮН</a:t>
            </a:r>
          </a:p>
          <a:p>
            <a:pPr marL="542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ГДТ</a:t>
            </a:r>
          </a:p>
          <a:p>
            <a:pPr marL="542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Муз. школа</a:t>
            </a:r>
          </a:p>
          <a:p>
            <a:pPr marL="542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Худ.школа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542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ДЮСШ</a:t>
            </a:r>
          </a:p>
          <a:p>
            <a:pPr marL="542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С-к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«Дельфин»</a:t>
            </a:r>
          </a:p>
          <a:p>
            <a:pPr marL="542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ЦД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itchFamily="34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143240" y="2500306"/>
            <a:ext cx="2128838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6700" marR="0" lvl="2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Pct val="110000"/>
              <a:buFont typeface="Arial" pitchFamily="34" charset="0"/>
              <a:buChar char="•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Изо</a:t>
            </a:r>
          </a:p>
          <a:p>
            <a:pPr marL="26670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Спортивные секции                              </a:t>
            </a:r>
          </a:p>
          <a:p>
            <a:pPr marL="26670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Школа бальных танцев</a:t>
            </a:r>
          </a:p>
          <a:p>
            <a:pPr marL="26670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Фольклор</a:t>
            </a:r>
          </a:p>
          <a:p>
            <a:pPr marL="26670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Хор</a:t>
            </a:r>
          </a:p>
          <a:p>
            <a:pPr marL="266700" marR="0" lvl="2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rgbClr val="0000CC"/>
              </a:buClr>
              <a:buSzTx/>
              <a:buFont typeface="Symbol" pitchFamily="18" charset="2"/>
              <a:buChar char="·"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Вокал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0000"/>
            </a:gs>
            <a:gs pos="100000">
              <a:srgbClr val="FFC000"/>
            </a:gs>
            <a:gs pos="86000">
              <a:srgbClr val="FFFF00"/>
            </a:gs>
            <a:gs pos="85000">
              <a:schemeClr val="tx2">
                <a:lumMod val="50000"/>
              </a:schemeClr>
            </a:gs>
            <a:gs pos="82000">
              <a:schemeClr val="accent6">
                <a:lumMod val="60000"/>
                <a:lumOff val="40000"/>
              </a:schemeClr>
            </a:gs>
            <a:gs pos="79000">
              <a:srgbClr val="0033CC"/>
            </a:gs>
            <a:gs pos="78000">
              <a:srgbClr val="BB6BFD"/>
            </a:gs>
            <a:gs pos="65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57224" y="0"/>
            <a:ext cx="72152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305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самореализации детей, организованные в 2009-2011г.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>
            <a:hlinkClick r:id="rId2" action="ppaction://hlinksldjump"/>
          </p:cNvPr>
          <p:cNvSpPr/>
          <p:nvPr/>
        </p:nvSpPr>
        <p:spPr>
          <a:xfrm>
            <a:off x="8501090" y="6429396"/>
            <a:ext cx="500066" cy="42860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928670"/>
          <a:ext cx="8715404" cy="5502940"/>
        </p:xfrm>
        <a:graphic>
          <a:graphicData uri="http://schemas.openxmlformats.org/drawingml/2006/table">
            <a:tbl>
              <a:tblPr/>
              <a:tblGrid>
                <a:gridCol w="6858048"/>
                <a:gridCol w="1857356"/>
              </a:tblGrid>
              <a:tr h="133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b="1" dirty="0">
                          <a:solidFill>
                            <a:srgbClr val="00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1400" dirty="0">
                        <a:solidFill>
                          <a:srgbClr val="0033CC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b="1" dirty="0">
                          <a:solidFill>
                            <a:srgbClr val="0033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400" dirty="0">
                        <a:solidFill>
                          <a:srgbClr val="0033CC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Интеллект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Конкурс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«Русский медвежонок – языкознание для всех» 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Математический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 «Кенгуру»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федеральный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Конкурс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естествознанию «Человек и Природа»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Интеллектуально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личностный марафон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Чемпионат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математических и логических игр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Эвристическая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олимпиада «Совёнок»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российский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Творчество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L="449580" marR="64770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 детско-юношеского   творчества «Подснежник» 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региональный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L="449580" marR="64770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 детского творчества «Цветик - Семицветик» в Париже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международный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marL="449580" marR="64770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 детского рисунка «Снежный барс-дух гор», проводимого всемирным фондом дикой природы (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WWF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международный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16">
                <a:tc>
                  <a:txBody>
                    <a:bodyPr/>
                    <a:lstStyle/>
                    <a:p>
                      <a:pPr marL="449580" marR="64770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Фестиваль–конкурс детско-юношеского творчества «Музыкальная радуга» 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международный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L="449580" marR="64770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Фестивали детского фольклорного творчества 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региональные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L="449580" marR="64770"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 рисунков «Моя семья», 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краевой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Конкурс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рисунков, сочинений и стихов «Мой сказочный край»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краевой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Конкурс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сочинений «Мой питомец»,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краевой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Конкурс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рисунков «Мой город»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R="6350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Конкурс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чтецов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marR="6350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Конкурсы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рисунков «Радио нашего города» и «Путешествие по Железногорску»  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R="6477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Публикация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рисунков в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журнале для детей и родителей «Кузнечик»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R="63500"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76">
                <a:tc>
                  <a:txBody>
                    <a:bodyPr/>
                    <a:lstStyle/>
                    <a:p>
                      <a:pPr marR="6350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Соревнования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плаванию, фехтованию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52">
                <a:tc>
                  <a:txBody>
                    <a:bodyPr/>
                    <a:lstStyle/>
                    <a:p>
                      <a:pPr marR="63500"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Социально-значимые и природоохранные акции</a:t>
                      </a:r>
                      <a:endParaRPr lang="ru-RU" sz="14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>
                      <a:noFill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33057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краевой, городской</a:t>
                      </a:r>
                      <a:endParaRPr lang="ru-RU" sz="14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54591" marR="54591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Другая 44">
      <a:dk1>
        <a:srgbClr val="FFFFFF"/>
      </a:dk1>
      <a:lt1>
        <a:sysClr val="window" lastClr="FFFFFF"/>
      </a:lt1>
      <a:dk2>
        <a:srgbClr val="0000FF"/>
      </a:dk2>
      <a:lt2>
        <a:srgbClr val="CCFF99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BF"/>
      </a:hlink>
      <a:folHlink>
        <a:srgbClr val="0000BF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662</Words>
  <Application>Microsoft Office PowerPoint</Application>
  <PresentationFormat>Экран (4:3)</PresentationFormat>
  <Paragraphs>154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*</cp:lastModifiedBy>
  <cp:revision>53</cp:revision>
  <dcterms:created xsi:type="dcterms:W3CDTF">2011-09-25T01:26:34Z</dcterms:created>
  <dcterms:modified xsi:type="dcterms:W3CDTF">2012-04-16T02:55:55Z</dcterms:modified>
</cp:coreProperties>
</file>