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62" r:id="rId2"/>
    <p:sldId id="372" r:id="rId3"/>
    <p:sldId id="377" r:id="rId4"/>
    <p:sldId id="373" r:id="rId5"/>
    <p:sldId id="390" r:id="rId6"/>
    <p:sldId id="371" r:id="rId7"/>
    <p:sldId id="375" r:id="rId8"/>
    <p:sldId id="352" r:id="rId9"/>
    <p:sldId id="376" r:id="rId10"/>
    <p:sldId id="378" r:id="rId11"/>
    <p:sldId id="379" r:id="rId12"/>
    <p:sldId id="353" r:id="rId13"/>
    <p:sldId id="356" r:id="rId14"/>
    <p:sldId id="357" r:id="rId15"/>
    <p:sldId id="360" r:id="rId16"/>
    <p:sldId id="382" r:id="rId17"/>
    <p:sldId id="383" r:id="rId18"/>
    <p:sldId id="384" r:id="rId19"/>
    <p:sldId id="386" r:id="rId20"/>
    <p:sldId id="385" r:id="rId21"/>
    <p:sldId id="389" r:id="rId22"/>
    <p:sldId id="3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E947"/>
    <a:srgbClr val="FD99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00" autoAdjust="0"/>
  </p:normalViewPr>
  <p:slideViewPr>
    <p:cSldViewPr>
      <p:cViewPr>
        <p:scale>
          <a:sx n="42" d="100"/>
          <a:sy n="42" d="100"/>
        </p:scale>
        <p:origin x="-461" y="-2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549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vtatuzova.ru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8148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41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06" y="785794"/>
            <a:ext cx="8786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«Переместительное свойство сложения»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90" y="1464503"/>
            <a:ext cx="5481522" cy="282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266864" y="1714488"/>
            <a:ext cx="3786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презентации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Татузова Анна Васильевна</a:t>
            </a:r>
          </a:p>
          <a:p>
            <a:pPr algn="ctr"/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http://avtatuzova.ru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школы № 1702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Москвы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1428728" y="3214686"/>
            <a:ext cx="1500198" cy="1500198"/>
          </a:xfrm>
          <a:prstGeom prst="ellips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285720" y="1428736"/>
            <a:ext cx="1357290" cy="1643074"/>
          </a:xfrm>
          <a:prstGeom prst="triangl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000232" y="1571612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786050" y="1071546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928926" y="2928934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786182" y="278605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428992" y="171448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626321" y="1340768"/>
            <a:ext cx="1003801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840635" y="2060848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490548" y="1319910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524328" y="2132856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20272" y="3974364"/>
            <a:ext cx="1003801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36096" y="3943039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73397" y="2996952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652120" y="3068390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38310" y="4725144"/>
            <a:ext cx="882617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38310" y="654131"/>
            <a:ext cx="8694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из этих выражений описывают рисунок Вовы?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741877" y="4869160"/>
            <a:ext cx="43666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4377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79769E-6 L -0.77292 0.3768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46" y="188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1" animBg="1"/>
      <p:bldP spid="37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1428728" y="3214686"/>
            <a:ext cx="1500198" cy="1500198"/>
          </a:xfrm>
          <a:prstGeom prst="ellips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285720" y="1428736"/>
            <a:ext cx="1357290" cy="1643074"/>
          </a:xfrm>
          <a:prstGeom prst="triangl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000232" y="1571612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786050" y="1071546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928926" y="2928934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786182" y="278605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428992" y="171448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626321" y="1340768"/>
            <a:ext cx="1003801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840635" y="2060848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490548" y="1319910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7677" y="4714884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20272" y="3974364"/>
            <a:ext cx="1003801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436096" y="3943039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573397" y="2996952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652120" y="3068390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38310" y="4725144"/>
            <a:ext cx="882617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38310" y="654131"/>
            <a:ext cx="8694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из этих выражений описывают рисунок Вовы?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741877" y="4869160"/>
            <a:ext cx="43666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98538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5549E-6 L -0.79045 0.3350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31" y="16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626321" y="1340768"/>
            <a:ext cx="111761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40635" y="2060848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90548" y="1319910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20272" y="3974364"/>
            <a:ext cx="1003801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36096" y="3943039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52120" y="3068390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428728" y="3214686"/>
            <a:ext cx="1500198" cy="1500198"/>
          </a:xfrm>
          <a:prstGeom prst="ellips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285720" y="1428736"/>
            <a:ext cx="1357290" cy="1643074"/>
          </a:xfrm>
          <a:prstGeom prst="triangl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000232" y="1571612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786050" y="1071546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928926" y="2928934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786182" y="278605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428992" y="171448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8310" y="654131"/>
            <a:ext cx="8694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из этих выражений описывают рисунок Вовы?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8310" y="4725144"/>
            <a:ext cx="882617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97677" y="4714884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5536" y="5292497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41877" y="4869160"/>
            <a:ext cx="43666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69 L -0.5717 0.6494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32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1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1" animBg="1"/>
      <p:bldP spid="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1428728" y="3214686"/>
            <a:ext cx="1500198" cy="1500198"/>
          </a:xfrm>
          <a:prstGeom prst="ellips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285720" y="1428736"/>
            <a:ext cx="1357290" cy="1643074"/>
          </a:xfrm>
          <a:prstGeom prst="triangl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000232" y="1571612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786050" y="1071546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928926" y="2928934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786182" y="278605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428992" y="171448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840635" y="2060848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490548" y="1319910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020272" y="3974364"/>
            <a:ext cx="1003801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436096" y="3943039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652120" y="3068390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7677" y="4714884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95536" y="5292497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95536" y="5796553"/>
            <a:ext cx="111761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38310" y="4725144"/>
            <a:ext cx="882617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38310" y="654131"/>
            <a:ext cx="8694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из этих выражений описывают рисунок Вовы?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741877" y="4869160"/>
            <a:ext cx="43666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04046E-6 L -0.44341 0.3875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0" y="19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8" grpId="0" animBg="1"/>
      <p:bldP spid="39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1428728" y="3214686"/>
            <a:ext cx="1500198" cy="1500198"/>
          </a:xfrm>
          <a:prstGeom prst="ellips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285720" y="1428736"/>
            <a:ext cx="1357290" cy="1643074"/>
          </a:xfrm>
          <a:prstGeom prst="triangl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000232" y="1571612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786050" y="1071546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928926" y="2928934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786182" y="278605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428992" y="171448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490548" y="1319910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20272" y="3974364"/>
            <a:ext cx="1003801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36096" y="3943039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652120" y="3068390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7677" y="4714884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95536" y="5292497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95536" y="5796553"/>
            <a:ext cx="111761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800343" y="4725144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38310" y="4725144"/>
            <a:ext cx="882617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38310" y="654131"/>
            <a:ext cx="8694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из этих выражений описывают рисунок Вовы?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741877" y="4869160"/>
            <a:ext cx="43666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31214E-6 L -0.39913 0.19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65" y="9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1428728" y="3214686"/>
            <a:ext cx="1500198" cy="1500198"/>
          </a:xfrm>
          <a:prstGeom prst="ellips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285720" y="1428736"/>
            <a:ext cx="1357290" cy="1643074"/>
          </a:xfrm>
          <a:prstGeom prst="triangl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000232" y="1571612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786050" y="1071546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928926" y="2928934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786182" y="278605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428992" y="171448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97677" y="4714884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5536" y="5292497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536" y="5796553"/>
            <a:ext cx="111761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800343" y="4725144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798202" y="5302757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490548" y="1319910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020272" y="3974364"/>
            <a:ext cx="111761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652120" y="3068390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38310" y="4725144"/>
            <a:ext cx="882617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38310" y="654131"/>
            <a:ext cx="8694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из этих выражений описывают рисунок Вовы?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741877" y="4869160"/>
            <a:ext cx="43666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89017E-6 L -0.57448 0.26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33" y="13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1428728" y="3214686"/>
            <a:ext cx="1500198" cy="1500198"/>
          </a:xfrm>
          <a:prstGeom prst="ellips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285720" y="1428736"/>
            <a:ext cx="1357290" cy="1643074"/>
          </a:xfrm>
          <a:prstGeom prst="triangl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000232" y="1571612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786050" y="1071546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928926" y="2928934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786182" y="278605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428992" y="171448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490548" y="1319910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652120" y="3068390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7677" y="4714884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5536" y="5292497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95536" y="5796553"/>
            <a:ext cx="111761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800343" y="4725144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798202" y="5302757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798202" y="5806813"/>
            <a:ext cx="111761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38310" y="4725144"/>
            <a:ext cx="882617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38310" y="654131"/>
            <a:ext cx="8694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из этих выражений описывают рисунок Вовы?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741877" y="4869160"/>
            <a:ext cx="43666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48240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31214E-7 L -0.26528 0.240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12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1428728" y="3214686"/>
            <a:ext cx="1500198" cy="1500198"/>
          </a:xfrm>
          <a:prstGeom prst="ellips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285720" y="1428736"/>
            <a:ext cx="1357290" cy="1643074"/>
          </a:xfrm>
          <a:prstGeom prst="triangl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000232" y="1571612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786050" y="1071546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928926" y="2928934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786182" y="278605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428992" y="171448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490548" y="1319910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7677" y="4714884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5536" y="5292497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95536" y="5796553"/>
            <a:ext cx="111761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800343" y="4725144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798202" y="5302757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798202" y="5806813"/>
            <a:ext cx="111761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03848" y="4725144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38310" y="4725144"/>
            <a:ext cx="882617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8310" y="654131"/>
            <a:ext cx="8694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из этих выражений описывают рисунок Вовы?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16611" y="5461773"/>
            <a:ext cx="5747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Расскажите, какие ещё выражения можно составить?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409400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2609" y="1988840"/>
            <a:ext cx="1677104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 –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36479" y="1988840"/>
            <a:ext cx="1703873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– 2 –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5683" y="1988840"/>
            <a:ext cx="1683711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– 2 –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83811" y="2780928"/>
            <a:ext cx="1676221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+ 1 + 3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2780928"/>
            <a:ext cx="2286016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+ 1 + 1 + 1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9" y="2780928"/>
            <a:ext cx="1656184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+ 1 + 1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45175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31059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716943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02827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288711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574595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282" y="836712"/>
            <a:ext cx="8750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Ветер разбросал  Катины записи. Помоги ей навести порядок , подбери к каждому выражению его значение.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5992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1"/>
          <p:cNvSpPr>
            <a:spLocks noChangeArrowheads="1"/>
          </p:cNvSpPr>
          <p:nvPr/>
        </p:nvSpPr>
        <p:spPr bwMode="auto">
          <a:xfrm>
            <a:off x="316019" y="4459173"/>
            <a:ext cx="85725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выполнять интерактивно. Для этого в режиме демонстрации воспользоваться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инструментом перо или  ручка.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609" y="1988840"/>
            <a:ext cx="1605095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 –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13597" y="1931783"/>
            <a:ext cx="1689230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– 2 –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37314" y="2873788"/>
            <a:ext cx="1606255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– 2 –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18651" y="1929858"/>
            <a:ext cx="1609733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+ 1 + 3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449" y="3389726"/>
            <a:ext cx="223335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+ 1 + 1 + 1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89041" y="3389726"/>
            <a:ext cx="1726296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+ 1 + 1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45175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31059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716943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02827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288711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574595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282" y="836712"/>
            <a:ext cx="8750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Ветер разбросал  Катины записи. Помоги ей навести порядок , подбери к каждому выражению его значение.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 rot="7226507" flipH="1">
            <a:off x="8253442" y="5613774"/>
            <a:ext cx="805888" cy="752025"/>
            <a:chOff x="1187624" y="1899143"/>
            <a:chExt cx="3000081" cy="2799564"/>
          </a:xfrm>
        </p:grpSpPr>
        <p:sp>
          <p:nvSpPr>
            <p:cNvPr id="37" name="Арка 36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41" name="Пятно 2 40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ятно 2 41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ятно 2 42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Капля 38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Капля 39"/>
            <p:cNvSpPr/>
            <p:nvPr/>
          </p:nvSpPr>
          <p:spPr>
            <a:xfrm rot="3210181">
              <a:off x="2518765" y="3404651"/>
              <a:ext cx="698019" cy="507638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 rot="8337254" flipH="1">
            <a:off x="3750105" y="3577613"/>
            <a:ext cx="805888" cy="752025"/>
            <a:chOff x="1187624" y="1899143"/>
            <a:chExt cx="3000081" cy="2799564"/>
          </a:xfrm>
        </p:grpSpPr>
        <p:sp>
          <p:nvSpPr>
            <p:cNvPr id="45" name="Арка 44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46" name="Группа 45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49" name="Пятно 2 48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ятно 2 49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8ED14B">
                      <a:shade val="30000"/>
                      <a:satMod val="115000"/>
                    </a:srgbClr>
                  </a:gs>
                  <a:gs pos="50000">
                    <a:srgbClr val="8ED14B">
                      <a:shade val="67500"/>
                      <a:satMod val="115000"/>
                    </a:srgbClr>
                  </a:gs>
                  <a:gs pos="100000">
                    <a:srgbClr val="8ED14B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ятно 2 50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7" name="Капля 46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Капля 47"/>
            <p:cNvSpPr/>
            <p:nvPr/>
          </p:nvSpPr>
          <p:spPr>
            <a:xfrm rot="3210181">
              <a:off x="2504437" y="3397428"/>
              <a:ext cx="698019" cy="543286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 rot="8337254" flipH="1">
            <a:off x="471392" y="3672709"/>
            <a:ext cx="805888" cy="752025"/>
            <a:chOff x="1187624" y="1899143"/>
            <a:chExt cx="3000081" cy="2799564"/>
          </a:xfrm>
        </p:grpSpPr>
        <p:sp>
          <p:nvSpPr>
            <p:cNvPr id="53" name="Арка 52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57" name="Пятно 2 56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ятно 2 57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8ED14B">
                      <a:shade val="30000"/>
                      <a:satMod val="115000"/>
                    </a:srgbClr>
                  </a:gs>
                  <a:gs pos="50000">
                    <a:srgbClr val="8ED14B">
                      <a:shade val="67500"/>
                      <a:satMod val="115000"/>
                    </a:srgbClr>
                  </a:gs>
                  <a:gs pos="100000">
                    <a:srgbClr val="8ED14B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ятно 2 58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5" name="Капля 54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Капля 55"/>
            <p:cNvSpPr/>
            <p:nvPr/>
          </p:nvSpPr>
          <p:spPr>
            <a:xfrm rot="3210181">
              <a:off x="2504437" y="3397428"/>
              <a:ext cx="698019" cy="543286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 rot="8337254" flipH="1">
            <a:off x="6695546" y="3905770"/>
            <a:ext cx="805888" cy="752025"/>
            <a:chOff x="1187624" y="1899143"/>
            <a:chExt cx="3000081" cy="2799564"/>
          </a:xfrm>
        </p:grpSpPr>
        <p:sp>
          <p:nvSpPr>
            <p:cNvPr id="61" name="Арка 60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62" name="Группа 61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65" name="Пятно 2 64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ятно 2 65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8ED14B">
                      <a:shade val="30000"/>
                      <a:satMod val="115000"/>
                    </a:srgbClr>
                  </a:gs>
                  <a:gs pos="50000">
                    <a:srgbClr val="8ED14B">
                      <a:shade val="67500"/>
                      <a:satMod val="115000"/>
                    </a:srgbClr>
                  </a:gs>
                  <a:gs pos="100000">
                    <a:srgbClr val="8ED14B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ятно 2 66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3" name="Капля 62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Капля 63"/>
            <p:cNvSpPr/>
            <p:nvPr/>
          </p:nvSpPr>
          <p:spPr>
            <a:xfrm rot="3210181">
              <a:off x="2504437" y="3397428"/>
              <a:ext cx="698019" cy="543286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83"/>
          <p:cNvGrpSpPr/>
          <p:nvPr/>
        </p:nvGrpSpPr>
        <p:grpSpPr>
          <a:xfrm rot="13407872" flipH="1">
            <a:off x="7181253" y="2470899"/>
            <a:ext cx="805888" cy="752025"/>
            <a:chOff x="1187624" y="1899143"/>
            <a:chExt cx="3000081" cy="2799564"/>
          </a:xfrm>
        </p:grpSpPr>
        <p:sp>
          <p:nvSpPr>
            <p:cNvPr id="85" name="Арка 84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86" name="Группа 85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89" name="Пятно 2 88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ятно 2 89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ятно 2 90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7" name="Капля 86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Капля 87"/>
            <p:cNvSpPr/>
            <p:nvPr/>
          </p:nvSpPr>
          <p:spPr>
            <a:xfrm rot="3210181">
              <a:off x="2518765" y="3404651"/>
              <a:ext cx="698019" cy="507638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2" name="Группа 91"/>
          <p:cNvGrpSpPr/>
          <p:nvPr/>
        </p:nvGrpSpPr>
        <p:grpSpPr>
          <a:xfrm rot="14313544" flipH="1">
            <a:off x="5240624" y="3952946"/>
            <a:ext cx="805888" cy="752025"/>
            <a:chOff x="1187624" y="1899143"/>
            <a:chExt cx="3000081" cy="2799564"/>
          </a:xfrm>
        </p:grpSpPr>
        <p:sp>
          <p:nvSpPr>
            <p:cNvPr id="93" name="Арка 92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94" name="Группа 93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97" name="Пятно 2 96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ятно 2 97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8ED14B">
                      <a:shade val="30000"/>
                      <a:satMod val="115000"/>
                    </a:srgbClr>
                  </a:gs>
                  <a:gs pos="50000">
                    <a:srgbClr val="8ED14B">
                      <a:shade val="67500"/>
                      <a:satMod val="115000"/>
                    </a:srgbClr>
                  </a:gs>
                  <a:gs pos="100000">
                    <a:srgbClr val="8ED14B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Пятно 2 98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Капля 94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Капля 95"/>
            <p:cNvSpPr/>
            <p:nvPr/>
          </p:nvSpPr>
          <p:spPr>
            <a:xfrm rot="3210181">
              <a:off x="2504437" y="3397428"/>
              <a:ext cx="698019" cy="543286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0" name="Группа 99"/>
          <p:cNvGrpSpPr/>
          <p:nvPr/>
        </p:nvGrpSpPr>
        <p:grpSpPr>
          <a:xfrm rot="8337254" flipH="1">
            <a:off x="1877368" y="328016"/>
            <a:ext cx="805888" cy="752025"/>
            <a:chOff x="1187624" y="1899143"/>
            <a:chExt cx="3000081" cy="2799564"/>
          </a:xfrm>
        </p:grpSpPr>
        <p:sp>
          <p:nvSpPr>
            <p:cNvPr id="101" name="Арка 100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02" name="Группа 101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105" name="Пятно 2 104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ятно 2 105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8ED14B">
                      <a:shade val="30000"/>
                      <a:satMod val="115000"/>
                    </a:srgbClr>
                  </a:gs>
                  <a:gs pos="50000">
                    <a:srgbClr val="8ED14B">
                      <a:shade val="67500"/>
                      <a:satMod val="115000"/>
                    </a:srgbClr>
                  </a:gs>
                  <a:gs pos="100000">
                    <a:srgbClr val="8ED14B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Пятно 2 106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3" name="Капля 102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Капля 103"/>
            <p:cNvSpPr/>
            <p:nvPr/>
          </p:nvSpPr>
          <p:spPr>
            <a:xfrm rot="3210181">
              <a:off x="2504437" y="3397428"/>
              <a:ext cx="698019" cy="543286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8" name="Группа 107"/>
          <p:cNvGrpSpPr/>
          <p:nvPr/>
        </p:nvGrpSpPr>
        <p:grpSpPr>
          <a:xfrm rot="14578479" flipH="1">
            <a:off x="1707928" y="4983457"/>
            <a:ext cx="805888" cy="752025"/>
            <a:chOff x="1187624" y="1899143"/>
            <a:chExt cx="3000081" cy="2799564"/>
          </a:xfrm>
        </p:grpSpPr>
        <p:sp>
          <p:nvSpPr>
            <p:cNvPr id="109" name="Арка 108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10" name="Группа 109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113" name="Пятно 2 112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4" name="Пятно 2 113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8ED14B">
                      <a:shade val="30000"/>
                      <a:satMod val="115000"/>
                    </a:srgbClr>
                  </a:gs>
                  <a:gs pos="50000">
                    <a:srgbClr val="8ED14B">
                      <a:shade val="67500"/>
                      <a:satMod val="115000"/>
                    </a:srgbClr>
                  </a:gs>
                  <a:gs pos="100000">
                    <a:srgbClr val="8ED14B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5" name="Пятно 2 114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1" name="Капля 110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Капля 111"/>
            <p:cNvSpPr/>
            <p:nvPr/>
          </p:nvSpPr>
          <p:spPr>
            <a:xfrm rot="3210181">
              <a:off x="2504437" y="3397428"/>
              <a:ext cx="698019" cy="543286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90434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953" y="983589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числа спрятались в «окошках»?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641212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91793" y="1641212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76195" y="1641212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60599" y="1641212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43808" y="1628800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32040" y="1628800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76256" y="1628800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83543" y="5733258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90753" y="5733257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97963" y="5741969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2531" y="574196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37148" y="5741969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44358" y="5741969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151565" y="5733256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14282" y="4149080"/>
            <a:ext cx="871543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57158" y="4357694"/>
            <a:ext cx="8572560" cy="9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00809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2609" y="1988840"/>
            <a:ext cx="1605095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 –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13597" y="1931783"/>
            <a:ext cx="1689230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– 2 –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37314" y="2873788"/>
            <a:ext cx="1606255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– 2 –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18651" y="1929858"/>
            <a:ext cx="1609733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+ 1 + 3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449" y="3389726"/>
            <a:ext cx="223335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+ 1 + 1 + 1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89041" y="3389726"/>
            <a:ext cx="1726296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+ 1 + 1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45175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31059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716943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02827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288711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574595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282" y="836712"/>
            <a:ext cx="8750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Ветер разбросал  Катины записи. Помоги ей навести порядок , подбери к каждому выражению его значение.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 rot="7226507" flipH="1">
            <a:off x="8253442" y="5613774"/>
            <a:ext cx="805888" cy="752025"/>
            <a:chOff x="1187624" y="1899143"/>
            <a:chExt cx="3000081" cy="2799564"/>
          </a:xfrm>
        </p:grpSpPr>
        <p:sp>
          <p:nvSpPr>
            <p:cNvPr id="37" name="Арка 36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41" name="Пятно 2 40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ятно 2 41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ятно 2 42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Капля 38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Капля 39"/>
            <p:cNvSpPr/>
            <p:nvPr/>
          </p:nvSpPr>
          <p:spPr>
            <a:xfrm rot="3210181">
              <a:off x="2518765" y="3404651"/>
              <a:ext cx="698019" cy="507638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 rot="8337254" flipH="1">
            <a:off x="3750105" y="3577613"/>
            <a:ext cx="805888" cy="752025"/>
            <a:chOff x="1187624" y="1899143"/>
            <a:chExt cx="3000081" cy="2799564"/>
          </a:xfrm>
        </p:grpSpPr>
        <p:sp>
          <p:nvSpPr>
            <p:cNvPr id="45" name="Арка 44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46" name="Группа 45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49" name="Пятно 2 48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ятно 2 49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8ED14B">
                      <a:shade val="30000"/>
                      <a:satMod val="115000"/>
                    </a:srgbClr>
                  </a:gs>
                  <a:gs pos="50000">
                    <a:srgbClr val="8ED14B">
                      <a:shade val="67500"/>
                      <a:satMod val="115000"/>
                    </a:srgbClr>
                  </a:gs>
                  <a:gs pos="100000">
                    <a:srgbClr val="8ED14B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ятно 2 50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7" name="Капля 46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Капля 47"/>
            <p:cNvSpPr/>
            <p:nvPr/>
          </p:nvSpPr>
          <p:spPr>
            <a:xfrm rot="3210181">
              <a:off x="2504437" y="3397428"/>
              <a:ext cx="698019" cy="543286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 rot="8337254" flipH="1">
            <a:off x="471392" y="3672709"/>
            <a:ext cx="805888" cy="752025"/>
            <a:chOff x="1187624" y="1899143"/>
            <a:chExt cx="3000081" cy="2799564"/>
          </a:xfrm>
        </p:grpSpPr>
        <p:sp>
          <p:nvSpPr>
            <p:cNvPr id="53" name="Арка 52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57" name="Пятно 2 56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ятно 2 57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8ED14B">
                      <a:shade val="30000"/>
                      <a:satMod val="115000"/>
                    </a:srgbClr>
                  </a:gs>
                  <a:gs pos="50000">
                    <a:srgbClr val="8ED14B">
                      <a:shade val="67500"/>
                      <a:satMod val="115000"/>
                    </a:srgbClr>
                  </a:gs>
                  <a:gs pos="100000">
                    <a:srgbClr val="8ED14B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ятно 2 58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5" name="Капля 54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Капля 55"/>
            <p:cNvSpPr/>
            <p:nvPr/>
          </p:nvSpPr>
          <p:spPr>
            <a:xfrm rot="3210181">
              <a:off x="2504437" y="3397428"/>
              <a:ext cx="698019" cy="543286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 rot="8337254" flipH="1">
            <a:off x="6695546" y="3905770"/>
            <a:ext cx="805888" cy="752025"/>
            <a:chOff x="1187624" y="1899143"/>
            <a:chExt cx="3000081" cy="2799564"/>
          </a:xfrm>
        </p:grpSpPr>
        <p:sp>
          <p:nvSpPr>
            <p:cNvPr id="61" name="Арка 60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62" name="Группа 61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65" name="Пятно 2 64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ятно 2 65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8ED14B">
                      <a:shade val="30000"/>
                      <a:satMod val="115000"/>
                    </a:srgbClr>
                  </a:gs>
                  <a:gs pos="50000">
                    <a:srgbClr val="8ED14B">
                      <a:shade val="67500"/>
                      <a:satMod val="115000"/>
                    </a:srgbClr>
                  </a:gs>
                  <a:gs pos="100000">
                    <a:srgbClr val="8ED14B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ятно 2 66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3" name="Капля 62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Капля 63"/>
            <p:cNvSpPr/>
            <p:nvPr/>
          </p:nvSpPr>
          <p:spPr>
            <a:xfrm rot="3210181">
              <a:off x="2504437" y="3397428"/>
              <a:ext cx="698019" cy="543286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2" name="Группа 91"/>
          <p:cNvGrpSpPr/>
          <p:nvPr/>
        </p:nvGrpSpPr>
        <p:grpSpPr>
          <a:xfrm rot="13376689" flipH="1">
            <a:off x="5240624" y="4337086"/>
            <a:ext cx="805888" cy="752025"/>
            <a:chOff x="1187624" y="1899143"/>
            <a:chExt cx="3000081" cy="2799564"/>
          </a:xfrm>
        </p:grpSpPr>
        <p:sp>
          <p:nvSpPr>
            <p:cNvPr id="93" name="Арка 92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94" name="Группа 93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97" name="Пятно 2 96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ятно 2 97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8ED14B">
                      <a:shade val="30000"/>
                      <a:satMod val="115000"/>
                    </a:srgbClr>
                  </a:gs>
                  <a:gs pos="50000">
                    <a:srgbClr val="8ED14B">
                      <a:shade val="67500"/>
                      <a:satMod val="115000"/>
                    </a:srgbClr>
                  </a:gs>
                  <a:gs pos="100000">
                    <a:srgbClr val="8ED14B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Пятно 2 98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Капля 94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Капля 95"/>
            <p:cNvSpPr/>
            <p:nvPr/>
          </p:nvSpPr>
          <p:spPr>
            <a:xfrm rot="3210181">
              <a:off x="2504437" y="3397428"/>
              <a:ext cx="698019" cy="543286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0" name="Группа 99"/>
          <p:cNvGrpSpPr/>
          <p:nvPr/>
        </p:nvGrpSpPr>
        <p:grpSpPr>
          <a:xfrm rot="8337254" flipH="1">
            <a:off x="1877368" y="328016"/>
            <a:ext cx="805888" cy="752025"/>
            <a:chOff x="1187624" y="1899143"/>
            <a:chExt cx="3000081" cy="2799564"/>
          </a:xfrm>
        </p:grpSpPr>
        <p:sp>
          <p:nvSpPr>
            <p:cNvPr id="101" name="Арка 100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02" name="Группа 101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105" name="Пятно 2 104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ятно 2 105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8ED14B">
                      <a:shade val="30000"/>
                      <a:satMod val="115000"/>
                    </a:srgbClr>
                  </a:gs>
                  <a:gs pos="50000">
                    <a:srgbClr val="8ED14B">
                      <a:shade val="67500"/>
                      <a:satMod val="115000"/>
                    </a:srgbClr>
                  </a:gs>
                  <a:gs pos="100000">
                    <a:srgbClr val="8ED14B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Пятно 2 106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3" name="Капля 102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Капля 103"/>
            <p:cNvSpPr/>
            <p:nvPr/>
          </p:nvSpPr>
          <p:spPr>
            <a:xfrm rot="3210181">
              <a:off x="2504437" y="3397428"/>
              <a:ext cx="698019" cy="543286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8" name="Группа 107"/>
          <p:cNvGrpSpPr/>
          <p:nvPr/>
        </p:nvGrpSpPr>
        <p:grpSpPr>
          <a:xfrm rot="13762594" flipH="1">
            <a:off x="1707928" y="4983457"/>
            <a:ext cx="805888" cy="752025"/>
            <a:chOff x="1187624" y="1899143"/>
            <a:chExt cx="3000081" cy="2799564"/>
          </a:xfrm>
        </p:grpSpPr>
        <p:sp>
          <p:nvSpPr>
            <p:cNvPr id="109" name="Арка 108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10" name="Группа 109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113" name="Пятно 2 112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4" name="Пятно 2 113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8ED14B">
                      <a:shade val="30000"/>
                      <a:satMod val="115000"/>
                    </a:srgbClr>
                  </a:gs>
                  <a:gs pos="50000">
                    <a:srgbClr val="8ED14B">
                      <a:shade val="67500"/>
                      <a:satMod val="115000"/>
                    </a:srgbClr>
                  </a:gs>
                  <a:gs pos="100000">
                    <a:srgbClr val="8ED14B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5" name="Пятно 2 114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1" name="Капля 110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Капля 111"/>
            <p:cNvSpPr/>
            <p:nvPr/>
          </p:nvSpPr>
          <p:spPr>
            <a:xfrm rot="3210181">
              <a:off x="2504437" y="3397428"/>
              <a:ext cx="698019" cy="543286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олилиния 8"/>
          <p:cNvSpPr/>
          <p:nvPr/>
        </p:nvSpPr>
        <p:spPr>
          <a:xfrm>
            <a:off x="481032" y="2503357"/>
            <a:ext cx="883073" cy="3177915"/>
          </a:xfrm>
          <a:custGeom>
            <a:avLst/>
            <a:gdLst>
              <a:gd name="connsiteX0" fmla="*/ 808122 w 883073"/>
              <a:gd name="connsiteY0" fmla="*/ 0 h 3177915"/>
              <a:gd name="connsiteX1" fmla="*/ 43624 w 883073"/>
              <a:gd name="connsiteY1" fmla="*/ 869430 h 3177915"/>
              <a:gd name="connsiteX2" fmla="*/ 178535 w 883073"/>
              <a:gd name="connsiteY2" fmla="*/ 1813810 h 3177915"/>
              <a:gd name="connsiteX3" fmla="*/ 883073 w 883073"/>
              <a:gd name="connsiteY3" fmla="*/ 3177915 h 3177915"/>
              <a:gd name="connsiteX4" fmla="*/ 883073 w 883073"/>
              <a:gd name="connsiteY4" fmla="*/ 3177915 h 317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073" h="3177915">
                <a:moveTo>
                  <a:pt x="808122" y="0"/>
                </a:moveTo>
                <a:cubicBezTo>
                  <a:pt x="478338" y="283564"/>
                  <a:pt x="148555" y="567129"/>
                  <a:pt x="43624" y="869430"/>
                </a:cubicBezTo>
                <a:cubicBezTo>
                  <a:pt x="-61307" y="1171731"/>
                  <a:pt x="38627" y="1429063"/>
                  <a:pt x="178535" y="1813810"/>
                </a:cubicBezTo>
                <a:cubicBezTo>
                  <a:pt x="318443" y="2198558"/>
                  <a:pt x="883073" y="3177915"/>
                  <a:pt x="883073" y="3177915"/>
                </a:cubicBezTo>
                <a:lnTo>
                  <a:pt x="883073" y="3177915"/>
                </a:lnTo>
              </a:path>
            </a:pathLst>
          </a:cu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 116"/>
          <p:cNvSpPr/>
          <p:nvPr/>
        </p:nvSpPr>
        <p:spPr>
          <a:xfrm>
            <a:off x="1633928" y="2443397"/>
            <a:ext cx="2338465" cy="3327816"/>
          </a:xfrm>
          <a:custGeom>
            <a:avLst/>
            <a:gdLst>
              <a:gd name="connsiteX0" fmla="*/ 2338465 w 2338465"/>
              <a:gd name="connsiteY0" fmla="*/ 0 h 3327816"/>
              <a:gd name="connsiteX1" fmla="*/ 1693888 w 2338465"/>
              <a:gd name="connsiteY1" fmla="*/ 1738859 h 3327816"/>
              <a:gd name="connsiteX2" fmla="*/ 59961 w 2338465"/>
              <a:gd name="connsiteY2" fmla="*/ 3252865 h 3327816"/>
              <a:gd name="connsiteX3" fmla="*/ 59961 w 2338465"/>
              <a:gd name="connsiteY3" fmla="*/ 3252865 h 3327816"/>
              <a:gd name="connsiteX4" fmla="*/ 0 w 2338465"/>
              <a:gd name="connsiteY4" fmla="*/ 3327816 h 332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8465" h="3327816">
                <a:moveTo>
                  <a:pt x="2338465" y="0"/>
                </a:moveTo>
                <a:cubicBezTo>
                  <a:pt x="2206052" y="598357"/>
                  <a:pt x="2073639" y="1196715"/>
                  <a:pt x="1693888" y="1738859"/>
                </a:cubicBezTo>
                <a:cubicBezTo>
                  <a:pt x="1314137" y="2281003"/>
                  <a:pt x="59961" y="3252865"/>
                  <a:pt x="59961" y="3252865"/>
                </a:cubicBezTo>
                <a:lnTo>
                  <a:pt x="59961" y="3252865"/>
                </a:lnTo>
                <a:lnTo>
                  <a:pt x="0" y="3327816"/>
                </a:lnTo>
              </a:path>
            </a:pathLst>
          </a:cu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олилиния 117"/>
          <p:cNvSpPr/>
          <p:nvPr/>
        </p:nvSpPr>
        <p:spPr>
          <a:xfrm>
            <a:off x="4107305" y="2443397"/>
            <a:ext cx="3102964" cy="3207895"/>
          </a:xfrm>
          <a:custGeom>
            <a:avLst/>
            <a:gdLst>
              <a:gd name="connsiteX0" fmla="*/ 3102964 w 3102964"/>
              <a:gd name="connsiteY0" fmla="*/ 0 h 3207895"/>
              <a:gd name="connsiteX1" fmla="*/ 2233534 w 3102964"/>
              <a:gd name="connsiteY1" fmla="*/ 659567 h 3207895"/>
              <a:gd name="connsiteX2" fmla="*/ 2023672 w 3102964"/>
              <a:gd name="connsiteY2" fmla="*/ 1184223 h 3207895"/>
              <a:gd name="connsiteX3" fmla="*/ 0 w 3102964"/>
              <a:gd name="connsiteY3" fmla="*/ 3207895 h 3207895"/>
              <a:gd name="connsiteX4" fmla="*/ 0 w 3102964"/>
              <a:gd name="connsiteY4" fmla="*/ 3207895 h 320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2964" h="3207895">
                <a:moveTo>
                  <a:pt x="3102964" y="0"/>
                </a:moveTo>
                <a:cubicBezTo>
                  <a:pt x="2758190" y="231098"/>
                  <a:pt x="2413416" y="462197"/>
                  <a:pt x="2233534" y="659567"/>
                </a:cubicBezTo>
                <a:cubicBezTo>
                  <a:pt x="2053652" y="856937"/>
                  <a:pt x="2395928" y="759502"/>
                  <a:pt x="2023672" y="1184223"/>
                </a:cubicBezTo>
                <a:cubicBezTo>
                  <a:pt x="1651416" y="1608944"/>
                  <a:pt x="0" y="3207895"/>
                  <a:pt x="0" y="3207895"/>
                </a:cubicBezTo>
                <a:lnTo>
                  <a:pt x="0" y="3207895"/>
                </a:lnTo>
              </a:path>
            </a:pathLst>
          </a:cu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олилиния 118"/>
          <p:cNvSpPr/>
          <p:nvPr/>
        </p:nvSpPr>
        <p:spPr>
          <a:xfrm>
            <a:off x="1783830" y="3387777"/>
            <a:ext cx="3127828" cy="2473377"/>
          </a:xfrm>
          <a:custGeom>
            <a:avLst/>
            <a:gdLst>
              <a:gd name="connsiteX0" fmla="*/ 3072983 w 3127828"/>
              <a:gd name="connsiteY0" fmla="*/ 0 h 2473377"/>
              <a:gd name="connsiteX1" fmla="*/ 2713219 w 3127828"/>
              <a:gd name="connsiteY1" fmla="*/ 1034321 h 2473377"/>
              <a:gd name="connsiteX2" fmla="*/ 0 w 3127828"/>
              <a:gd name="connsiteY2" fmla="*/ 2473377 h 2473377"/>
              <a:gd name="connsiteX3" fmla="*/ 0 w 3127828"/>
              <a:gd name="connsiteY3" fmla="*/ 2473377 h 247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7828" h="2473377">
                <a:moveTo>
                  <a:pt x="3072983" y="0"/>
                </a:moveTo>
                <a:cubicBezTo>
                  <a:pt x="3149183" y="311046"/>
                  <a:pt x="3225383" y="622092"/>
                  <a:pt x="2713219" y="1034321"/>
                </a:cubicBezTo>
                <a:cubicBezTo>
                  <a:pt x="2201055" y="1446550"/>
                  <a:pt x="0" y="2473377"/>
                  <a:pt x="0" y="2473377"/>
                </a:cubicBezTo>
                <a:lnTo>
                  <a:pt x="0" y="2473377"/>
                </a:lnTo>
              </a:path>
            </a:pathLst>
          </a:cu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олилиния 119"/>
          <p:cNvSpPr/>
          <p:nvPr/>
        </p:nvSpPr>
        <p:spPr>
          <a:xfrm>
            <a:off x="2160538" y="3942413"/>
            <a:ext cx="5619357" cy="1693889"/>
          </a:xfrm>
          <a:custGeom>
            <a:avLst/>
            <a:gdLst>
              <a:gd name="connsiteX0" fmla="*/ 132957 w 5619357"/>
              <a:gd name="connsiteY0" fmla="*/ 0 h 1693889"/>
              <a:gd name="connsiteX1" fmla="*/ 372800 w 5619357"/>
              <a:gd name="connsiteY1" fmla="*/ 449705 h 1693889"/>
              <a:gd name="connsiteX2" fmla="*/ 3295882 w 5619357"/>
              <a:gd name="connsiteY2" fmla="*/ 1169233 h 1693889"/>
              <a:gd name="connsiteX3" fmla="*/ 5619357 w 5619357"/>
              <a:gd name="connsiteY3" fmla="*/ 1693889 h 1693889"/>
              <a:gd name="connsiteX4" fmla="*/ 5619357 w 5619357"/>
              <a:gd name="connsiteY4" fmla="*/ 1693889 h 169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9357" h="1693889">
                <a:moveTo>
                  <a:pt x="132957" y="0"/>
                </a:moveTo>
                <a:cubicBezTo>
                  <a:pt x="-10699" y="127416"/>
                  <a:pt x="-154354" y="254833"/>
                  <a:pt x="372800" y="449705"/>
                </a:cubicBezTo>
                <a:cubicBezTo>
                  <a:pt x="899954" y="644577"/>
                  <a:pt x="2421456" y="961869"/>
                  <a:pt x="3295882" y="1169233"/>
                </a:cubicBezTo>
                <a:cubicBezTo>
                  <a:pt x="4170308" y="1376597"/>
                  <a:pt x="5619357" y="1693889"/>
                  <a:pt x="5619357" y="1693889"/>
                </a:cubicBezTo>
                <a:lnTo>
                  <a:pt x="5619357" y="1693889"/>
                </a:lnTo>
              </a:path>
            </a:pathLst>
          </a:cu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олилиния 120"/>
          <p:cNvSpPr/>
          <p:nvPr/>
        </p:nvSpPr>
        <p:spPr>
          <a:xfrm>
            <a:off x="5456420" y="3912433"/>
            <a:ext cx="2508094" cy="1798819"/>
          </a:xfrm>
          <a:custGeom>
            <a:avLst/>
            <a:gdLst>
              <a:gd name="connsiteX0" fmla="*/ 2368446 w 2508094"/>
              <a:gd name="connsiteY0" fmla="*/ 0 h 1798819"/>
              <a:gd name="connsiteX1" fmla="*/ 2248524 w 2508094"/>
              <a:gd name="connsiteY1" fmla="*/ 689547 h 1798819"/>
              <a:gd name="connsiteX2" fmla="*/ 0 w 2508094"/>
              <a:gd name="connsiteY2" fmla="*/ 1798819 h 1798819"/>
              <a:gd name="connsiteX3" fmla="*/ 0 w 2508094"/>
              <a:gd name="connsiteY3" fmla="*/ 1798819 h 179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094" h="1798819">
                <a:moveTo>
                  <a:pt x="2368446" y="0"/>
                </a:moveTo>
                <a:cubicBezTo>
                  <a:pt x="2505855" y="194872"/>
                  <a:pt x="2643265" y="389744"/>
                  <a:pt x="2248524" y="689547"/>
                </a:cubicBezTo>
                <a:cubicBezTo>
                  <a:pt x="1853783" y="989350"/>
                  <a:pt x="0" y="1798819"/>
                  <a:pt x="0" y="1798819"/>
                </a:cubicBezTo>
                <a:lnTo>
                  <a:pt x="0" y="1798819"/>
                </a:lnTo>
              </a:path>
            </a:pathLst>
          </a:cu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2" name="Группа 121"/>
          <p:cNvGrpSpPr/>
          <p:nvPr/>
        </p:nvGrpSpPr>
        <p:grpSpPr>
          <a:xfrm rot="13407872" flipH="1">
            <a:off x="7181253" y="2470899"/>
            <a:ext cx="805888" cy="752025"/>
            <a:chOff x="1187624" y="1899143"/>
            <a:chExt cx="3000081" cy="2799564"/>
          </a:xfrm>
        </p:grpSpPr>
        <p:sp>
          <p:nvSpPr>
            <p:cNvPr id="123" name="Арка 122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24" name="Группа 123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127" name="Пятно 2 126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Пятно 2 127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Пятно 2 128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5" name="Капля 124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Капля 125"/>
            <p:cNvSpPr/>
            <p:nvPr/>
          </p:nvSpPr>
          <p:spPr>
            <a:xfrm rot="3210181">
              <a:off x="2518765" y="3404651"/>
              <a:ext cx="698019" cy="507638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7127151" y="4922282"/>
            <a:ext cx="186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08422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7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46379" y="4117702"/>
            <a:ext cx="8676456" cy="108012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C000"/>
            </a:solidFill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107" y="1916832"/>
            <a:ext cx="3629885" cy="322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7695" y="2707122"/>
            <a:ext cx="890587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484" y="567844"/>
            <a:ext cx="9110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корзине лежало 5 яблок. Пять ребят получили по одному яблоку, и при этом одно осталось в корзине.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Могло ли так быть?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546" y="2986686"/>
            <a:ext cx="1026760" cy="80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364521">
            <a:off x="2113518" y="2846143"/>
            <a:ext cx="1050399" cy="82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2162" y="2707122"/>
            <a:ext cx="890587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4717" y="2842625"/>
            <a:ext cx="1094951" cy="86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93388" y="5346554"/>
            <a:ext cx="8572560" cy="9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2635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953" y="983589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числа спрятались в «окошках»?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641212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91793" y="1641212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76195" y="1641212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60599" y="1641212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43808" y="1628800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32040" y="1628800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76256" y="1628800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83543" y="5733258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90753" y="5733257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97963" y="5741969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2531" y="574196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37148" y="5741969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44358" y="5741969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151565" y="5733256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14282" y="4149080"/>
            <a:ext cx="871543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27151" y="4922282"/>
            <a:ext cx="186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97309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08003 -0.6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3" y="-30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14756 -0.6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-300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23281 -0.60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2" y="-300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30261 -0.599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2" y="-2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1043608" y="2255230"/>
            <a:ext cx="5523716" cy="1925399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723305">
            <a:off x="5078803" y="1182860"/>
            <a:ext cx="3635317" cy="243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 rot="6613419">
            <a:off x="5886128" y="780332"/>
            <a:ext cx="954405" cy="665554"/>
            <a:chOff x="2878343" y="3163952"/>
            <a:chExt cx="2464336" cy="1787431"/>
          </a:xfrm>
        </p:grpSpPr>
        <p:sp>
          <p:nvSpPr>
            <p:cNvPr id="7" name="Скругленный прямоугольник 6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23424">
            <a:off x="5223364" y="1048157"/>
            <a:ext cx="1093166" cy="106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 rot="12719626">
            <a:off x="7170836" y="1146138"/>
            <a:ext cx="927177" cy="672500"/>
            <a:chOff x="2878343" y="3163952"/>
            <a:chExt cx="2464336" cy="1787431"/>
          </a:xfrm>
        </p:grpSpPr>
        <p:sp>
          <p:nvSpPr>
            <p:cNvPr id="10" name="Скругленный прямоугольник 9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049838">
            <a:off x="6137289" y="1040806"/>
            <a:ext cx="903814" cy="88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Группа 12"/>
          <p:cNvGrpSpPr/>
          <p:nvPr/>
        </p:nvGrpSpPr>
        <p:grpSpPr>
          <a:xfrm rot="9863917">
            <a:off x="6643921" y="785735"/>
            <a:ext cx="803732" cy="499992"/>
            <a:chOff x="2878343" y="3163952"/>
            <a:chExt cx="2464336" cy="178743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44145">
            <a:off x="6627042" y="1089588"/>
            <a:ext cx="1033529" cy="101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668396">
            <a:off x="5804878" y="1427210"/>
            <a:ext cx="948814" cy="75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23528" y="5373216"/>
            <a:ext cx="180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 = 7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5877272"/>
            <a:ext cx="180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+ 1 =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74286" y="5373216"/>
            <a:ext cx="180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 = 7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74286" y="5877272"/>
            <a:ext cx="180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+ 2 =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14282" y="5157192"/>
            <a:ext cx="871543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107504" y="519063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суммы подходят к рисунку Кати?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58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1165196" y="2195314"/>
            <a:ext cx="5351019" cy="1925399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212449">
            <a:off x="1073663" y="2798708"/>
            <a:ext cx="948814" cy="75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0797" y="2950356"/>
            <a:ext cx="1033529" cy="101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04017">
            <a:off x="2630319" y="3034642"/>
            <a:ext cx="1093166" cy="106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 rot="19479768">
            <a:off x="3234350" y="3694547"/>
            <a:ext cx="954405" cy="665554"/>
            <a:chOff x="2878343" y="3163952"/>
            <a:chExt cx="2464336" cy="1787431"/>
          </a:xfrm>
        </p:grpSpPr>
        <p:sp>
          <p:nvSpPr>
            <p:cNvPr id="7" name="Скругленный прямоугольник 6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267781">
            <a:off x="1869021" y="2340185"/>
            <a:ext cx="927177" cy="672500"/>
            <a:chOff x="2878343" y="3163952"/>
            <a:chExt cx="2464336" cy="1787431"/>
          </a:xfrm>
        </p:grpSpPr>
        <p:sp>
          <p:nvSpPr>
            <p:cNvPr id="10" name="Скругленный прямоугольник 9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3445" y="1844824"/>
            <a:ext cx="3635317" cy="243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4704981" y="3569490"/>
            <a:ext cx="803732" cy="499992"/>
            <a:chOff x="2878343" y="3163952"/>
            <a:chExt cx="2464336" cy="178743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971730">
            <a:off x="4967489" y="3293332"/>
            <a:ext cx="903814" cy="88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3528" y="5426060"/>
            <a:ext cx="180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 = 7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528" y="5930116"/>
            <a:ext cx="180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+ 1 =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74286" y="5426060"/>
            <a:ext cx="180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 = 7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4286" y="5930116"/>
            <a:ext cx="180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+ 2 =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504" y="519063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суммы подходят к рисунку Кати?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14282" y="5157192"/>
            <a:ext cx="871543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14282" y="423386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41716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6.93642E-7 L 0.19237 -0.5912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-29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1165196" y="2195314"/>
            <a:ext cx="5351019" cy="1925399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212449">
            <a:off x="1073663" y="2798708"/>
            <a:ext cx="948814" cy="75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0797" y="2950356"/>
            <a:ext cx="1033529" cy="101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04017">
            <a:off x="2630319" y="3034642"/>
            <a:ext cx="1093166" cy="106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 rot="19479768">
            <a:off x="3234350" y="3694547"/>
            <a:ext cx="954405" cy="665554"/>
            <a:chOff x="2878343" y="3163952"/>
            <a:chExt cx="2464336" cy="1787431"/>
          </a:xfrm>
        </p:grpSpPr>
        <p:sp>
          <p:nvSpPr>
            <p:cNvPr id="7" name="Скругленный прямоугольник 6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267781">
            <a:off x="1869021" y="2340185"/>
            <a:ext cx="927177" cy="672500"/>
            <a:chOff x="2878343" y="3163952"/>
            <a:chExt cx="2464336" cy="1787431"/>
          </a:xfrm>
        </p:grpSpPr>
        <p:sp>
          <p:nvSpPr>
            <p:cNvPr id="10" name="Скругленный прямоугольник 9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3445" y="1844824"/>
            <a:ext cx="3635317" cy="243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4704981" y="3569490"/>
            <a:ext cx="803732" cy="499992"/>
            <a:chOff x="2878343" y="3163952"/>
            <a:chExt cx="2464336" cy="178743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971730">
            <a:off x="4967489" y="3293332"/>
            <a:ext cx="903814" cy="88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3528" y="5930116"/>
            <a:ext cx="180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+ 1 =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74286" y="5426060"/>
            <a:ext cx="180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 = 7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4286" y="5930116"/>
            <a:ext cx="180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+ 2 =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504" y="519063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суммы подходят к рисунку Кати?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14282" y="5157192"/>
            <a:ext cx="871543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14282" y="423386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57228" y="1378622"/>
            <a:ext cx="180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 = 7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97249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93642E-7 L 0.21267 -0.5912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29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155814" y="1743199"/>
            <a:ext cx="185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слагаемые</a:t>
            </a:r>
            <a:endParaRPr lang="ru-RU" sz="24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1165197" y="2195314"/>
            <a:ext cx="5828018" cy="1925399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212449">
            <a:off x="1073663" y="2798708"/>
            <a:ext cx="948814" cy="75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0797" y="2950356"/>
            <a:ext cx="1033529" cy="101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04017">
            <a:off x="2630319" y="3034642"/>
            <a:ext cx="1093166" cy="106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 rot="19479768">
            <a:off x="3234350" y="3694547"/>
            <a:ext cx="954405" cy="665554"/>
            <a:chOff x="2878343" y="3163952"/>
            <a:chExt cx="2464336" cy="1787431"/>
          </a:xfrm>
        </p:grpSpPr>
        <p:sp>
          <p:nvSpPr>
            <p:cNvPr id="7" name="Скругленный прямоугольник 6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267781">
            <a:off x="1869021" y="2340185"/>
            <a:ext cx="927177" cy="672500"/>
            <a:chOff x="2878343" y="3163952"/>
            <a:chExt cx="2464336" cy="1787431"/>
          </a:xfrm>
        </p:grpSpPr>
        <p:sp>
          <p:nvSpPr>
            <p:cNvPr id="10" name="Скругленный прямоугольник 9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3445" y="1844824"/>
            <a:ext cx="3635317" cy="243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4704981" y="3569490"/>
            <a:ext cx="803732" cy="499992"/>
            <a:chOff x="2878343" y="3163952"/>
            <a:chExt cx="2464336" cy="178743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971730">
            <a:off x="4967489" y="3293332"/>
            <a:ext cx="903814" cy="88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3528" y="5930116"/>
            <a:ext cx="180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+ 1 =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4286" y="5930116"/>
            <a:ext cx="180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+ 2 =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4463" y="40093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суммы подходят к рисунку Кати?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14282" y="5157192"/>
            <a:ext cx="871543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7504" y="342908"/>
            <a:ext cx="8606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 похожи и чем отличаются эти суммы? 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92323" y="1355758"/>
            <a:ext cx="1516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 =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12994" y="1355758"/>
            <a:ext cx="180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 =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266" y="4449306"/>
            <a:ext cx="4575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Почему эти суммы равны ? 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496" y="5157192"/>
            <a:ext cx="8606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 перестановки слагаемых сумма не изменяется.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3771" y="1052736"/>
            <a:ext cx="114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сумма</a:t>
            </a:r>
            <a:endParaRPr lang="ru-RU" sz="24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86986" y="1052736"/>
            <a:ext cx="114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сумма</a:t>
            </a:r>
            <a:endParaRPr lang="ru-RU" sz="24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64296" y="1743199"/>
            <a:ext cx="185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слагаемые</a:t>
            </a:r>
            <a:endParaRPr lang="ru-RU" sz="24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32324" y="135575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52120" y="136525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6756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4" grpId="0"/>
      <p:bldP spid="3" grpId="0"/>
      <p:bldP spid="31" grpId="0"/>
      <p:bldP spid="32" grpId="0"/>
      <p:bldP spid="5" grpId="0"/>
      <p:bldP spid="33" grpId="0"/>
      <p:bldP spid="35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шивка 4"/>
          <p:cNvSpPr/>
          <p:nvPr/>
        </p:nvSpPr>
        <p:spPr>
          <a:xfrm>
            <a:off x="500034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500034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500034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500034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10800000">
            <a:off x="3500430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10800000">
            <a:off x="3500430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10800000">
            <a:off x="3500430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10800000">
            <a:off x="3500430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вно 12"/>
          <p:cNvSpPr/>
          <p:nvPr/>
        </p:nvSpPr>
        <p:spPr>
          <a:xfrm>
            <a:off x="1714480" y="5929329"/>
            <a:ext cx="785818" cy="35719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вно 13"/>
          <p:cNvSpPr/>
          <p:nvPr/>
        </p:nvSpPr>
        <p:spPr>
          <a:xfrm>
            <a:off x="1714480" y="5929329"/>
            <a:ext cx="785818" cy="35719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вно 14"/>
          <p:cNvSpPr/>
          <p:nvPr/>
        </p:nvSpPr>
        <p:spPr>
          <a:xfrm>
            <a:off x="1714480" y="5929329"/>
            <a:ext cx="785818" cy="35719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авно 15"/>
          <p:cNvSpPr/>
          <p:nvPr/>
        </p:nvSpPr>
        <p:spPr>
          <a:xfrm>
            <a:off x="1714480" y="5929329"/>
            <a:ext cx="785818" cy="35719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8563" y="578116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Сравни, не вычисляя.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4357694"/>
            <a:ext cx="8572560" cy="9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7472" y="1039781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+ 2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1039781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+ 3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67472" y="1873160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+ 1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99992" y="1873160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+ 1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67472" y="2706539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+ 3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67472" y="3539917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+ 3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99992" y="2706539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+ 4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99992" y="3539917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51920" y="1052736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851920" y="1916832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851920" y="2708920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851920" y="3717032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14282" y="5301208"/>
            <a:ext cx="871543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шивка 4"/>
          <p:cNvSpPr/>
          <p:nvPr/>
        </p:nvSpPr>
        <p:spPr>
          <a:xfrm>
            <a:off x="500034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500034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500034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10800000">
            <a:off x="3500430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10800000">
            <a:off x="3500430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10800000">
            <a:off x="3500430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вно 13"/>
          <p:cNvSpPr/>
          <p:nvPr/>
        </p:nvSpPr>
        <p:spPr>
          <a:xfrm>
            <a:off x="1714480" y="5929329"/>
            <a:ext cx="785818" cy="35719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вно 14"/>
          <p:cNvSpPr/>
          <p:nvPr/>
        </p:nvSpPr>
        <p:spPr>
          <a:xfrm>
            <a:off x="1714480" y="5929329"/>
            <a:ext cx="785818" cy="35719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8563" y="578116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Сравни, не вычисляя.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7472" y="1039781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+ 2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1039781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+ 3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67472" y="1873160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+ 1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99992" y="1873160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+ 1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67472" y="2706539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+ 3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67472" y="3539917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+ 3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99992" y="2706539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+ 4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99992" y="3539917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51920" y="1052736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851920" y="1916832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851920" y="2708920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851920" y="3645024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Равно 15"/>
          <p:cNvSpPr/>
          <p:nvPr/>
        </p:nvSpPr>
        <p:spPr>
          <a:xfrm>
            <a:off x="1691680" y="5929329"/>
            <a:ext cx="785818" cy="35719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10800000">
            <a:off x="3500430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вно 12"/>
          <p:cNvSpPr/>
          <p:nvPr/>
        </p:nvSpPr>
        <p:spPr>
          <a:xfrm>
            <a:off x="1714480" y="5929329"/>
            <a:ext cx="785818" cy="35719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500034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27151" y="4922282"/>
            <a:ext cx="186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14282" y="5301208"/>
            <a:ext cx="871543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20208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31214E-7 L 0.21441 -0.69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2" y="-347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6358E-6 L 0.03854 -0.563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-281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31214E-7 L 0.2224 -0.452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-2265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06358E-6 L 0.37466 -0.3220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-1611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16" grpId="0" animBg="1"/>
      <p:bldP spid="12" grpId="0" animBg="1"/>
      <p:bldP spid="13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2391</TotalTime>
  <Words>1269</Words>
  <Application>Microsoft Office PowerPoint</Application>
  <PresentationFormat>Экран (4:3)</PresentationFormat>
  <Paragraphs>282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237</cp:revision>
  <dcterms:created xsi:type="dcterms:W3CDTF">2010-10-26T14:31:01Z</dcterms:created>
  <dcterms:modified xsi:type="dcterms:W3CDTF">2012-11-18T20:19:50Z</dcterms:modified>
</cp:coreProperties>
</file>