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95" r:id="rId3"/>
    <p:sldId id="294" r:id="rId4"/>
    <p:sldId id="259" r:id="rId5"/>
    <p:sldId id="263" r:id="rId6"/>
    <p:sldId id="289" r:id="rId7"/>
    <p:sldId id="264" r:id="rId8"/>
    <p:sldId id="265" r:id="rId9"/>
    <p:sldId id="292" r:id="rId10"/>
    <p:sldId id="266" r:id="rId11"/>
    <p:sldId id="297" r:id="rId12"/>
    <p:sldId id="267" r:id="rId13"/>
    <p:sldId id="290" r:id="rId14"/>
    <p:sldId id="269" r:id="rId15"/>
    <p:sldId id="271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CFB22-1984-407F-9E28-8F0D13CBDF4C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88BFF-717F-446A-B244-E63C435CDC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2619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90613" y="933450"/>
            <a:ext cx="4486275" cy="3365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31149" y="4625629"/>
            <a:ext cx="4607044" cy="37349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90613" y="933450"/>
            <a:ext cx="4486275" cy="3365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31149" y="4625629"/>
            <a:ext cx="4607044" cy="37349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90613" y="933450"/>
            <a:ext cx="4486275" cy="3365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31149" y="4625629"/>
            <a:ext cx="4607044" cy="37349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90613" y="933450"/>
            <a:ext cx="4486275" cy="3365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31149" y="4625629"/>
            <a:ext cx="4607044" cy="37349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90613" y="933450"/>
            <a:ext cx="4486275" cy="3365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31149" y="4625629"/>
            <a:ext cx="4607044" cy="37349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90613" y="933450"/>
            <a:ext cx="4486275" cy="3365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31149" y="4625629"/>
            <a:ext cx="4607044" cy="37349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90613" y="933450"/>
            <a:ext cx="4486275" cy="3365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31149" y="4625629"/>
            <a:ext cx="4607044" cy="37349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90613" y="933450"/>
            <a:ext cx="4486275" cy="3365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31149" y="4625629"/>
            <a:ext cx="4607044" cy="37349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90613" y="933450"/>
            <a:ext cx="4486275" cy="3365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31149" y="4625629"/>
            <a:ext cx="4607044" cy="37349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90613" y="933450"/>
            <a:ext cx="4486275" cy="3365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31149" y="4625629"/>
            <a:ext cx="4607044" cy="37349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90613" y="933450"/>
            <a:ext cx="4486275" cy="3365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31149" y="4625629"/>
            <a:ext cx="4607044" cy="37349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file:///C:/Users/hp/Desktop/&#1053;&#1086;&#1074;&#1072;&#1103;%20&#1087;&#1072;&#1087;&#1082;&#1072;/041_big%5B1%5D.jpg" TargetMode="External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file:///C:/Users/hp/Desktop/&#1053;&#1086;&#1074;&#1072;&#1103;%20&#1087;&#1072;&#1087;&#1082;&#1072;/m022%5B1%5D.jp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file:///C:/Users/hp/Desktop/&#1053;&#1086;&#1074;&#1072;&#1103;%20&#1087;&#1072;&#1087;&#1082;&#1072;/lion2%5B2%5D.j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C:/Users/hp/Desktop/&#1053;&#1086;&#1074;&#1072;&#1103;%20&#1087;&#1072;&#1087;&#1082;&#1072;/essential-vegan-flax-seed%5B1%5D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Лен поле ,ерев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8424935" cy="6237312"/>
          </a:xfrm>
        </p:spPr>
      </p:pic>
      <p:pic>
        <p:nvPicPr>
          <p:cNvPr id="5" name="Рисунок 20" descr="cveta-1167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08920"/>
            <a:ext cx="1524000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0" descr="cveta-1167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365104"/>
            <a:ext cx="1524000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0" descr="cveta-1167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293096"/>
            <a:ext cx="1524000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286000" y="548681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Муниципальное бюджетное образовательное учреждение Средняя общеобразовательная школа №6 г Курчатова </a:t>
            </a:r>
            <a:endParaRPr lang="ru-RU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1844824"/>
            <a:ext cx="56166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3155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Урок по окружающему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3155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миру во 2 классе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3155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УМК «Перспектива»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3155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Тема: «Старинная женская работа»</a:t>
            </a:r>
            <a:endParaRPr lang="ru-RU" sz="3200" b="1" dirty="0">
              <a:ln w="31550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4221088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Подготовила: учитель начальных классов</a:t>
            </a:r>
          </a:p>
          <a:p>
            <a:pPr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Цуканова Оксана Анатольевна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635686" y="5548012"/>
            <a:ext cx="2448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ноябрь 2012г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4"/>
            <a:ext cx="2485679" cy="20162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905920" y="583261"/>
            <a:ext cx="3461760" cy="7243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3600" dirty="0" smtClean="0">
                <a:solidFill>
                  <a:srgbClr val="FF0000"/>
                </a:solidFill>
                <a:latin typeface="Comic Sans MS" pitchFamily="64" charset="0"/>
              </a:rPr>
              <a:t>6. Мяли лён</a:t>
            </a:r>
            <a:endParaRPr lang="de-DE" sz="3600" dirty="0">
              <a:solidFill>
                <a:srgbClr val="FF0000"/>
              </a:solidFill>
              <a:latin typeface="Comic Sans MS" pitchFamily="64" charset="0"/>
            </a:endParaRPr>
          </a:p>
        </p:txBody>
      </p:sp>
      <p:pic>
        <p:nvPicPr>
          <p:cNvPr id="5" name="Содержимое 4" descr="трепание льн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2132856"/>
            <a:ext cx="6408712" cy="4248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7. Очёсывали лён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чесали лен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08104" y="2996952"/>
            <a:ext cx="2592288" cy="1656184"/>
          </a:xfrm>
        </p:spPr>
      </p:pic>
      <p:pic>
        <p:nvPicPr>
          <p:cNvPr id="5" name="Содержимое 4" descr="C:\Documents and Settings\Аким\Рабочий стол\яяяяяяя\_20121115_18181801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28800"/>
            <a:ext cx="403244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3600400" cy="4320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259360" y="162738"/>
            <a:ext cx="4272480" cy="1365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 algn="ctr"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3600" dirty="0" smtClean="0">
                <a:solidFill>
                  <a:srgbClr val="FF0000"/>
                </a:solidFill>
                <a:latin typeface="Comic Sans MS" pitchFamily="64" charset="0"/>
              </a:rPr>
              <a:t>8.</a:t>
            </a:r>
            <a:r>
              <a:rPr lang="de-DE" sz="3600" dirty="0" err="1" smtClean="0">
                <a:solidFill>
                  <a:srgbClr val="FF0000"/>
                </a:solidFill>
                <a:latin typeface="Comic Sans MS" pitchFamily="64" charset="0"/>
              </a:rPr>
              <a:t>Прядение</a:t>
            </a:r>
            <a:endParaRPr lang="de-DE" sz="3600" dirty="0">
              <a:solidFill>
                <a:srgbClr val="FF0000"/>
              </a:solidFill>
              <a:latin typeface="Comic Sans MS" pitchFamily="64" charset="0"/>
            </a:endParaRPr>
          </a:p>
          <a:p>
            <a:pPr algn="ctr"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3600" dirty="0" err="1">
                <a:solidFill>
                  <a:srgbClr val="006B6B"/>
                </a:solidFill>
                <a:latin typeface="Comic Sans MS" pitchFamily="64" charset="0"/>
              </a:rPr>
              <a:t>Из</a:t>
            </a:r>
            <a:r>
              <a:rPr lang="de-DE" sz="3600" dirty="0">
                <a:solidFill>
                  <a:srgbClr val="006B6B"/>
                </a:solidFill>
                <a:latin typeface="Comic Sans MS" pitchFamily="64" charset="0"/>
              </a:rPr>
              <a:t> </a:t>
            </a:r>
            <a:r>
              <a:rPr lang="de-DE" sz="3600" dirty="0" err="1">
                <a:solidFill>
                  <a:srgbClr val="006B6B"/>
                </a:solidFill>
                <a:latin typeface="Comic Sans MS" pitchFamily="64" charset="0"/>
              </a:rPr>
              <a:t>кудели</a:t>
            </a:r>
            <a:r>
              <a:rPr lang="de-DE" sz="3600" dirty="0">
                <a:solidFill>
                  <a:srgbClr val="006B6B"/>
                </a:solidFill>
                <a:latin typeface="Comic Sans MS" pitchFamily="64" charset="0"/>
              </a:rPr>
              <a:t> – в </a:t>
            </a:r>
            <a:r>
              <a:rPr lang="de-DE" sz="3600" dirty="0" err="1">
                <a:solidFill>
                  <a:srgbClr val="006B6B"/>
                </a:solidFill>
                <a:latin typeface="Comic Sans MS" pitchFamily="64" charset="0"/>
              </a:rPr>
              <a:t>нить</a:t>
            </a:r>
            <a:endParaRPr lang="de-DE" sz="3600" dirty="0">
              <a:solidFill>
                <a:srgbClr val="006B6B"/>
              </a:solidFill>
              <a:latin typeface="Comic Sans MS" pitchFamily="64" charset="0"/>
            </a:endParaRPr>
          </a:p>
        </p:txBody>
      </p:sp>
      <p:pic>
        <p:nvPicPr>
          <p:cNvPr id="5" name="Рисунок 4" descr="15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77388" y="2924944"/>
            <a:ext cx="1774731" cy="3933056"/>
          </a:xfrm>
          <a:prstGeom prst="rect">
            <a:avLst/>
          </a:prstGeom>
        </p:spPr>
      </p:pic>
      <p:pic>
        <p:nvPicPr>
          <p:cNvPr id="6" name="Рисунок 5" descr="прял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1556792"/>
            <a:ext cx="3563888" cy="405117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1444" y="0"/>
            <a:ext cx="4722604" cy="130651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       </a:t>
            </a:r>
            <a:r>
              <a:rPr lang="ru-RU" sz="2400" b="1" dirty="0" smtClean="0">
                <a:solidFill>
                  <a:srgbClr val="FF0000"/>
                </a:solidFill>
              </a:rPr>
              <a:t>9.Ткали лён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Старинный ткацкий станок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Ткацкая фабрика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406708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machines_weaving_00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t="1160"/>
          <a:stretch>
            <a:fillRect/>
          </a:stretch>
        </p:blipFill>
        <p:spPr bwMode="auto">
          <a:xfrm>
            <a:off x="4716016" y="1412776"/>
            <a:ext cx="403244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96952"/>
            <a:ext cx="4104456" cy="32633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556792"/>
            <a:ext cx="3918304" cy="2612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829600" y="326915"/>
            <a:ext cx="3212640" cy="7243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3600" dirty="0" smtClean="0">
                <a:solidFill>
                  <a:srgbClr val="006B6B"/>
                </a:solidFill>
                <a:latin typeface="Comic Sans MS" pitchFamily="64" charset="0"/>
              </a:rPr>
              <a:t>Льняное полотно</a:t>
            </a:r>
            <a:endParaRPr lang="de-DE" sz="3600" dirty="0">
              <a:solidFill>
                <a:srgbClr val="006B6B"/>
              </a:solidFill>
              <a:latin typeface="Comic Sans MS" pitchFamily="6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file:///C:/Users/hp/Desktop/Новая папка/041_big%5B1%5D.jpg"/>
          <p:cNvPicPr>
            <a:picLocks noChangeAspect="1" noChangeArrowheads="1"/>
          </p:cNvPicPr>
          <p:nvPr/>
        </p:nvPicPr>
        <p:blipFill>
          <a:blip r:link="rId3" cstate="print"/>
          <a:srcRect/>
          <a:stretch>
            <a:fillRect/>
          </a:stretch>
        </p:blipFill>
        <p:spPr bwMode="auto">
          <a:xfrm>
            <a:off x="489600" y="1633132"/>
            <a:ext cx="3918240" cy="48993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482" name="Picture 2" descr="file:///C:/Users/hp/Desktop/Новая папка/m022%5B1%5D.jpg"/>
          <p:cNvPicPr>
            <a:picLocks noChangeAspect="1" noChangeArrowheads="1"/>
          </p:cNvPicPr>
          <p:nvPr/>
        </p:nvPicPr>
        <p:blipFill>
          <a:blip r:link="rId4" cstate="print"/>
          <a:srcRect/>
          <a:stretch>
            <a:fillRect/>
          </a:stretch>
        </p:blipFill>
        <p:spPr bwMode="auto">
          <a:xfrm>
            <a:off x="4572000" y="2608115"/>
            <a:ext cx="4348800" cy="32691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317601" y="419084"/>
            <a:ext cx="6845760" cy="7243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3600" dirty="0" err="1">
                <a:solidFill>
                  <a:srgbClr val="006B6B"/>
                </a:solidFill>
                <a:latin typeface="Comic Sans MS" pitchFamily="64" charset="0"/>
              </a:rPr>
              <a:t>Изделия</a:t>
            </a:r>
            <a:r>
              <a:rPr lang="de-DE" sz="3600" dirty="0">
                <a:solidFill>
                  <a:srgbClr val="006B6B"/>
                </a:solidFill>
                <a:latin typeface="Comic Sans MS" pitchFamily="64" charset="0"/>
              </a:rPr>
              <a:t> </a:t>
            </a:r>
            <a:r>
              <a:rPr lang="de-DE" sz="3600" dirty="0" err="1">
                <a:solidFill>
                  <a:srgbClr val="006B6B"/>
                </a:solidFill>
                <a:latin typeface="Comic Sans MS" pitchFamily="64" charset="0"/>
              </a:rPr>
              <a:t>из</a:t>
            </a:r>
            <a:r>
              <a:rPr lang="de-DE" sz="3600" dirty="0">
                <a:solidFill>
                  <a:srgbClr val="006B6B"/>
                </a:solidFill>
                <a:latin typeface="Comic Sans MS" pitchFamily="64" charset="0"/>
              </a:rPr>
              <a:t> </a:t>
            </a:r>
            <a:r>
              <a:rPr lang="de-DE" sz="3600" dirty="0" err="1">
                <a:solidFill>
                  <a:srgbClr val="006B6B"/>
                </a:solidFill>
                <a:latin typeface="Comic Sans MS" pitchFamily="64" charset="0"/>
              </a:rPr>
              <a:t>льняного</a:t>
            </a:r>
            <a:r>
              <a:rPr lang="de-DE" sz="3600" dirty="0">
                <a:solidFill>
                  <a:srgbClr val="006B6B"/>
                </a:solidFill>
                <a:latin typeface="Comic Sans MS" pitchFamily="64" charset="0"/>
              </a:rPr>
              <a:t> </a:t>
            </a:r>
            <a:r>
              <a:rPr lang="de-DE" sz="3600" dirty="0" err="1">
                <a:solidFill>
                  <a:srgbClr val="006B6B"/>
                </a:solidFill>
                <a:latin typeface="Comic Sans MS" pitchFamily="64" charset="0"/>
              </a:rPr>
              <a:t>полотна</a:t>
            </a:r>
            <a:endParaRPr lang="de-DE" sz="3600" dirty="0">
              <a:solidFill>
                <a:srgbClr val="006B6B"/>
              </a:solidFill>
              <a:latin typeface="Comic Sans MS" pitchFamily="64" charset="0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124744"/>
            <a:ext cx="3960440" cy="31642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1124744"/>
            <a:ext cx="4032448" cy="31822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4509120"/>
            <a:ext cx="3888432" cy="20644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8024" y="4581128"/>
            <a:ext cx="3960440" cy="19442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>
            <a:normAutofit/>
          </a:bodyPr>
          <a:lstStyle/>
          <a:p>
            <a:r>
              <a:rPr lang="ru-RU" dirty="0" smtClean="0"/>
              <a:t>Музей льна и бересты. </a:t>
            </a:r>
            <a:endParaRPr lang="ru-RU" dirty="0"/>
          </a:p>
        </p:txBody>
      </p:sp>
      <p:pic>
        <p:nvPicPr>
          <p:cNvPr id="4" name="Содержимое 3" descr="муз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7992888" cy="515070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ал льна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628800"/>
            <a:ext cx="7560839" cy="4896544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52128"/>
          </a:xfrm>
        </p:spPr>
        <p:txBody>
          <a:bodyPr/>
          <a:lstStyle/>
          <a:p>
            <a:pPr algn="ctr"/>
            <a:r>
              <a:rPr lang="ru-RU" b="1" dirty="0" smtClean="0"/>
              <a:t>Зал   льна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908720"/>
            <a:ext cx="3682752" cy="1008112"/>
          </a:xfrm>
        </p:spPr>
        <p:txBody>
          <a:bodyPr/>
          <a:lstStyle/>
          <a:p>
            <a:pPr algn="ctr"/>
            <a:r>
              <a:rPr lang="ru-RU" sz="3600" dirty="0" smtClean="0"/>
              <a:t>Прялки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908721"/>
            <a:ext cx="4041775" cy="115212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Мялка</a:t>
            </a:r>
            <a:endParaRPr lang="ru-RU" sz="4000" dirty="0"/>
          </a:p>
        </p:txBody>
      </p:sp>
      <p:pic>
        <p:nvPicPr>
          <p:cNvPr id="7" name="Содержимое 6" descr="ПРЯЛКИ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2060848"/>
            <a:ext cx="3600399" cy="4300265"/>
          </a:xfrm>
        </p:spPr>
      </p:pic>
      <p:pic>
        <p:nvPicPr>
          <p:cNvPr id="8" name="Содержимое 7" descr="Мялка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139952" y="2132856"/>
            <a:ext cx="4752528" cy="424847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/>
          <a:lstStyle/>
          <a:p>
            <a:pPr algn="ctr"/>
            <a:r>
              <a:rPr lang="ru-RU" dirty="0" smtClean="0"/>
              <a:t>Ткацкий станок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ткацкий станок.jpe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4245868" cy="4466465"/>
          </a:xfrm>
        </p:spPr>
      </p:pic>
      <p:pic>
        <p:nvPicPr>
          <p:cNvPr id="8" name="Содержимое 7" descr="ткацкий станок2.jpe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1556792"/>
            <a:ext cx="4247455" cy="4395051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5120" y="3238901"/>
            <a:ext cx="4619520" cy="32921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194" name="Picture 2" descr="file:///C:/Users/hp/Desktop/Новая папка/lion2%5B2%5D.jpg"/>
          <p:cNvPicPr>
            <a:picLocks noChangeAspect="1" noChangeArrowheads="1"/>
          </p:cNvPicPr>
          <p:nvPr/>
        </p:nvPicPr>
        <p:blipFill>
          <a:blip r:link="rId4" cstate="print"/>
          <a:srcRect/>
          <a:stretch>
            <a:fillRect/>
          </a:stretch>
        </p:blipFill>
        <p:spPr bwMode="auto">
          <a:xfrm>
            <a:off x="489600" y="1306217"/>
            <a:ext cx="4425120" cy="33454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740961" y="419084"/>
            <a:ext cx="5605920" cy="7243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3600" dirty="0" err="1">
                <a:solidFill>
                  <a:srgbClr val="006B6B"/>
                </a:solidFill>
                <a:latin typeface="Comic Sans MS" pitchFamily="64" charset="0"/>
              </a:rPr>
              <a:t>Цветы</a:t>
            </a:r>
            <a:r>
              <a:rPr lang="de-DE" sz="3600" dirty="0">
                <a:solidFill>
                  <a:srgbClr val="006B6B"/>
                </a:solidFill>
                <a:latin typeface="Comic Sans MS" pitchFamily="64" charset="0"/>
              </a:rPr>
              <a:t> и </a:t>
            </a:r>
            <a:r>
              <a:rPr lang="de-DE" sz="3600" dirty="0" err="1">
                <a:solidFill>
                  <a:srgbClr val="006B6B"/>
                </a:solidFill>
                <a:latin typeface="Comic Sans MS" pitchFamily="64" charset="0"/>
              </a:rPr>
              <a:t>коробочки</a:t>
            </a:r>
            <a:r>
              <a:rPr lang="de-DE" sz="3600" dirty="0">
                <a:solidFill>
                  <a:srgbClr val="006B6B"/>
                </a:solidFill>
                <a:latin typeface="Comic Sans MS" pitchFamily="64" charset="0"/>
              </a:rPr>
              <a:t> </a:t>
            </a:r>
            <a:r>
              <a:rPr lang="de-DE" sz="3600" dirty="0" err="1">
                <a:solidFill>
                  <a:srgbClr val="006B6B"/>
                </a:solidFill>
                <a:latin typeface="Comic Sans MS" pitchFamily="64" charset="0"/>
              </a:rPr>
              <a:t>льна</a:t>
            </a:r>
            <a:endParaRPr lang="de-DE" sz="3600" dirty="0">
              <a:solidFill>
                <a:srgbClr val="006B6B"/>
              </a:solidFill>
              <a:latin typeface="Comic Sans MS" pitchFamily="64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6480" y="1273093"/>
            <a:ext cx="4573440" cy="34117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0842251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pPr algn="ctr"/>
            <a:r>
              <a:rPr lang="ru-RU" dirty="0" smtClean="0"/>
              <a:t>Изделия из льна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1268760"/>
            <a:ext cx="5480348" cy="1029816"/>
          </a:xfrm>
        </p:spPr>
        <p:txBody>
          <a:bodyPr/>
          <a:lstStyle/>
          <a:p>
            <a:pPr algn="ctr"/>
            <a:r>
              <a:rPr lang="ru-RU" sz="3200" dirty="0" smtClean="0"/>
              <a:t>Праздничные полотенца</a:t>
            </a:r>
            <a:endParaRPr lang="ru-RU" sz="3200" dirty="0"/>
          </a:p>
        </p:txBody>
      </p:sp>
      <p:pic>
        <p:nvPicPr>
          <p:cNvPr id="7" name="Содержимое 6" descr="льняные полотенца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2204864"/>
            <a:ext cx="4173860" cy="3888432"/>
          </a:xfrm>
        </p:spPr>
      </p:pic>
      <p:pic>
        <p:nvPicPr>
          <p:cNvPr id="12" name="Содержимое 11" descr="prazdnichnye-polot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204864"/>
            <a:ext cx="3960440" cy="388843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9200" y="1005225"/>
            <a:ext cx="7346880" cy="55258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939041" y="256347"/>
            <a:ext cx="3585600" cy="724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3600" dirty="0" err="1">
                <a:solidFill>
                  <a:srgbClr val="006B6B"/>
                </a:solidFill>
                <a:latin typeface="Comic Sans MS" pitchFamily="64" charset="0"/>
              </a:rPr>
              <a:t>Цветущее</a:t>
            </a:r>
            <a:r>
              <a:rPr lang="de-DE" sz="3600" dirty="0">
                <a:solidFill>
                  <a:srgbClr val="006B6B"/>
                </a:solidFill>
                <a:latin typeface="Comic Sans MS" pitchFamily="64" charset="0"/>
              </a:rPr>
              <a:t> </a:t>
            </a:r>
            <a:r>
              <a:rPr lang="de-DE" sz="3600" dirty="0" err="1">
                <a:solidFill>
                  <a:srgbClr val="006B6B"/>
                </a:solidFill>
                <a:latin typeface="Comic Sans MS" pitchFamily="64" charset="0"/>
              </a:rPr>
              <a:t>поле</a:t>
            </a:r>
            <a:endParaRPr lang="de-DE" sz="3600" dirty="0">
              <a:solidFill>
                <a:srgbClr val="006B6B"/>
              </a:solidFill>
              <a:latin typeface="Comic Sans MS" pitchFamily="6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40585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 l="23209" t="20627" r="44641" b="6345"/>
          <a:stretch>
            <a:fillRect/>
          </a:stretch>
        </p:blipFill>
        <p:spPr bwMode="auto">
          <a:xfrm>
            <a:off x="816480" y="1795869"/>
            <a:ext cx="3265920" cy="40828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60709" t="20627" r="7138" b="6345"/>
          <a:stretch>
            <a:fillRect/>
          </a:stretch>
        </p:blipFill>
        <p:spPr bwMode="auto">
          <a:xfrm>
            <a:off x="5224320" y="1795869"/>
            <a:ext cx="3265920" cy="40828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26880" y="482452"/>
            <a:ext cx="8634240" cy="6595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de-DE" sz="3300" dirty="0" err="1">
                <a:solidFill>
                  <a:srgbClr val="006B6B"/>
                </a:solidFill>
                <a:latin typeface="Comic Sans MS" pitchFamily="64" charset="0"/>
              </a:rPr>
              <a:t>Начали</a:t>
            </a:r>
            <a:r>
              <a:rPr lang="de-DE" sz="3300" dirty="0">
                <a:solidFill>
                  <a:srgbClr val="006B6B"/>
                </a:solidFill>
                <a:latin typeface="Comic Sans MS" pitchFamily="64" charset="0"/>
              </a:rPr>
              <a:t> </a:t>
            </a:r>
            <a:r>
              <a:rPr lang="de-DE" sz="3300" dirty="0" err="1">
                <a:solidFill>
                  <a:srgbClr val="006B6B"/>
                </a:solidFill>
                <a:latin typeface="Comic Sans MS" pitchFamily="64" charset="0"/>
              </a:rPr>
              <a:t>куковать</a:t>
            </a:r>
            <a:r>
              <a:rPr lang="de-DE" sz="3300" dirty="0">
                <a:solidFill>
                  <a:srgbClr val="006B6B"/>
                </a:solidFill>
                <a:latin typeface="Comic Sans MS" pitchFamily="64" charset="0"/>
              </a:rPr>
              <a:t> </a:t>
            </a:r>
            <a:r>
              <a:rPr lang="de-DE" sz="3300" dirty="0" err="1">
                <a:solidFill>
                  <a:srgbClr val="006B6B"/>
                </a:solidFill>
                <a:latin typeface="Comic Sans MS" pitchFamily="64" charset="0"/>
              </a:rPr>
              <a:t>кукушки</a:t>
            </a:r>
            <a:r>
              <a:rPr lang="de-DE" sz="3300" dirty="0">
                <a:solidFill>
                  <a:srgbClr val="006B6B"/>
                </a:solidFill>
                <a:latin typeface="Comic Sans MS" pitchFamily="64" charset="0"/>
              </a:rPr>
              <a:t> – </a:t>
            </a:r>
            <a:r>
              <a:rPr lang="de-DE" sz="3300" dirty="0" err="1">
                <a:solidFill>
                  <a:srgbClr val="006B6B"/>
                </a:solidFill>
                <a:latin typeface="Comic Sans MS" pitchFamily="64" charset="0"/>
              </a:rPr>
              <a:t>пора</a:t>
            </a:r>
            <a:r>
              <a:rPr lang="de-DE" sz="3300" dirty="0">
                <a:solidFill>
                  <a:srgbClr val="006B6B"/>
                </a:solidFill>
                <a:latin typeface="Comic Sans MS" pitchFamily="64" charset="0"/>
              </a:rPr>
              <a:t> </a:t>
            </a:r>
            <a:r>
              <a:rPr lang="de-DE" sz="3300" dirty="0" err="1">
                <a:solidFill>
                  <a:srgbClr val="006B6B"/>
                </a:solidFill>
                <a:latin typeface="Comic Sans MS" pitchFamily="64" charset="0"/>
              </a:rPr>
              <a:t>сеять</a:t>
            </a:r>
            <a:r>
              <a:rPr lang="de-DE" sz="3300" dirty="0">
                <a:solidFill>
                  <a:srgbClr val="006B6B"/>
                </a:solidFill>
                <a:latin typeface="Comic Sans MS" pitchFamily="64" charset="0"/>
              </a:rPr>
              <a:t> </a:t>
            </a:r>
            <a:r>
              <a:rPr lang="de-DE" sz="3300" dirty="0" err="1" smtClean="0">
                <a:solidFill>
                  <a:srgbClr val="006B6B"/>
                </a:solidFill>
                <a:latin typeface="Comic Sans MS" pitchFamily="64" charset="0"/>
              </a:rPr>
              <a:t>лён</a:t>
            </a:r>
            <a:endParaRPr lang="ru-RU" sz="3300" dirty="0" smtClean="0">
              <a:solidFill>
                <a:srgbClr val="006B6B"/>
              </a:solidFill>
              <a:latin typeface="Comic Sans MS" pitchFamily="64" charset="0"/>
            </a:endParaRPr>
          </a:p>
          <a:p>
            <a:pPr algn="ctr"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3300" dirty="0" smtClean="0">
                <a:solidFill>
                  <a:srgbClr val="FF0000"/>
                </a:solidFill>
                <a:latin typeface="Comic Sans MS" pitchFamily="64" charset="0"/>
              </a:rPr>
              <a:t>1.Посадка.</a:t>
            </a:r>
            <a:endParaRPr lang="de-DE" sz="3300" dirty="0">
              <a:solidFill>
                <a:srgbClr val="FF0000"/>
              </a:solidFill>
              <a:latin typeface="Comic Sans MS" pitchFamily="6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971600" y="162737"/>
            <a:ext cx="5233360" cy="7243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3600" dirty="0" smtClean="0">
                <a:solidFill>
                  <a:srgbClr val="006B6B"/>
                </a:solidFill>
                <a:latin typeface="Comic Sans MS" pitchFamily="64" charset="0"/>
              </a:rPr>
              <a:t>         </a:t>
            </a:r>
            <a:r>
              <a:rPr lang="ru-RU" sz="3600" dirty="0" smtClean="0">
                <a:solidFill>
                  <a:srgbClr val="FF0000"/>
                </a:solidFill>
                <a:latin typeface="Comic Sans MS" pitchFamily="64" charset="0"/>
              </a:rPr>
              <a:t>2. </a:t>
            </a:r>
            <a:r>
              <a:rPr lang="de-DE" sz="3600" dirty="0" err="1" smtClean="0">
                <a:solidFill>
                  <a:srgbClr val="FF0000"/>
                </a:solidFill>
                <a:latin typeface="Comic Sans MS" pitchFamily="64" charset="0"/>
              </a:rPr>
              <a:t>Уборка</a:t>
            </a:r>
            <a:r>
              <a:rPr lang="de-DE" sz="3600" dirty="0" smtClean="0">
                <a:solidFill>
                  <a:srgbClr val="FF0000"/>
                </a:solidFill>
                <a:latin typeface="Comic Sans MS" pitchFamily="64" charset="0"/>
              </a:rPr>
              <a:t> </a:t>
            </a:r>
            <a:r>
              <a:rPr lang="de-DE" sz="3600" dirty="0" err="1" smtClean="0">
                <a:solidFill>
                  <a:srgbClr val="FF0000"/>
                </a:solidFill>
                <a:latin typeface="Comic Sans MS" pitchFamily="64" charset="0"/>
              </a:rPr>
              <a:t>льна</a:t>
            </a:r>
            <a:r>
              <a:rPr lang="ru-RU" sz="3600" dirty="0" smtClean="0">
                <a:solidFill>
                  <a:srgbClr val="FF0000"/>
                </a:solidFill>
                <a:latin typeface="Comic Sans MS" pitchFamily="64" charset="0"/>
              </a:rPr>
              <a:t> </a:t>
            </a:r>
          </a:p>
          <a:p>
            <a:pPr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de-DE" sz="3600" dirty="0">
              <a:solidFill>
                <a:srgbClr val="006B6B"/>
              </a:solidFill>
              <a:latin typeface="Comic Sans MS" pitchFamily="6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556792"/>
            <a:ext cx="3612547" cy="39143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484784"/>
            <a:ext cx="496855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Матвей\Desktop\серп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4869160"/>
            <a:ext cx="3136378" cy="170080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file:///C:/Users/hp/Desktop/Новая папка/essential-vegan-flax-seed%5B1%5D.jpg"/>
          <p:cNvPicPr>
            <a:picLocks noChangeAspect="1" noChangeArrowheads="1"/>
          </p:cNvPicPr>
          <p:nvPr/>
        </p:nvPicPr>
        <p:blipFill>
          <a:blip r:link="rId3" cstate="print"/>
          <a:srcRect/>
          <a:stretch>
            <a:fillRect/>
          </a:stretch>
        </p:blipFill>
        <p:spPr bwMode="auto">
          <a:xfrm>
            <a:off x="1468800" y="1468954"/>
            <a:ext cx="6367680" cy="46948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409761" y="419084"/>
            <a:ext cx="7080480" cy="7243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3600" dirty="0" err="1">
                <a:solidFill>
                  <a:srgbClr val="006B6B"/>
                </a:solidFill>
                <a:latin typeface="Comic Sans MS" pitchFamily="64" charset="0"/>
              </a:rPr>
              <a:t>Льняное</a:t>
            </a:r>
            <a:r>
              <a:rPr lang="de-DE" sz="3600" dirty="0">
                <a:solidFill>
                  <a:srgbClr val="006B6B"/>
                </a:solidFill>
                <a:latin typeface="Comic Sans MS" pitchFamily="64" charset="0"/>
              </a:rPr>
              <a:t> </a:t>
            </a:r>
            <a:r>
              <a:rPr lang="de-DE" sz="3600" dirty="0" err="1">
                <a:solidFill>
                  <a:srgbClr val="006B6B"/>
                </a:solidFill>
                <a:latin typeface="Comic Sans MS" pitchFamily="64" charset="0"/>
              </a:rPr>
              <a:t>семя</a:t>
            </a:r>
            <a:r>
              <a:rPr lang="de-DE" sz="3600" dirty="0">
                <a:solidFill>
                  <a:srgbClr val="006B6B"/>
                </a:solidFill>
                <a:latin typeface="Comic Sans MS" pitchFamily="64" charset="0"/>
              </a:rPr>
              <a:t> и </a:t>
            </a:r>
            <a:r>
              <a:rPr lang="de-DE" sz="3600" dirty="0" err="1">
                <a:solidFill>
                  <a:srgbClr val="006B6B"/>
                </a:solidFill>
                <a:latin typeface="Comic Sans MS" pitchFamily="64" charset="0"/>
              </a:rPr>
              <a:t>льняное</a:t>
            </a:r>
            <a:r>
              <a:rPr lang="de-DE" sz="3600" dirty="0">
                <a:solidFill>
                  <a:srgbClr val="006B6B"/>
                </a:solidFill>
                <a:latin typeface="Comic Sans MS" pitchFamily="64" charset="0"/>
              </a:rPr>
              <a:t> </a:t>
            </a:r>
            <a:r>
              <a:rPr lang="de-DE" sz="3600" dirty="0" err="1">
                <a:solidFill>
                  <a:srgbClr val="006B6B"/>
                </a:solidFill>
                <a:latin typeface="Comic Sans MS" pitchFamily="64" charset="0"/>
              </a:rPr>
              <a:t>масло</a:t>
            </a:r>
            <a:endParaRPr lang="de-DE" sz="3600" dirty="0">
              <a:solidFill>
                <a:srgbClr val="006B6B"/>
              </a:solidFill>
              <a:latin typeface="Comic Sans MS" pitchFamily="6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7120" y="1468955"/>
            <a:ext cx="6336000" cy="47035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9280" y="1143481"/>
            <a:ext cx="6831360" cy="55517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449440" y="162737"/>
            <a:ext cx="4354560" cy="7243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3600" dirty="0" smtClean="0">
                <a:solidFill>
                  <a:srgbClr val="FF0000"/>
                </a:solidFill>
                <a:latin typeface="Comic Sans MS" pitchFamily="64" charset="0"/>
              </a:rPr>
              <a:t>3.</a:t>
            </a:r>
            <a:r>
              <a:rPr lang="de-DE" sz="3600" dirty="0" err="1" smtClean="0">
                <a:solidFill>
                  <a:srgbClr val="FF0000"/>
                </a:solidFill>
                <a:latin typeface="Comic Sans MS" pitchFamily="64" charset="0"/>
              </a:rPr>
              <a:t>Вымачивание</a:t>
            </a:r>
            <a:r>
              <a:rPr lang="de-DE" sz="3600" dirty="0" smtClean="0">
                <a:solidFill>
                  <a:srgbClr val="FF0000"/>
                </a:solidFill>
                <a:latin typeface="Comic Sans MS" pitchFamily="64" charset="0"/>
              </a:rPr>
              <a:t> </a:t>
            </a:r>
            <a:r>
              <a:rPr lang="de-DE" sz="3600" dirty="0" err="1">
                <a:solidFill>
                  <a:srgbClr val="FF0000"/>
                </a:solidFill>
                <a:latin typeface="Comic Sans MS" pitchFamily="64" charset="0"/>
              </a:rPr>
              <a:t>льна</a:t>
            </a:r>
            <a:endParaRPr lang="de-DE" sz="3600" dirty="0">
              <a:solidFill>
                <a:srgbClr val="FF0000"/>
              </a:solidFill>
              <a:latin typeface="Comic Sans MS" pitchFamily="6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9200" y="1143481"/>
            <a:ext cx="7346880" cy="55517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265920" y="256347"/>
            <a:ext cx="2652480" cy="724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3600" dirty="0" smtClean="0">
                <a:solidFill>
                  <a:srgbClr val="FF0000"/>
                </a:solidFill>
                <a:latin typeface="Comic Sans MS" pitchFamily="64" charset="0"/>
              </a:rPr>
              <a:t>4.</a:t>
            </a:r>
            <a:r>
              <a:rPr lang="de-DE" sz="3600" dirty="0" err="1" smtClean="0">
                <a:solidFill>
                  <a:srgbClr val="FF0000"/>
                </a:solidFill>
                <a:latin typeface="Comic Sans MS" pitchFamily="64" charset="0"/>
              </a:rPr>
              <a:t>Сушка</a:t>
            </a:r>
            <a:r>
              <a:rPr lang="de-DE" sz="3600" dirty="0" smtClean="0">
                <a:solidFill>
                  <a:srgbClr val="FF0000"/>
                </a:solidFill>
                <a:latin typeface="Comic Sans MS" pitchFamily="64" charset="0"/>
              </a:rPr>
              <a:t> </a:t>
            </a:r>
            <a:r>
              <a:rPr lang="de-DE" sz="3600" dirty="0" err="1">
                <a:solidFill>
                  <a:srgbClr val="FF0000"/>
                </a:solidFill>
                <a:latin typeface="Comic Sans MS" pitchFamily="64" charset="0"/>
              </a:rPr>
              <a:t>льна</a:t>
            </a:r>
            <a:endParaRPr lang="de-DE" sz="3600" dirty="0">
              <a:solidFill>
                <a:srgbClr val="FF0000"/>
              </a:solidFill>
              <a:latin typeface="Comic Sans MS" pitchFamily="6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itchFamily="64" charset="0"/>
              </a:rPr>
              <a:t>5.Трепание льна </a:t>
            </a:r>
            <a:r>
              <a:rPr lang="de-DE" dirty="0" smtClean="0">
                <a:solidFill>
                  <a:srgbClr val="006B6B"/>
                </a:solidFill>
                <a:latin typeface="Comic Sans MS" pitchFamily="64" charset="0"/>
              </a:rPr>
              <a:t/>
            </a:r>
            <a:br>
              <a:rPr lang="de-DE" dirty="0" smtClean="0">
                <a:solidFill>
                  <a:srgbClr val="006B6B"/>
                </a:solidFill>
                <a:latin typeface="Comic Sans MS" pitchFamily="64" charset="0"/>
              </a:rPr>
            </a:br>
            <a:endParaRPr lang="ru-RU" dirty="0"/>
          </a:p>
        </p:txBody>
      </p:sp>
      <p:pic>
        <p:nvPicPr>
          <p:cNvPr id="8" name="Содержимое 7" descr="11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516216" y="1700808"/>
            <a:ext cx="1758930" cy="4724400"/>
          </a:xfrm>
        </p:spPr>
      </p:pic>
      <p:pic>
        <p:nvPicPr>
          <p:cNvPr id="7" name="Содержимое 6" descr="img00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1556792"/>
            <a:ext cx="4320480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905</TotalTime>
  <Words>117</Words>
  <Application>Microsoft Office PowerPoint</Application>
  <PresentationFormat>Экран (4:3)</PresentationFormat>
  <Paragraphs>33</Paragraphs>
  <Slides>20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5.Трепание льна  </vt:lpstr>
      <vt:lpstr>Слайд 10</vt:lpstr>
      <vt:lpstr>7. Очёсывали лён</vt:lpstr>
      <vt:lpstr>Слайд 12</vt:lpstr>
      <vt:lpstr>Слайд 13</vt:lpstr>
      <vt:lpstr>Слайд 14</vt:lpstr>
      <vt:lpstr>Слайд 15</vt:lpstr>
      <vt:lpstr>Музей льна и бересты. </vt:lpstr>
      <vt:lpstr>Зал   льна</vt:lpstr>
      <vt:lpstr>Слайд 18</vt:lpstr>
      <vt:lpstr>Ткацкий станок</vt:lpstr>
      <vt:lpstr>Изделия из льна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Матвей</dc:creator>
  <cp:lastModifiedBy>Матвей</cp:lastModifiedBy>
  <cp:revision>80</cp:revision>
  <dcterms:created xsi:type="dcterms:W3CDTF">2012-11-11T13:19:38Z</dcterms:created>
  <dcterms:modified xsi:type="dcterms:W3CDTF">2012-12-01T21:20:42Z</dcterms:modified>
</cp:coreProperties>
</file>