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file:///D:\..\..\..\Program%20Files\DOS\Nat\Start.ex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Школа №21</a:t>
            </a:r>
            <a:endParaRPr lang="ru-RU" dirty="0"/>
          </a:p>
        </p:txBody>
      </p:sp>
      <p:pic>
        <p:nvPicPr>
          <p:cNvPr id="4" name="Содержимое 3" descr="PICT001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66800" y="1600200"/>
            <a:ext cx="6525683" cy="5029200"/>
          </a:xfrm>
          <a:prstGeom prst="flowChartMultidocumen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86800" cy="2667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3366CC"/>
                </a:solidFill>
                <a:effectLst/>
                <a:latin typeface="Georgia" pitchFamily="18" charset="0"/>
              </a:rPr>
              <a:t>Духовное здоровье</a:t>
            </a:r>
            <a:r>
              <a:rPr lang="ru-RU" sz="3600" b="1" smtClean="0">
                <a:solidFill>
                  <a:srgbClr val="660033"/>
                </a:solidFill>
                <a:effectLst/>
                <a:latin typeface="Georgia" pitchFamily="18" charset="0"/>
              </a:rPr>
              <a:t> –                       это ежедневные занятия творческими делами, познание нового.</a:t>
            </a:r>
          </a:p>
        </p:txBody>
      </p:sp>
      <p:pic>
        <p:nvPicPr>
          <p:cNvPr id="7" name="Рисунок 6" descr="Scan100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" y="3048000"/>
            <a:ext cx="3429000" cy="3505200"/>
          </a:xfrm>
          <a:prstGeom prst="flowChartOnlineStorag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386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43400" y="2590800"/>
            <a:ext cx="4800600" cy="4267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2362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3366CC"/>
                </a:solidFill>
                <a:effectLst/>
                <a:latin typeface="Georgia" pitchFamily="18" charset="0"/>
              </a:rPr>
              <a:t>Психическое здоровье</a:t>
            </a:r>
            <a:r>
              <a:rPr lang="ru-RU" sz="3600" b="1" smtClean="0">
                <a:solidFill>
                  <a:srgbClr val="660033"/>
                </a:solidFill>
                <a:effectLst/>
                <a:latin typeface="Georgia" pitchFamily="18" charset="0"/>
              </a:rPr>
              <a:t> –  это ежедневное развитие речи, мышления, памяти, воображения и эмоций.</a:t>
            </a:r>
          </a:p>
        </p:txBody>
      </p:sp>
      <p:pic>
        <p:nvPicPr>
          <p:cNvPr id="7" name="Рисунок 6" descr="IMG_385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200400"/>
            <a:ext cx="3048000" cy="3657600"/>
          </a:xfrm>
          <a:prstGeom prst="flowChartPunchedCard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_385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05200" y="2667000"/>
            <a:ext cx="4648200" cy="4191000"/>
          </a:xfrm>
          <a:prstGeom prst="foldedCorner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229600" cy="2438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3366CC"/>
                </a:solidFill>
                <a:effectLst/>
                <a:latin typeface="Georgia" pitchFamily="18" charset="0"/>
              </a:rPr>
              <a:t>Физическое здоровье</a:t>
            </a:r>
            <a:r>
              <a:rPr lang="ru-RU" sz="3600" b="1" smtClean="0">
                <a:solidFill>
                  <a:srgbClr val="660033"/>
                </a:solidFill>
                <a:effectLst/>
                <a:latin typeface="Georgia" pitchFamily="18" charset="0"/>
              </a:rPr>
              <a:t> – ежедневные тренировки тела с помощью физических упражнений.</a:t>
            </a:r>
          </a:p>
        </p:txBody>
      </p:sp>
      <p:pic>
        <p:nvPicPr>
          <p:cNvPr id="10" name="Рисунок 9" descr="PICT000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2400" y="3429000"/>
            <a:ext cx="4267200" cy="3429000"/>
          </a:xfrm>
          <a:prstGeom prst="flowChartPunchedTap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PICT003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00600" y="2514600"/>
            <a:ext cx="3962400" cy="2819400"/>
          </a:xfrm>
          <a:prstGeom prst="wedgeRoundRectCallou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1905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Считаете ли вы, что быть здоровым легко?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916238" y="5516563"/>
            <a:ext cx="1584325" cy="649287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916238" y="4437063"/>
            <a:ext cx="1584325" cy="64928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4724400" y="4343400"/>
            <a:ext cx="2438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НЕТ</a:t>
            </a:r>
          </a:p>
          <a:p>
            <a:endParaRPr lang="ru-RU" sz="4000" b="1"/>
          </a:p>
          <a:p>
            <a:r>
              <a:rPr lang="ru-RU" sz="4000" b="1"/>
              <a:t>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  <p:bldP spid="49156" grpId="0" animBg="1"/>
      <p:bldP spid="49157" grpId="0" animBg="1"/>
      <p:bldP spid="491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Scan1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3073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Scan10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581400"/>
            <a:ext cx="29194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 descr="Scan10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2400"/>
            <a:ext cx="2819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 descr="Scan100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581400"/>
            <a:ext cx="259715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14600"/>
            <a:ext cx="7315200" cy="68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</a:t>
            </a:r>
            <a:r>
              <a:rPr lang="ru-RU" b="1" smtClean="0">
                <a:latin typeface="Georgia" pitchFamily="18" charset="0"/>
              </a:rPr>
              <a:t>- предметы личной гигиены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609600" y="381000"/>
            <a:ext cx="82296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Какие помощники, сохраняющие здоровье, </a:t>
            </a:r>
          </a:p>
          <a:p>
            <a:pPr algn="ctr">
              <a:defRPr/>
            </a:pPr>
            <a:r>
              <a:rPr lang="ru-RU" sz="4400" b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существуют?</a:t>
            </a:r>
          </a:p>
        </p:txBody>
      </p:sp>
      <p:pic>
        <p:nvPicPr>
          <p:cNvPr id="51206" name="Picture 6" descr="Scan1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0"/>
            <a:ext cx="16827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 descr="Scan10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048000"/>
            <a:ext cx="1484313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 descr="Scan10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124200"/>
            <a:ext cx="15081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9" descr="Scan100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3962400"/>
            <a:ext cx="10382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10" descr="Scan100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4953000"/>
            <a:ext cx="1508125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Picture 11" descr="Scan1000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4648200"/>
            <a:ext cx="1554163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  <p:bldP spid="512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smtClean="0">
                <a:latin typeface="Georgia" pitchFamily="18" charset="0"/>
              </a:rPr>
              <a:t>Режим дня</a:t>
            </a:r>
            <a:r>
              <a:rPr lang="ru-RU" smtClean="0"/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5307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latin typeface="Georgia" pitchFamily="18" charset="0"/>
              </a:rPr>
              <a:t>1. Подъем в 7.00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latin typeface="Georgia" pitchFamily="18" charset="0"/>
              </a:rPr>
              <a:t>2. Зарядка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latin typeface="Georgia" pitchFamily="18" charset="0"/>
              </a:rPr>
              <a:t>3. Душ, умывание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latin typeface="Georgia" pitchFamily="18" charset="0"/>
              </a:rPr>
              <a:t>4. Завтрак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latin typeface="Georgia" pitchFamily="18" charset="0"/>
              </a:rPr>
              <a:t>5. Занятия в школе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latin typeface="Georgia" pitchFamily="18" charset="0"/>
              </a:rPr>
              <a:t>6. Отдых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latin typeface="Georgia" pitchFamily="18" charset="0"/>
              </a:rPr>
              <a:t>7. Выполнение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latin typeface="Georgia" pitchFamily="18" charset="0"/>
              </a:rPr>
              <a:t>домашнего задания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latin typeface="Georgia" pitchFamily="18" charset="0"/>
              </a:rPr>
              <a:t>8. Свободное время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latin typeface="Georgia" pitchFamily="18" charset="0"/>
              </a:rPr>
              <a:t>9. Подготовка ко сну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latin typeface="Georgia" pitchFamily="18" charset="0"/>
              </a:rPr>
              <a:t>10. Сон</a:t>
            </a:r>
          </a:p>
        </p:txBody>
      </p:sp>
      <p:pic>
        <p:nvPicPr>
          <p:cNvPr id="52228" name="Picture 4" descr="Scan1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37893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>
                <a:solidFill>
                  <a:srgbClr val="990033"/>
                </a:solidFill>
                <a:latin typeface="Georgia" pitchFamily="18" charset="0"/>
              </a:rPr>
              <a:t>Какие помощники, </a:t>
            </a:r>
            <a:br>
              <a:rPr lang="ru-RU" smtClean="0">
                <a:solidFill>
                  <a:srgbClr val="990033"/>
                </a:solidFill>
                <a:latin typeface="Georgia" pitchFamily="18" charset="0"/>
              </a:rPr>
            </a:br>
            <a:r>
              <a:rPr lang="ru-RU" smtClean="0">
                <a:solidFill>
                  <a:srgbClr val="990033"/>
                </a:solidFill>
                <a:latin typeface="Georgia" pitchFamily="18" charset="0"/>
              </a:rPr>
              <a:t>сохраняющие здоровье, </a:t>
            </a:r>
            <a:br>
              <a:rPr lang="ru-RU" smtClean="0">
                <a:solidFill>
                  <a:srgbClr val="990033"/>
                </a:solidFill>
                <a:latin typeface="Georgia" pitchFamily="18" charset="0"/>
              </a:rPr>
            </a:br>
            <a:r>
              <a:rPr lang="ru-RU" smtClean="0">
                <a:solidFill>
                  <a:srgbClr val="990033"/>
                </a:solidFill>
                <a:latin typeface="Georgia" pitchFamily="18" charset="0"/>
              </a:rPr>
              <a:t>существуют?</a:t>
            </a:r>
            <a:endParaRPr lang="ru-RU" sz="4000" smtClean="0">
              <a:solidFill>
                <a:srgbClr val="990033"/>
              </a:solidFill>
              <a:latin typeface="Georgia" pitchFamily="18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276600"/>
            <a:ext cx="8229600" cy="27019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4000" b="1" smtClean="0">
                <a:latin typeface="Georgia" pitchFamily="18" charset="0"/>
              </a:rPr>
              <a:t>- предметы личной гигиены</a:t>
            </a:r>
          </a:p>
          <a:p>
            <a:pPr eaLnBrk="1" hangingPunct="1">
              <a:buFontTx/>
              <a:buNone/>
              <a:defRPr/>
            </a:pPr>
            <a:r>
              <a:rPr lang="ru-RU" sz="4000" b="1" smtClean="0">
                <a:latin typeface="Georgia" pitchFamily="18" charset="0"/>
              </a:rPr>
              <a:t>- режим дня</a:t>
            </a:r>
          </a:p>
        </p:txBody>
      </p:sp>
      <p:pic>
        <p:nvPicPr>
          <p:cNvPr id="19460" name="Picture 4" descr="Scan101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886200"/>
            <a:ext cx="28241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j0234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724400"/>
            <a:ext cx="19526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1000"/>
            <a:ext cx="4916488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 descr="24m5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81200"/>
            <a:ext cx="43434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7" descr="Scan10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905000"/>
            <a:ext cx="42783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Scan100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54838" y="152400"/>
            <a:ext cx="2189162" cy="3429000"/>
          </a:xfrm>
          <a:prstGeom prst="hexagon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5307" name="Picture 11" descr="Scan1000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28600"/>
            <a:ext cx="1636713" cy="1447800"/>
          </a:xfrm>
          <a:prstGeom prst="hexagon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PICT005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609600"/>
            <a:ext cx="4495800" cy="2819400"/>
          </a:xfrm>
          <a:prstGeom prst="foldedCorner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PICT004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876800" y="3733800"/>
            <a:ext cx="4038600" cy="3124200"/>
          </a:xfrm>
          <a:prstGeom prst="foldedCorner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PICT006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657600"/>
            <a:ext cx="4724400" cy="3048000"/>
          </a:xfrm>
          <a:prstGeom prst="foldedCorner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82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Georgia" pitchFamily="18" charset="0"/>
              </a:rPr>
              <a:t>А. Дорохов</a:t>
            </a:r>
            <a:br>
              <a:rPr lang="ru-RU" smtClean="0">
                <a:latin typeface="Georgia" pitchFamily="18" charset="0"/>
              </a:rPr>
            </a:br>
            <a:r>
              <a:rPr lang="ru-RU" smtClean="0">
                <a:latin typeface="Georgia" pitchFamily="18" charset="0"/>
              </a:rPr>
              <a:t>«Молодой старичок»</a:t>
            </a:r>
          </a:p>
        </p:txBody>
      </p:sp>
      <p:pic>
        <p:nvPicPr>
          <p:cNvPr id="4099" name="Picture 4" descr="Scan101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81200"/>
            <a:ext cx="4097338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190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" y="3733800"/>
            <a:ext cx="2971800" cy="2590800"/>
          </a:xfrm>
          <a:prstGeom prst="flowChartOnlineStorag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0190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91000" y="457200"/>
            <a:ext cx="4648200" cy="3124200"/>
          </a:xfrm>
          <a:prstGeom prst="foldedCorner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0192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38800" y="4267200"/>
            <a:ext cx="3352800" cy="2590800"/>
          </a:xfrm>
          <a:prstGeom prst="cub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0193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28600"/>
            <a:ext cx="3962400" cy="2971800"/>
          </a:xfrm>
          <a:prstGeom prst="foldedCorner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0190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76600" y="3657600"/>
            <a:ext cx="2286000" cy="2514600"/>
          </a:xfrm>
          <a:prstGeom prst="can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>
                <a:solidFill>
                  <a:srgbClr val="990033"/>
                </a:solidFill>
                <a:latin typeface="Georgia" pitchFamily="18" charset="0"/>
              </a:rPr>
              <a:t>Какие помощники, </a:t>
            </a:r>
            <a:br>
              <a:rPr lang="ru-RU" smtClean="0">
                <a:solidFill>
                  <a:srgbClr val="990033"/>
                </a:solidFill>
                <a:latin typeface="Georgia" pitchFamily="18" charset="0"/>
              </a:rPr>
            </a:br>
            <a:r>
              <a:rPr lang="ru-RU" smtClean="0">
                <a:solidFill>
                  <a:srgbClr val="990033"/>
                </a:solidFill>
                <a:latin typeface="Georgia" pitchFamily="18" charset="0"/>
              </a:rPr>
              <a:t>сохраняющие здоровье, </a:t>
            </a:r>
            <a:br>
              <a:rPr lang="ru-RU" smtClean="0">
                <a:solidFill>
                  <a:srgbClr val="990033"/>
                </a:solidFill>
                <a:latin typeface="Georgia" pitchFamily="18" charset="0"/>
              </a:rPr>
            </a:br>
            <a:r>
              <a:rPr lang="ru-RU" smtClean="0">
                <a:solidFill>
                  <a:srgbClr val="990033"/>
                </a:solidFill>
                <a:latin typeface="Georgia" pitchFamily="18" charset="0"/>
              </a:rPr>
              <a:t>существуют?</a:t>
            </a:r>
            <a:br>
              <a:rPr lang="ru-RU" smtClean="0">
                <a:solidFill>
                  <a:srgbClr val="990033"/>
                </a:solidFill>
                <a:latin typeface="Georgia" pitchFamily="18" charset="0"/>
              </a:rPr>
            </a:br>
            <a:endParaRPr lang="ru-RU" smtClean="0">
              <a:solidFill>
                <a:srgbClr val="990033"/>
              </a:solidFill>
              <a:latin typeface="Georgia" pitchFamily="18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276600"/>
            <a:ext cx="8229600" cy="2701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b="1" smtClean="0">
                <a:latin typeface="Georgia" pitchFamily="18" charset="0"/>
              </a:rPr>
              <a:t>- предметы личной гигиены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b="1" smtClean="0">
                <a:latin typeface="Georgia" pitchFamily="18" charset="0"/>
              </a:rPr>
              <a:t>- режим дня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b="1" smtClean="0">
                <a:latin typeface="Georgia" pitchFamily="18" charset="0"/>
              </a:rPr>
              <a:t>- осмотр у врача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b="1" smtClean="0">
                <a:latin typeface="Georgia" pitchFamily="18" charset="0"/>
              </a:rPr>
              <a:t>- движение, занятия физкультурой, спортом, закаливание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14600"/>
            <a:ext cx="8534400" cy="39211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400" b="1" smtClean="0">
                <a:latin typeface="Georgia" pitchFamily="18" charset="0"/>
              </a:rPr>
              <a:t>Ежедневно обливайся водой так, чтобы тебе было хорошо. Купайся, где можешь: в озере, в ванной, принимай душ. Купание в горячей воде завершай холодным душем.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ru-RU" sz="2400" b="1" smtClean="0">
              <a:latin typeface="Georgia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smtClean="0">
                <a:latin typeface="Georgia" pitchFamily="18" charset="0"/>
              </a:rPr>
              <a:t>2. Перед купанием или после него, а если возможно, то и совместно с ним, выйди на природу, встань босыми ногами на землю а зимой – на снег, хотя бы на 1-2 минуты. Вдохни через рот несколько раз воздух и мысленно пожелай себе и всем людям здоровья.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smtClean="0">
              <a:latin typeface="Georgia" pitchFamily="18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381000"/>
            <a:ext cx="8229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800080"/>
                </a:solidFill>
              </a:rPr>
              <a:t>Система оздоровления 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800080"/>
                </a:solidFill>
              </a:rPr>
              <a:t>П.К. Иванова «Детка»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6629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latin typeface="Georgia" pitchFamily="18" charset="0"/>
              </a:rPr>
              <a:t>3. Не употребляй алкоголя и не кури.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latin typeface="Georgia" pitchFamily="18" charset="0"/>
              </a:rPr>
              <a:t>4. Старайся хоть раз в неделю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latin typeface="Georgia" pitchFamily="18" charset="0"/>
              </a:rPr>
              <a:t>обходиться полностью без пи-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latin typeface="Georgia" pitchFamily="18" charset="0"/>
              </a:rPr>
              <a:t>щи: лучше с 18-20 часов в пят-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err="1" smtClean="0">
                <a:latin typeface="Georgia" pitchFamily="18" charset="0"/>
              </a:rPr>
              <a:t>ницу</a:t>
            </a:r>
            <a:r>
              <a:rPr lang="ru-RU" sz="2000" b="1" dirty="0" smtClean="0">
                <a:latin typeface="Georgia" pitchFamily="18" charset="0"/>
              </a:rPr>
              <a:t> до субботы.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latin typeface="Georgia" pitchFamily="18" charset="0"/>
              </a:rPr>
              <a:t>5.Люби окружающую природу.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latin typeface="Georgia" pitchFamily="18" charset="0"/>
              </a:rPr>
              <a:t>Не плюй вокруг, привыкни к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latin typeface="Georgia" pitchFamily="18" charset="0"/>
              </a:rPr>
              <a:t>этому: это - твоё здоровье.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latin typeface="Georgia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latin typeface="Georgia" pitchFamily="18" charset="0"/>
              </a:rPr>
              <a:t>6.Хочешь быть здоровым -здоровайся со всеми.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latin typeface="Georgia" pitchFamily="18" charset="0"/>
              </a:rPr>
              <a:t>    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latin typeface="Georgia" pitchFamily="18" charset="0"/>
              </a:rPr>
              <a:t>                                                              7.Помогай людям.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latin typeface="Georgia" pitchFamily="18" charset="0"/>
              </a:rPr>
              <a:t>                                                             8.Победи в себе жадность, лень,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latin typeface="Georgia" pitchFamily="18" charset="0"/>
              </a:rPr>
              <a:t>                                                             самодовольство, лицемерие,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latin typeface="Georgia" pitchFamily="18" charset="0"/>
              </a:rPr>
              <a:t>                                                             верь людям и люби их.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latin typeface="Georgia" pitchFamily="18" charset="0"/>
              </a:rPr>
              <a:t>                                                            </a:t>
            </a:r>
            <a:endParaRPr lang="ru-RU" sz="1000" b="1" dirty="0" smtClean="0">
              <a:latin typeface="Georgia" pitchFamily="18" charset="0"/>
            </a:endParaRPr>
          </a:p>
        </p:txBody>
      </p:sp>
      <p:pic>
        <p:nvPicPr>
          <p:cNvPr id="68614" name="Picture 6" descr="19902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962400"/>
            <a:ext cx="3724275" cy="2895600"/>
          </a:xfrm>
          <a:prstGeom prst="hexagon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8615" name="Picture 7" descr="48203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62600" y="685800"/>
            <a:ext cx="3581400" cy="2686050"/>
          </a:xfrm>
          <a:prstGeom prst="teardrop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04800"/>
            <a:ext cx="8229600" cy="609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smtClean="0">
                <a:latin typeface="Georgia" pitchFamily="18" charset="0"/>
              </a:rPr>
              <a:t>9.Освободи свою голову от мыслей о болезнях, смерти.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smtClean="0">
                <a:latin typeface="Georgia" pitchFamily="18" charset="0"/>
              </a:rPr>
              <a:t>   Это твоя беда.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smtClean="0">
                <a:latin typeface="Georgia" pitchFamily="18" charset="0"/>
              </a:rPr>
              <a:t>10. Мысль не отделяй от дела. Твори  только хорошие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smtClean="0">
                <a:latin typeface="Georgia" pitchFamily="18" charset="0"/>
              </a:rPr>
              <a:t>   дела. Будь скромен.</a:t>
            </a:r>
          </a:p>
        </p:txBody>
      </p:sp>
      <p:pic>
        <p:nvPicPr>
          <p:cNvPr id="7" name="Рисунок 6" descr="PICT006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362200"/>
            <a:ext cx="4648200" cy="4495800"/>
          </a:xfrm>
          <a:prstGeom prst="trapezoid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ICT007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53000" y="1905000"/>
            <a:ext cx="4191000" cy="4953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686800" cy="27432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 </a:t>
            </a:r>
            <a:r>
              <a:rPr lang="ru-RU" smtClean="0">
                <a:latin typeface="Georgia" pitchFamily="18" charset="0"/>
              </a:rPr>
              <a:t>Считаете ли вы, </a:t>
            </a:r>
            <a:br>
              <a:rPr lang="ru-RU" smtClean="0">
                <a:latin typeface="Georgia" pitchFamily="18" charset="0"/>
              </a:rPr>
            </a:br>
            <a:r>
              <a:rPr lang="ru-RU" smtClean="0">
                <a:latin typeface="Georgia" pitchFamily="18" charset="0"/>
              </a:rPr>
              <a:t>что все продукты одинаковы, и можно есть всё что хочешь и когда хочешь ?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971800" y="5486400"/>
            <a:ext cx="1584325" cy="649288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2971800" y="4191000"/>
            <a:ext cx="1584325" cy="64928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4648200" y="4191000"/>
            <a:ext cx="2971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НЕТ</a:t>
            </a:r>
          </a:p>
          <a:p>
            <a:endParaRPr lang="ru-RU" sz="4000" b="1"/>
          </a:p>
          <a:p>
            <a:r>
              <a:rPr lang="ru-RU" sz="4000" b="1"/>
              <a:t>ДА</a:t>
            </a:r>
          </a:p>
        </p:txBody>
      </p:sp>
      <p:sp>
        <p:nvSpPr>
          <p:cNvPr id="27654" name="AutoShape 8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2" grpId="0" animBg="1"/>
      <p:bldP spid="58373" grpId="0" animBg="1"/>
      <p:bldP spid="583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61778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Правильное питание – это разнообразное и регулярное питание </a:t>
            </a:r>
          </a:p>
        </p:txBody>
      </p:sp>
      <p:pic>
        <p:nvPicPr>
          <p:cNvPr id="28675" name="Picture 4" descr="сканирование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5600"/>
            <a:ext cx="861060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9700" name="Picture 4" descr="фрук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547813" y="1295400"/>
            <a:ext cx="6048375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latin typeface="Arial Unicode MS" pitchFamily="34" charset="-128"/>
              </a:rPr>
              <a:t>Почему  нужно  есть  много  овощей  и  фруктов?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/>
          <p:cNvSpPr txBox="1">
            <a:spLocks noChangeArrowheads="1"/>
          </p:cNvSpPr>
          <p:nvPr/>
        </p:nvSpPr>
        <p:spPr bwMode="auto">
          <a:xfrm flipH="1">
            <a:off x="1403350" y="260350"/>
            <a:ext cx="677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   о в о щ а х   и  ф р у к т а х  м н о го  в и т а м и н о в</a:t>
            </a:r>
          </a:p>
        </p:txBody>
      </p:sp>
      <p:pic>
        <p:nvPicPr>
          <p:cNvPr id="105477" name="Picture 5" descr="img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76676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8" name="Picture 6" descr="морков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576763"/>
            <a:ext cx="2017713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9" name="Picture 7" descr="помидо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765175"/>
            <a:ext cx="19431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0" name="Picture 8" descr="лу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4581525"/>
            <a:ext cx="1895475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3419475" y="1844675"/>
            <a:ext cx="2036763" cy="2622550"/>
          </a:xfrm>
          <a:prstGeom prst="rect">
            <a:avLst/>
          </a:prstGeom>
          <a:noFill/>
          <a:ln w="31750">
            <a:pattFill prst="shingle">
              <a:fgClr>
                <a:srgbClr val="00FF99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Витамин </a:t>
            </a:r>
            <a:r>
              <a:rPr lang="ru-RU" sz="5400"/>
              <a:t> </a:t>
            </a:r>
            <a:r>
              <a:rPr lang="ru-RU" sz="11000"/>
              <a:t>А</a:t>
            </a:r>
          </a:p>
        </p:txBody>
      </p:sp>
      <p:sp>
        <p:nvSpPr>
          <p:cNvPr id="30728" name="Text Box 12"/>
          <p:cNvSpPr txBox="1">
            <a:spLocks noChangeArrowheads="1"/>
          </p:cNvSpPr>
          <p:nvPr/>
        </p:nvSpPr>
        <p:spPr bwMode="auto">
          <a:xfrm>
            <a:off x="2627313" y="4652963"/>
            <a:ext cx="46085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Нужен,  чтобы  хорошо  расти,</a:t>
            </a:r>
          </a:p>
          <a:p>
            <a:pPr>
              <a:spcBef>
                <a:spcPct val="50000"/>
              </a:spcBef>
            </a:pPr>
            <a:r>
              <a:rPr lang="ru-RU"/>
              <a:t>	чтобы	 хорошо  видеть,</a:t>
            </a:r>
          </a:p>
          <a:p>
            <a:pPr algn="r">
              <a:spcBef>
                <a:spcPct val="50000"/>
              </a:spcBef>
            </a:pPr>
            <a:r>
              <a:rPr lang="ru-RU"/>
              <a:t>иметь  крепкие  зубы.			</a:t>
            </a:r>
          </a:p>
        </p:txBody>
      </p:sp>
      <p:sp>
        <p:nvSpPr>
          <p:cNvPr id="30729" name="AutoShape 14"/>
          <p:cNvSpPr>
            <a:spLocks noChangeArrowheads="1"/>
          </p:cNvSpPr>
          <p:nvPr/>
        </p:nvSpPr>
        <p:spPr bwMode="auto">
          <a:xfrm>
            <a:off x="5940425" y="2708275"/>
            <a:ext cx="1800225" cy="720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0" name="AutoShape 15"/>
          <p:cNvSpPr>
            <a:spLocks noChangeArrowheads="1"/>
          </p:cNvSpPr>
          <p:nvPr/>
        </p:nvSpPr>
        <p:spPr bwMode="auto">
          <a:xfrm rot="10800000">
            <a:off x="900113" y="3357563"/>
            <a:ext cx="2159000" cy="7191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1" name="AutoShape 17"/>
          <p:cNvSpPr>
            <a:spLocks noChangeArrowheads="1"/>
          </p:cNvSpPr>
          <p:nvPr/>
        </p:nvSpPr>
        <p:spPr bwMode="auto">
          <a:xfrm rot="-5400000">
            <a:off x="2339975" y="1195388"/>
            <a:ext cx="574675" cy="1152525"/>
          </a:xfrm>
          <a:prstGeom prst="upArrow">
            <a:avLst>
              <a:gd name="adj1" fmla="val 50000"/>
              <a:gd name="adj2" fmla="val 50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2" name="AutoShape 18"/>
          <p:cNvSpPr>
            <a:spLocks noChangeArrowheads="1"/>
          </p:cNvSpPr>
          <p:nvPr/>
        </p:nvSpPr>
        <p:spPr bwMode="auto">
          <a:xfrm rot="5400000">
            <a:off x="5940425" y="3787775"/>
            <a:ext cx="574675" cy="1152525"/>
          </a:xfrm>
          <a:prstGeom prst="upArrow">
            <a:avLst>
              <a:gd name="adj1" fmla="val 50000"/>
              <a:gd name="adj2" fmla="val 50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свек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206533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5" descr="ябло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5113"/>
            <a:ext cx="2339975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" name="Picture 6" descr="огурейц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2450" y="188913"/>
            <a:ext cx="20558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" name="Picture 7" descr="реп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0188" y="4076700"/>
            <a:ext cx="22733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3348038" y="1125538"/>
            <a:ext cx="2160587" cy="3228975"/>
          </a:xfrm>
          <a:prstGeom prst="rect">
            <a:avLst/>
          </a:prstGeom>
          <a:noFill/>
          <a:ln w="28575">
            <a:pattFill prst="shingle">
              <a:fgClr>
                <a:schemeClr val="folHlink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Витамин  </a:t>
            </a:r>
            <a:r>
              <a:rPr lang="ru-RU" sz="17200"/>
              <a:t>В</a:t>
            </a:r>
          </a:p>
        </p:txBody>
      </p:sp>
      <p:sp>
        <p:nvSpPr>
          <p:cNvPr id="31751" name="Text Box 14"/>
          <p:cNvSpPr txBox="1">
            <a:spLocks noChangeArrowheads="1"/>
          </p:cNvSpPr>
          <p:nvPr/>
        </p:nvSpPr>
        <p:spPr bwMode="auto">
          <a:xfrm>
            <a:off x="2771775" y="0"/>
            <a:ext cx="3167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Для  чего  он  нужен?</a:t>
            </a:r>
          </a:p>
        </p:txBody>
      </p:sp>
      <p:sp>
        <p:nvSpPr>
          <p:cNvPr id="31752" name="Text Box 15"/>
          <p:cNvSpPr txBox="1">
            <a:spLocks noChangeArrowheads="1"/>
          </p:cNvSpPr>
          <p:nvPr/>
        </p:nvSpPr>
        <p:spPr bwMode="auto">
          <a:xfrm>
            <a:off x="827088" y="458152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1753" name="Text Box 16"/>
          <p:cNvSpPr txBox="1">
            <a:spLocks noChangeArrowheads="1"/>
          </p:cNvSpPr>
          <p:nvPr/>
        </p:nvSpPr>
        <p:spPr bwMode="auto">
          <a:xfrm>
            <a:off x="2555875" y="4652963"/>
            <a:ext cx="396081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Чтобы  быть  сильными,</a:t>
            </a:r>
          </a:p>
          <a:p>
            <a:pPr>
              <a:spcBef>
                <a:spcPct val="50000"/>
              </a:spcBef>
            </a:pPr>
            <a:r>
              <a:rPr lang="ru-RU"/>
              <a:t>иметь  хороший  аппетит,</a:t>
            </a:r>
          </a:p>
          <a:p>
            <a:pPr>
              <a:spcBef>
                <a:spcPct val="50000"/>
              </a:spcBef>
            </a:pPr>
            <a:r>
              <a:rPr lang="ru-RU"/>
              <a:t>не  огорчаться  и  не</a:t>
            </a:r>
          </a:p>
          <a:p>
            <a:pPr>
              <a:spcBef>
                <a:spcPct val="50000"/>
              </a:spcBef>
            </a:pPr>
            <a:r>
              <a:rPr lang="ru-RU"/>
              <a:t>плакать  по  пустякам.</a:t>
            </a:r>
          </a:p>
        </p:txBody>
      </p:sp>
      <p:sp>
        <p:nvSpPr>
          <p:cNvPr id="31754" name="AutoShape 17"/>
          <p:cNvSpPr>
            <a:spLocks noChangeArrowheads="1"/>
          </p:cNvSpPr>
          <p:nvPr/>
        </p:nvSpPr>
        <p:spPr bwMode="auto">
          <a:xfrm rot="-5400000">
            <a:off x="2592387" y="1447801"/>
            <a:ext cx="574675" cy="647700"/>
          </a:xfrm>
          <a:prstGeom prst="upArrow">
            <a:avLst>
              <a:gd name="adj1" fmla="val 50000"/>
              <a:gd name="adj2" fmla="val 281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5" name="AutoShape 18"/>
          <p:cNvSpPr>
            <a:spLocks noChangeArrowheads="1"/>
          </p:cNvSpPr>
          <p:nvPr/>
        </p:nvSpPr>
        <p:spPr bwMode="auto">
          <a:xfrm>
            <a:off x="5651500" y="2636838"/>
            <a:ext cx="1800225" cy="720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6" name="AutoShape 19"/>
          <p:cNvSpPr>
            <a:spLocks noChangeArrowheads="1"/>
          </p:cNvSpPr>
          <p:nvPr/>
        </p:nvSpPr>
        <p:spPr bwMode="auto">
          <a:xfrm rot="5400000">
            <a:off x="5796756" y="3788569"/>
            <a:ext cx="574675" cy="719138"/>
          </a:xfrm>
          <a:prstGeom prst="upArrow">
            <a:avLst>
              <a:gd name="adj1" fmla="val 50000"/>
              <a:gd name="adj2" fmla="val 312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7" name="AutoShape 20"/>
          <p:cNvSpPr>
            <a:spLocks noChangeArrowheads="1"/>
          </p:cNvSpPr>
          <p:nvPr/>
        </p:nvSpPr>
        <p:spPr bwMode="auto">
          <a:xfrm rot="10800000">
            <a:off x="971550" y="3068638"/>
            <a:ext cx="2159000" cy="7191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4478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Народная </a:t>
            </a:r>
            <a:r>
              <a:rPr lang="ru-RU" sz="4000" smtClean="0">
                <a:latin typeface="Georgia" pitchFamily="18" charset="0"/>
              </a:rPr>
              <a:t>мудрость</a:t>
            </a:r>
            <a:r>
              <a:rPr lang="ru-RU" smtClean="0"/>
              <a:t> гласит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229600" cy="3387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6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«Береги платье снову, а здоровье смолоду»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 descr="апельс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2268537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9" name="Picture 5" descr="лим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260350"/>
            <a:ext cx="2087563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3995738" y="1700213"/>
            <a:ext cx="1655762" cy="3059112"/>
          </a:xfrm>
          <a:prstGeom prst="rect">
            <a:avLst/>
          </a:prstGeom>
          <a:noFill/>
          <a:ln w="41275">
            <a:pattFill prst="shingle">
              <a:fgClr>
                <a:srgbClr val="00FF99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Витамин</a:t>
            </a:r>
          </a:p>
          <a:p>
            <a:r>
              <a:rPr lang="ru-RU" sz="17200"/>
              <a:t>с</a:t>
            </a:r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3454400" y="588963"/>
            <a:ext cx="109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	</a:t>
            </a:r>
          </a:p>
        </p:txBody>
      </p:sp>
      <p:pic>
        <p:nvPicPr>
          <p:cNvPr id="108553" name="Picture 9" descr="грана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8325" y="3573463"/>
            <a:ext cx="22256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4" name="Picture 10" descr="перец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508500"/>
            <a:ext cx="200818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 Box 11"/>
          <p:cNvSpPr txBox="1">
            <a:spLocks noChangeArrowheads="1"/>
          </p:cNvSpPr>
          <p:nvPr/>
        </p:nvSpPr>
        <p:spPr bwMode="auto">
          <a:xfrm rot="10800000" flipV="1">
            <a:off x="2625725" y="5300663"/>
            <a:ext cx="45386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Чтобы  реже  простужаться,</a:t>
            </a:r>
          </a:p>
          <a:p>
            <a:pPr>
              <a:spcBef>
                <a:spcPct val="50000"/>
              </a:spcBef>
            </a:pPr>
            <a:r>
              <a:rPr lang="ru-RU"/>
              <a:t>быть  бодрым,  быстрее</a:t>
            </a:r>
          </a:p>
          <a:p>
            <a:pPr>
              <a:spcBef>
                <a:spcPct val="50000"/>
              </a:spcBef>
            </a:pPr>
            <a:r>
              <a:rPr lang="ru-RU"/>
              <a:t>выздоравливать  при  болезни.</a:t>
            </a:r>
          </a:p>
        </p:txBody>
      </p:sp>
      <p:sp>
        <p:nvSpPr>
          <p:cNvPr id="32777" name="AutoShape 12"/>
          <p:cNvSpPr>
            <a:spLocks noChangeArrowheads="1"/>
          </p:cNvSpPr>
          <p:nvPr/>
        </p:nvSpPr>
        <p:spPr bwMode="auto">
          <a:xfrm rot="-5400000">
            <a:off x="2916238" y="1195388"/>
            <a:ext cx="574675" cy="1152525"/>
          </a:xfrm>
          <a:prstGeom prst="upArrow">
            <a:avLst>
              <a:gd name="adj1" fmla="val 50000"/>
              <a:gd name="adj2" fmla="val 50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8" name="AutoShape 13"/>
          <p:cNvSpPr>
            <a:spLocks noChangeArrowheads="1"/>
          </p:cNvSpPr>
          <p:nvPr/>
        </p:nvSpPr>
        <p:spPr bwMode="auto">
          <a:xfrm rot="10800000">
            <a:off x="468313" y="2781300"/>
            <a:ext cx="3167062" cy="7191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051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993" y="0"/>
                </a:moveTo>
                <a:lnTo>
                  <a:pt x="12386" y="7200"/>
                </a:lnTo>
                <a:lnTo>
                  <a:pt x="15472" y="7200"/>
                </a:lnTo>
                <a:lnTo>
                  <a:pt x="15472" y="18051"/>
                </a:lnTo>
                <a:lnTo>
                  <a:pt x="0" y="18051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9" name="AutoShape 14"/>
          <p:cNvSpPr>
            <a:spLocks noChangeArrowheads="1"/>
          </p:cNvSpPr>
          <p:nvPr/>
        </p:nvSpPr>
        <p:spPr bwMode="auto">
          <a:xfrm>
            <a:off x="6084888" y="2276475"/>
            <a:ext cx="1800225" cy="5762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0" name="AutoShape 17"/>
          <p:cNvSpPr>
            <a:spLocks noChangeArrowheads="1"/>
          </p:cNvSpPr>
          <p:nvPr/>
        </p:nvSpPr>
        <p:spPr bwMode="auto">
          <a:xfrm rot="5400000">
            <a:off x="5940425" y="3787775"/>
            <a:ext cx="574675" cy="1152525"/>
          </a:xfrm>
          <a:prstGeom prst="upArrow">
            <a:avLst>
              <a:gd name="adj1" fmla="val 50000"/>
              <a:gd name="adj2" fmla="val 50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990033"/>
                </a:solidFill>
                <a:latin typeface="Georgia" pitchFamily="18" charset="0"/>
              </a:rPr>
              <a:t>Какие помощники, </a:t>
            </a:r>
            <a:br>
              <a:rPr lang="ru-RU" smtClean="0">
                <a:solidFill>
                  <a:srgbClr val="990033"/>
                </a:solidFill>
                <a:latin typeface="Georgia" pitchFamily="18" charset="0"/>
              </a:rPr>
            </a:br>
            <a:r>
              <a:rPr lang="ru-RU" smtClean="0">
                <a:solidFill>
                  <a:srgbClr val="990033"/>
                </a:solidFill>
                <a:latin typeface="Georgia" pitchFamily="18" charset="0"/>
              </a:rPr>
              <a:t>сохраняющие здоровье, </a:t>
            </a:r>
            <a:br>
              <a:rPr lang="ru-RU" smtClean="0">
                <a:solidFill>
                  <a:srgbClr val="990033"/>
                </a:solidFill>
                <a:latin typeface="Georgia" pitchFamily="18" charset="0"/>
              </a:rPr>
            </a:br>
            <a:r>
              <a:rPr lang="ru-RU" smtClean="0">
                <a:solidFill>
                  <a:srgbClr val="990033"/>
                </a:solidFill>
                <a:latin typeface="Georgia" pitchFamily="18" charset="0"/>
              </a:rPr>
              <a:t>у нас есть?</a:t>
            </a:r>
            <a:r>
              <a:rPr lang="ru-RU" sz="4000" smtClean="0">
                <a:solidFill>
                  <a:srgbClr val="990033"/>
                </a:solidFill>
                <a:latin typeface="Georgia" pitchFamily="18" charset="0"/>
              </a:rPr>
              <a:t/>
            </a:r>
            <a:br>
              <a:rPr lang="ru-RU" sz="4000" smtClean="0">
                <a:solidFill>
                  <a:srgbClr val="990033"/>
                </a:solidFill>
                <a:latin typeface="Georgia" pitchFamily="18" charset="0"/>
              </a:rPr>
            </a:br>
            <a:endParaRPr lang="ru-RU" sz="4000" smtClean="0">
              <a:solidFill>
                <a:srgbClr val="990033"/>
              </a:solidFill>
              <a:latin typeface="Georgia" pitchFamily="18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971800"/>
            <a:ext cx="82296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b="1" smtClean="0">
                <a:latin typeface="Georgia" pitchFamily="18" charset="0"/>
              </a:rPr>
              <a:t>- предметы личной гигиены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b="1" smtClean="0">
                <a:latin typeface="Georgia" pitchFamily="18" charset="0"/>
              </a:rPr>
              <a:t>- режим дня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b="1" smtClean="0">
                <a:latin typeface="Georgia" pitchFamily="18" charset="0"/>
              </a:rPr>
              <a:t>- осмотр у врача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b="1" smtClean="0">
                <a:latin typeface="Georgia" pitchFamily="18" charset="0"/>
              </a:rPr>
              <a:t>- движение, занятия физкультурой, спортом, закаливание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b="1" smtClean="0">
                <a:latin typeface="Georgia" pitchFamily="18" charset="0"/>
              </a:rPr>
              <a:t>- правильное питание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686800" cy="27432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  <a:r>
              <a:rPr lang="ru-RU" sz="4800" smtClean="0">
                <a:latin typeface="Georgia" pitchFamily="18" charset="0"/>
              </a:rPr>
              <a:t>Каждый ли человек может вести здоровый образ жизни?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971800" y="5486400"/>
            <a:ext cx="1584325" cy="649288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2971800" y="4191000"/>
            <a:ext cx="1584325" cy="64928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4648200" y="4191000"/>
            <a:ext cx="2971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НЕТ</a:t>
            </a:r>
          </a:p>
          <a:p>
            <a:endParaRPr lang="ru-RU" sz="4000" b="1"/>
          </a:p>
          <a:p>
            <a:r>
              <a:rPr lang="ru-RU" sz="4000" b="1"/>
              <a:t>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animBg="1"/>
      <p:bldP spid="61444" grpId="0" animBg="1"/>
      <p:bldP spid="6144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3366CC"/>
                </a:solidFill>
                <a:latin typeface="Georgia" pitchFamily="18" charset="0"/>
              </a:rPr>
              <a:t>Что необходимо делать, чтобы прожить здоровым и счастливым  много лет?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b="1" smtClean="0">
                <a:latin typeface="Georgia" pitchFamily="18" charset="0"/>
              </a:rPr>
              <a:t>Заниматься спортом; закаляться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b="1" smtClean="0">
                <a:latin typeface="Georgia" pitchFamily="18" charset="0"/>
              </a:rPr>
              <a:t>Проходить профилактические осмотры у врачей - специалистов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b="1" smtClean="0">
                <a:latin typeface="Georgia" pitchFamily="18" charset="0"/>
              </a:rPr>
              <a:t>Правильно питаться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b="1" smtClean="0">
                <a:latin typeface="Georgia" pitchFamily="18" charset="0"/>
              </a:rPr>
              <a:t>Соблюдать режим дня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b="1" smtClean="0">
                <a:latin typeface="Georgia" pitchFamily="18" charset="0"/>
              </a:rPr>
              <a:t>Соблюдать личную гигиену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b="1" smtClean="0">
                <a:latin typeface="Georgia" pitchFamily="18" charset="0"/>
              </a:rPr>
              <a:t>Много двигаться; ходить в походы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b="1" smtClean="0">
                <a:latin typeface="Georgia" pitchFamily="18" charset="0"/>
              </a:rPr>
              <a:t>Чаще бывать на свежем воздухе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b="1" smtClean="0">
                <a:latin typeface="Georgia" pitchFamily="18" charset="0"/>
              </a:rPr>
              <a:t>Не иметь вредных привычек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1b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5588"/>
            <a:ext cx="8610600" cy="660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64770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smtClean="0">
                <a:solidFill>
                  <a:schemeClr val="hlink"/>
                </a:solidFill>
              </a:rPr>
              <a:t>ЖЕЛАЮ     ВСЕМ    ЗДОРОВЬЯ</a:t>
            </a:r>
            <a:r>
              <a:rPr lang="ru-RU" sz="6600" smtClean="0">
                <a:solidFill>
                  <a:schemeClr val="hlink"/>
                </a:solidFill>
              </a:rPr>
              <a:t>!</a:t>
            </a:r>
            <a:r>
              <a:rPr lang="ru-RU" sz="6000" smtClean="0">
                <a:solidFill>
                  <a:schemeClr val="hlink"/>
                </a:solidFill>
              </a:rPr>
              <a:t/>
            </a:r>
            <a:br>
              <a:rPr lang="ru-RU" sz="6000" smtClean="0">
                <a:solidFill>
                  <a:schemeClr val="hlink"/>
                </a:solidFill>
              </a:rPr>
            </a:br>
            <a:r>
              <a:rPr lang="ru-RU" sz="6000" smtClean="0"/>
              <a:t/>
            </a:r>
            <a:br>
              <a:rPr lang="ru-RU" sz="6000" smtClean="0"/>
            </a:br>
            <a:r>
              <a:rPr lang="ru-RU" sz="6000" smtClean="0"/>
              <a:t/>
            </a:r>
            <a:br>
              <a:rPr lang="ru-RU" sz="6000" smtClean="0"/>
            </a:br>
            <a:r>
              <a:rPr lang="ru-RU" sz="6000" smtClean="0">
                <a:solidFill>
                  <a:srgbClr val="3366CC"/>
                </a:solidFill>
              </a:rPr>
              <a:t>благодарю за работу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76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smtClean="0">
                <a:latin typeface="Georgia" pitchFamily="18" charset="0"/>
              </a:rPr>
              <a:t>Может ли человек прожить счастливо жизнь, если у него нет здоровья?</a:t>
            </a:r>
          </a:p>
        </p:txBody>
      </p:sp>
      <p:pic>
        <p:nvPicPr>
          <p:cNvPr id="6147" name="Picture 8" descr="сканирование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810000"/>
            <a:ext cx="2514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0"/>
            <a:ext cx="8991600" cy="3532188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smtClean="0">
                <a:solidFill>
                  <a:schemeClr val="hlink"/>
                </a:solidFill>
                <a:latin typeface="Georgia" pitchFamily="18" charset="0"/>
              </a:rPr>
              <a:t>Я здоровье берегу – сам себе я помогу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76800"/>
            <a:ext cx="8229600" cy="838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smtClean="0">
                <a:latin typeface="Georgia" pitchFamily="18" charset="0"/>
              </a:rPr>
              <a:t>ДИСКУССИОННЫЙ КЛУБ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i="1" u="sng" smtClean="0">
                <a:latin typeface="Georgia" pitchFamily="18" charset="0"/>
              </a:rPr>
              <a:t>Вопросы, на которые предстоит найти ответы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8839200" cy="4530725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AutoNum type="arabicParenR"/>
              <a:defRPr/>
            </a:pPr>
            <a:r>
              <a:rPr lang="ru-RU" sz="36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Что такое здоровье?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AutoNum type="arabicParenR"/>
              <a:defRPr/>
            </a:pPr>
            <a:endParaRPr lang="ru-RU" sz="3600" b="1" smtClean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2) Какие помощники, сохраняющие здоровье, существуют?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3600" b="1" smtClean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b="1" smtClean="0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3) Что необходимо делать, чтобы прожить здоровым и счастливым  много лет?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3505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Охрана здоровья –            это личное дело      каждого человека или дело государства?</a:t>
            </a:r>
            <a:r>
              <a:rPr lang="ru-RU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8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Почему?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916238" y="5516563"/>
            <a:ext cx="1584325" cy="649287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4876800" y="4495800"/>
            <a:ext cx="3276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/>
              <a:t>государства</a:t>
            </a:r>
          </a:p>
          <a:p>
            <a:endParaRPr lang="ru-RU" sz="3600" b="1"/>
          </a:p>
          <a:p>
            <a:r>
              <a:rPr lang="ru-RU" sz="3600" b="1"/>
              <a:t>человека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2916238" y="4437063"/>
            <a:ext cx="1584325" cy="64928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43012" grpId="0" animBg="1"/>
      <p:bldP spid="43013" grpId="0"/>
      <p:bldP spid="430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latin typeface="Georgia" pitchFamily="18" charset="0"/>
              </a:rPr>
              <a:t>Народная мудрость гласит: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200400"/>
            <a:ext cx="8229600" cy="2362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6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«Здоровье дороже богатства»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458200" cy="1600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Что мы понимаем под словом «здоровье»?</a:t>
            </a:r>
            <a:r>
              <a:rPr lang="ru-RU" b="1" smtClean="0">
                <a:latin typeface="Georgia" pitchFamily="18" charset="0"/>
              </a:rPr>
              <a:t> 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762000" y="3048000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latin typeface="Times New Roman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4800" y="2514600"/>
            <a:ext cx="85344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>
                <a:solidFill>
                  <a:schemeClr val="hlink"/>
                </a:solidFill>
              </a:rPr>
              <a:t>Здоровье </a:t>
            </a:r>
            <a:r>
              <a:rPr lang="ru-RU" sz="3600" b="1">
                <a:solidFill>
                  <a:srgbClr val="660033"/>
                </a:solidFill>
              </a:rPr>
              <a:t>– это нормальное состояние организма, хорошие условия труда и отдыха, ежедневное духовное, психическое и физическое самосовершенствование.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4506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663</Words>
  <Application>Microsoft Office PowerPoint</Application>
  <PresentationFormat>Экран (4:3)</PresentationFormat>
  <Paragraphs>122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Школа №21</vt:lpstr>
      <vt:lpstr>А. Дорохов «Молодой старичок»</vt:lpstr>
      <vt:lpstr>Народная мудрость гласит</vt:lpstr>
      <vt:lpstr>Может ли человек прожить счастливо жизнь, если у него нет здоровья?</vt:lpstr>
      <vt:lpstr>Я здоровье берегу – сам себе я помогу</vt:lpstr>
      <vt:lpstr>Вопросы, на которые предстоит найти ответы</vt:lpstr>
      <vt:lpstr>Слайд 7</vt:lpstr>
      <vt:lpstr>Народная мудрость гласит: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Режим дня </vt:lpstr>
      <vt:lpstr>Какие помощники,  сохраняющие здоровье,  существуют?</vt:lpstr>
      <vt:lpstr>Слайд 18</vt:lpstr>
      <vt:lpstr>Слайд 19</vt:lpstr>
      <vt:lpstr>Слайд 20</vt:lpstr>
      <vt:lpstr>Какие помощники,  сохраняющие здоровье,  существуют? </vt:lpstr>
      <vt:lpstr>Слайд 22</vt:lpstr>
      <vt:lpstr>Слайд 23</vt:lpstr>
      <vt:lpstr>Слайд 24</vt:lpstr>
      <vt:lpstr> Считаете ли вы,  что все продукты одинаковы, и можно есть всё что хочешь и когда хочешь ?</vt:lpstr>
      <vt:lpstr>Правильное питание – это разнообразное и регулярное питание </vt:lpstr>
      <vt:lpstr>Слайд 27</vt:lpstr>
      <vt:lpstr>Слайд 28</vt:lpstr>
      <vt:lpstr>Слайд 29</vt:lpstr>
      <vt:lpstr>Слайд 30</vt:lpstr>
      <vt:lpstr>Какие помощники,  сохраняющие здоровье,  у нас есть? </vt:lpstr>
      <vt:lpstr> Каждый ли человек может вести здоровый образ жизни?</vt:lpstr>
      <vt:lpstr>Что необходимо делать, чтобы прожить здоровым и счастливым  много лет?</vt:lpstr>
      <vt:lpstr>Слайд 34</vt:lpstr>
      <vt:lpstr>ЖЕЛАЮ     ВСЕМ    ЗДОРОВЬЯ!   благодарю за работу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№21</dc:title>
  <dc:creator>Olga</dc:creator>
  <cp:lastModifiedBy>Olga</cp:lastModifiedBy>
  <cp:revision>4</cp:revision>
  <dcterms:created xsi:type="dcterms:W3CDTF">2012-12-01T13:13:29Z</dcterms:created>
  <dcterms:modified xsi:type="dcterms:W3CDTF">2012-12-01T13:17:19Z</dcterms:modified>
</cp:coreProperties>
</file>