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57" r:id="rId6"/>
    <p:sldId id="267" r:id="rId7"/>
    <p:sldId id="268" r:id="rId8"/>
    <p:sldId id="269" r:id="rId9"/>
    <p:sldId id="258" r:id="rId10"/>
    <p:sldId id="270" r:id="rId11"/>
    <p:sldId id="271" r:id="rId12"/>
    <p:sldId id="272" r:id="rId13"/>
    <p:sldId id="259" r:id="rId14"/>
    <p:sldId id="273" r:id="rId15"/>
    <p:sldId id="274" r:id="rId16"/>
    <p:sldId id="260" r:id="rId17"/>
    <p:sldId id="275" r:id="rId18"/>
    <p:sldId id="261" r:id="rId19"/>
    <p:sldId id="276" r:id="rId20"/>
    <p:sldId id="262" r:id="rId21"/>
    <p:sldId id="263"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30.11.2012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30.11.2012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30.11.2012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30.11.2012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30.11.2012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30.11.2012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fishersdream.ru/includes/imgs/text/vbig/pr17belaia.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fishersdream.ru/includes/imgs/text/vbig/pr32asilkul.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fishersdream.ru/includes/imgs/text/vbig/pr37ik.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fishersdream.ru/includes/imgs/text/vbig/pr39kandry.jp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fishersdream.ru/includes/imgs/text/vbig/pr411.jp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fishersdream.ru/includes/imgs/text/vbig/pr22reka_ai.jpe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fishersdream.ru/includes/imgs/text/vbig/pr19bannoe.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836712"/>
            <a:ext cx="7772400" cy="1470025"/>
          </a:xfrm>
        </p:spPr>
        <p:txBody>
          <a:bodyPr/>
          <a:lstStyle/>
          <a:p>
            <a:pPr>
              <a:lnSpc>
                <a:spcPct val="115000"/>
              </a:lnSpc>
              <a:spcAft>
                <a:spcPts val="1000"/>
              </a:spcAft>
            </a:pPr>
            <a:r>
              <a:rPr lang="ru-RU" b="1" dirty="0">
                <a:ea typeface="Calibri"/>
                <a:cs typeface="Times New Roman"/>
              </a:rPr>
              <a:t>Река Белая (</a:t>
            </a:r>
            <a:r>
              <a:rPr lang="ru-RU" b="1" dirty="0" err="1">
                <a:ea typeface="Calibri"/>
                <a:cs typeface="Times New Roman"/>
              </a:rPr>
              <a:t>Агидель</a:t>
            </a:r>
            <a:r>
              <a:rPr lang="ru-RU" b="1" dirty="0">
                <a:ea typeface="Calibri"/>
                <a:cs typeface="Times New Roman"/>
              </a:rPr>
              <a:t>)</a:t>
            </a:r>
            <a:endParaRPr lang="ru-RU" dirty="0">
              <a:ea typeface="Calibri"/>
              <a:cs typeface="Times New Roman"/>
            </a:endParaRPr>
          </a:p>
        </p:txBody>
      </p:sp>
      <p:sp>
        <p:nvSpPr>
          <p:cNvPr id="3" name="Подзаголовок 2"/>
          <p:cNvSpPr>
            <a:spLocks noGrp="1"/>
          </p:cNvSpPr>
          <p:nvPr>
            <p:ph type="subTitle" idx="1"/>
          </p:nvPr>
        </p:nvSpPr>
        <p:spPr/>
        <p:txBody>
          <a:bodyPr/>
          <a:lstStyle/>
          <a:p>
            <a:endParaRPr lang="ru-RU" dirty="0"/>
          </a:p>
        </p:txBody>
      </p:sp>
      <p:pic>
        <p:nvPicPr>
          <p:cNvPr id="4" name="Рисунок 3" descr="http://fishersdream.ru/includes/imgs/text/big/pr17belaia.jpg">
            <a:hlinkClick r:id="rId2" tooltip="&quot;Река Белая (Агидель)&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996952"/>
            <a:ext cx="6120680" cy="2816324"/>
          </a:xfrm>
          <a:prstGeom prst="rect">
            <a:avLst/>
          </a:prstGeom>
          <a:noFill/>
          <a:ln>
            <a:noFill/>
          </a:ln>
        </p:spPr>
      </p:pic>
    </p:spTree>
    <p:extLst>
      <p:ext uri="{BB962C8B-B14F-4D97-AF65-F5344CB8AC3E}">
        <p14:creationId xmlns:p14="http://schemas.microsoft.com/office/powerpoint/2010/main" val="1260422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dirty="0"/>
              <a:t>По-башкирски название этого озера — </a:t>
            </a:r>
            <a:r>
              <a:rPr lang="ru-RU" dirty="0" err="1"/>
              <a:t>Яктыкуль</a:t>
            </a:r>
            <a:r>
              <a:rPr lang="ru-RU" dirty="0"/>
              <a:t>. Но всем более привычно называть его Банным. Говорят, что этим названием оно обязано самозванцу Емельяну Пугачеву, который перед боем, будучи в наших краях, решил устроить своему войску банный день в этом озере. С тех пор и прижилось это название.</a:t>
            </a:r>
          </a:p>
          <a:p>
            <a:r>
              <a:rPr lang="ru-RU" dirty="0"/>
              <a:t>Озеро располагается в </a:t>
            </a:r>
            <a:r>
              <a:rPr lang="ru-RU" dirty="0" err="1"/>
              <a:t>Абзелиловском</a:t>
            </a:r>
            <a:r>
              <a:rPr lang="ru-RU" dirty="0"/>
              <a:t> районе Башкортостана, поблизости от села Аскарово. В этом озере берет свое начало река </a:t>
            </a:r>
            <a:r>
              <a:rPr lang="ru-RU" dirty="0" err="1"/>
              <a:t>Янегелька</a:t>
            </a:r>
            <a:r>
              <a:rPr lang="ru-RU" dirty="0"/>
              <a:t>, один из притоков Урала. На данный момент Банное — самое глубокое в Башкирии озеро: глубина достигает 28 метров; средняя же глубина озера — 11 метров. Его площадь составляет более 7,5 километров. Еще с 1965 года Банное считается памятником природы</a:t>
            </a:r>
            <a:r>
              <a:rPr lang="ru-RU" dirty="0" smtClean="0"/>
              <a:t>.</a:t>
            </a:r>
            <a:endParaRPr lang="ru-RU" dirty="0"/>
          </a:p>
        </p:txBody>
      </p:sp>
    </p:spTree>
    <p:extLst>
      <p:ext uri="{BB962C8B-B14F-4D97-AF65-F5344CB8AC3E}">
        <p14:creationId xmlns:p14="http://schemas.microsoft.com/office/powerpoint/2010/main" val="4133130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r>
              <a:rPr lang="ru-RU" dirty="0"/>
              <a:t>Банное богато рыбой, в советское время оно использовалось для товарного зарыбления. В 30-е годы прошлого столетия в банном появилась пелядь. Эта рыба успешно прижилась, и через некоторое время в банном образовалось ее значительное поголовье. Среди особо ценных для местных рыболовов пород — особая форма сига, появившаяся на банном в 40-е годы ХХ века. Этот вид является пограничным между чудским и ладожским видами сига. Еще один повод приехать порыбачить на банное — так называемый «уральский нонсенс», пресноводная колюшка. Обитает эта маленькая рыбка исключительно на Банном, но ассимилировалась она там прекрасно. Основной улов на банном составляют щука, чебак, окунь.</a:t>
            </a:r>
          </a:p>
          <a:p>
            <a:r>
              <a:rPr lang="ru-RU" dirty="0"/>
              <a:t>В чем особенности рыбалки на Банном, должны знать все, кто собирается отправиться туда в ближайшее время. В противном случае вы можете быть шокированы количеством соратников на берегах озера, ведь каждый год на озеро приезжают более 100 тыс. рыболовов. Местная пелядь, которая, вполне возможно, привлечет вас в качестве трофея, имеет среднюю массу 2,5 кг и длину от 30 до 50 см. изредка встречаются особи массой до 4 кг</a:t>
            </a:r>
            <a:r>
              <a:rPr lang="ru-RU" dirty="0" smtClean="0"/>
              <a:t>.</a:t>
            </a:r>
            <a:endParaRPr lang="ru-RU" dirty="0"/>
          </a:p>
        </p:txBody>
      </p:sp>
    </p:spTree>
    <p:extLst>
      <p:ext uri="{BB962C8B-B14F-4D97-AF65-F5344CB8AC3E}">
        <p14:creationId xmlns:p14="http://schemas.microsoft.com/office/powerpoint/2010/main" val="234295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dirty="0"/>
              <a:t>Клюет на банном неплохо, рыба не капризна: в качестве наживки может использоваться живец, кусочки рыбы, личинки насекомых, например, короеда. Лучший на Банном клев наблюдается с 4 до 10 часов утра, возле обрывистых берегов.</a:t>
            </a:r>
          </a:p>
          <a:p>
            <a:r>
              <a:rPr lang="ru-RU" dirty="0"/>
              <a:t>Для удачной охоты за гибридом сига подойдет поплавок средней грузоподъемности и удочка с прочным удилищем. Из наживки лучше отдать предпочтение мотылю, червям, личинкам короеда.</a:t>
            </a:r>
            <a:br>
              <a:rPr lang="ru-RU" dirty="0"/>
            </a:br>
            <a:r>
              <a:rPr lang="ru-RU" dirty="0"/>
              <a:t>Плюс ко всему прочему, на Банном летом обычно прекрасная погода. 25-30 градусов по Цельсию — обычная температура на Банном. При этом на берегах озера всегда есть где спрятаться от солнца, так что солнечный удар отдыхающим не грозит.</a:t>
            </a:r>
          </a:p>
          <a:p>
            <a:r>
              <a:rPr lang="ru-RU" dirty="0"/>
              <a:t>Зимой условия не хуже: поблизости располагается горнолыжный курорт, а рыбалка на озере не прекращается и в холодное время года. Рыбалка на озерах Башкирии - лучшее </a:t>
            </a:r>
          </a:p>
          <a:p>
            <a:endParaRPr lang="ru-RU" dirty="0"/>
          </a:p>
          <a:p>
            <a:endParaRPr lang="ru-RU" dirty="0"/>
          </a:p>
        </p:txBody>
      </p:sp>
    </p:spTree>
    <p:extLst>
      <p:ext uri="{BB962C8B-B14F-4D97-AF65-F5344CB8AC3E}">
        <p14:creationId xmlns:p14="http://schemas.microsoft.com/office/powerpoint/2010/main" val="1617471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Озеро </a:t>
            </a:r>
            <a:r>
              <a:rPr lang="ru-RU" b="1" dirty="0" err="1"/>
              <a:t>Асылыкуль</a:t>
            </a:r>
            <a:endParaRPr lang="ru-RU" dirty="0"/>
          </a:p>
        </p:txBody>
      </p:sp>
      <p:pic>
        <p:nvPicPr>
          <p:cNvPr id="4" name="Объект 3" descr="http://fishersdream.ru/includes/imgs/text/big/pr32asilkul.jpg">
            <a:hlinkClick r:id="rId2" tooltip="&quot;Озеро Асылыкуль&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27584" y="1988840"/>
            <a:ext cx="7488832" cy="4176464"/>
          </a:xfrm>
          <a:prstGeom prst="rect">
            <a:avLst/>
          </a:prstGeom>
          <a:noFill/>
          <a:ln>
            <a:noFill/>
          </a:ln>
        </p:spPr>
      </p:pic>
    </p:spTree>
    <p:extLst>
      <p:ext uri="{BB962C8B-B14F-4D97-AF65-F5344CB8AC3E}">
        <p14:creationId xmlns:p14="http://schemas.microsoft.com/office/powerpoint/2010/main" val="1751329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7500" lnSpcReduction="20000"/>
          </a:bodyPr>
          <a:lstStyle/>
          <a:p>
            <a:r>
              <a:rPr lang="ru-RU" dirty="0" err="1"/>
              <a:t>Асылыкуль</a:t>
            </a:r>
            <a:r>
              <a:rPr lang="ru-RU" dirty="0"/>
              <a:t> — самое большое из 2000 озер Башкирии, причем как по объему воды, так и по площади зеркала: длина озера составляет 7,1 км, а ширина — 3,3 км. Средняя глубина озера — 5,3 м. Интересно, что </a:t>
            </a:r>
            <a:r>
              <a:rPr lang="ru-RU" dirty="0" err="1"/>
              <a:t>Асылыкуль</a:t>
            </a:r>
            <a:r>
              <a:rPr lang="ru-RU" dirty="0"/>
              <a:t> и </a:t>
            </a:r>
            <a:r>
              <a:rPr lang="ru-RU" dirty="0" err="1"/>
              <a:t>Кандрыкуль</a:t>
            </a:r>
            <a:r>
              <a:rPr lang="ru-RU" dirty="0"/>
              <a:t> (второе по величине озеро на территории республики) являются наиболее крупными озерами во всей европейской части лесостепи, то есть от Балатона в Венгрии до Уральских гор.</a:t>
            </a:r>
          </a:p>
          <a:p>
            <a:r>
              <a:rPr lang="ru-RU" dirty="0"/>
              <a:t>Озеро </a:t>
            </a:r>
            <a:r>
              <a:rPr lang="ru-RU" dirty="0" err="1"/>
              <a:t>Асылыкуль</a:t>
            </a:r>
            <a:r>
              <a:rPr lang="ru-RU" dirty="0"/>
              <a:t> располагается в 30 километрах на северо-запад от г. Давлеканово. Для этого водоема характерна соленая, жесткая вода: именно этот факт подарил озеру его имя («</a:t>
            </a:r>
            <a:r>
              <a:rPr lang="ru-RU" dirty="0" err="1"/>
              <a:t>Асылыкуль</a:t>
            </a:r>
            <a:r>
              <a:rPr lang="ru-RU" dirty="0"/>
              <a:t>» можно перевести как горькое, сердитое). Купание в этом озере испокон веков считается полезным для здоровья, а грязи со дна помогают исцелить ревматизм, радикулит, подагру. В озеро впадает сульфатно-кальциевый минеральный источник.</a:t>
            </a:r>
          </a:p>
          <a:p>
            <a:r>
              <a:rPr lang="ru-RU" dirty="0"/>
              <a:t>Некоторые исследователи считают, что озеро </a:t>
            </a:r>
            <a:r>
              <a:rPr lang="ru-RU" dirty="0" err="1"/>
              <a:t>Асылыкуль</a:t>
            </a:r>
            <a:r>
              <a:rPr lang="ru-RU" dirty="0"/>
              <a:t> образовалось на месте одного из многочисленных карстовых провалов, который постепенно заполняли атмосферные осадки и грунтовые воды. Но есть и еще одна интересная версия о происхождении озера. </a:t>
            </a:r>
            <a:r>
              <a:rPr lang="ru-RU" dirty="0" err="1"/>
              <a:t>Асылыкуль</a:t>
            </a:r>
            <a:r>
              <a:rPr lang="ru-RU" dirty="0"/>
              <a:t> может оказаться водоемом реликтового происхождения, то есть частью древнего моря, которое располагалось как раз в предгорьях Урала. Согласно этой теории, озеро образовалось около 285 млн. лет тому назад, когда обширное море в результате регрессии распалось на несколько более мелких водоемов.</a:t>
            </a:r>
            <a:endParaRPr lang="ru-RU" dirty="0"/>
          </a:p>
        </p:txBody>
      </p:sp>
    </p:spTree>
    <p:extLst>
      <p:ext uri="{BB962C8B-B14F-4D97-AF65-F5344CB8AC3E}">
        <p14:creationId xmlns:p14="http://schemas.microsoft.com/office/powerpoint/2010/main" val="2689455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7500" lnSpcReduction="20000"/>
          </a:bodyPr>
          <a:lstStyle/>
          <a:p>
            <a:r>
              <a:rPr lang="ru-RU" dirty="0" smtClean="0"/>
              <a:t>Озеро </a:t>
            </a:r>
            <a:r>
              <a:rPr lang="ru-RU" dirty="0" err="1"/>
              <a:t>Асылыкуль</a:t>
            </a:r>
            <a:r>
              <a:rPr lang="ru-RU" dirty="0"/>
              <a:t> внесено в Красную Книгу РБ — оно представляет собой один из 150 памятников природы, расположенных в республике. Это озеро представляет интерес для множества ученых. Например, </a:t>
            </a:r>
            <a:r>
              <a:rPr lang="ru-RU" dirty="0" err="1"/>
              <a:t>Асылыкуль</a:t>
            </a:r>
            <a:r>
              <a:rPr lang="ru-RU" dirty="0"/>
              <a:t> — единственное озеро в республике, на котором гнездились пеликаны. Их можно было заметить у озера еще в начале ХХ века. Еще один примечательный факт: на дне озера были найдены стволы лиственных деревьев, а это может означать, что тысячелетия назад на месте озера располагался лес.</a:t>
            </a:r>
          </a:p>
          <a:p>
            <a:r>
              <a:rPr lang="ru-RU" dirty="0"/>
              <a:t>Приехав на </a:t>
            </a:r>
            <a:r>
              <a:rPr lang="ru-RU" dirty="0" err="1"/>
              <a:t>Асылыкуль</a:t>
            </a:r>
            <a:r>
              <a:rPr lang="ru-RU" dirty="0"/>
              <a:t>, вы получаете возможность порыбачить любым законным способом, да и клев здесь неплох. Рыбалка в Башкирии многое бы потеряла, не будь этого уникального озера. Судак, лещ, щука — вот то, что может составить основную массу вашего улова. Судак в ямах может попасться массой до 10 кг; щука встречается доже 8-килограммовая, но это касается только глубинной — добыть ее можно лишь в ямах, как и судака. Гораздо большее число щук на </a:t>
            </a:r>
            <a:r>
              <a:rPr lang="ru-RU" dirty="0" err="1"/>
              <a:t>Асылыкуле</a:t>
            </a:r>
            <a:r>
              <a:rPr lang="ru-RU" dirty="0"/>
              <a:t> — мелкие, светлой окраски. Они кормятся в камышах, и добыть такую щуку проще.</a:t>
            </a:r>
          </a:p>
          <a:p>
            <a:r>
              <a:rPr lang="ru-RU" dirty="0"/>
              <a:t>Порыбачить на озере можно и зимой: здесь организуется рыбалка на специально прикормленных лунках; рассказывают, что улов может достигать 10-15 кг в сутки.</a:t>
            </a:r>
          </a:p>
          <a:p>
            <a:r>
              <a:rPr lang="ru-RU" dirty="0"/>
              <a:t>Рыбалка в Уфе значительно отличается от рыбалки на озере </a:t>
            </a:r>
            <a:r>
              <a:rPr lang="ru-RU" dirty="0" err="1"/>
              <a:t>Асылыкуль</a:t>
            </a:r>
            <a:r>
              <a:rPr lang="ru-RU" dirty="0"/>
              <a:t>: для того, чтобы добыть трофейный экземпляр, на озере нужно провести несколько дней, занимаясь изучением поведения рыбы, а также и самого озера, которое иногда действительно напоминает море, особенно в непогоду. Но эти дни не будут скучными, даже если вы приедете на озеро без шумной компании: флора, окружающая водоем, да и сам памятник природы не дадут захандрить. Именно здесь вы сможете получить свою долю общения с настоящей, древней, дикой природой, которого так не хватает в городе.</a:t>
            </a:r>
          </a:p>
        </p:txBody>
      </p:sp>
    </p:spTree>
    <p:extLst>
      <p:ext uri="{BB962C8B-B14F-4D97-AF65-F5344CB8AC3E}">
        <p14:creationId xmlns:p14="http://schemas.microsoft.com/office/powerpoint/2010/main" val="1886567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Река Ик</a:t>
            </a:r>
            <a:r>
              <a:rPr lang="ru-RU" dirty="0"/>
              <a:t/>
            </a:r>
            <a:br>
              <a:rPr lang="ru-RU" dirty="0"/>
            </a:br>
            <a:endParaRPr lang="ru-RU" dirty="0"/>
          </a:p>
        </p:txBody>
      </p:sp>
      <p:pic>
        <p:nvPicPr>
          <p:cNvPr id="4" name="Объект 3" descr="http://fishersdream.ru/includes/imgs/text/big/pr37ik.jpg">
            <a:hlinkClick r:id="rId2" tooltip="&quot;Река Ик&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71600" y="2060848"/>
            <a:ext cx="7560840" cy="4104455"/>
          </a:xfrm>
          <a:prstGeom prst="rect">
            <a:avLst/>
          </a:prstGeom>
          <a:noFill/>
          <a:ln>
            <a:noFill/>
          </a:ln>
        </p:spPr>
      </p:pic>
    </p:spTree>
    <p:extLst>
      <p:ext uri="{BB962C8B-B14F-4D97-AF65-F5344CB8AC3E}">
        <p14:creationId xmlns:p14="http://schemas.microsoft.com/office/powerpoint/2010/main" val="39326336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7500" lnSpcReduction="20000"/>
          </a:bodyPr>
          <a:lstStyle/>
          <a:p>
            <a:r>
              <a:rPr lang="ru-RU" dirty="0"/>
              <a:t>Ик — узкая и неглубокая река Башкирии, является левым притоком Камы. Исток реки расположен на </a:t>
            </a:r>
            <a:r>
              <a:rPr lang="ru-RU" dirty="0" err="1"/>
              <a:t>Бугульминско-Белебеевской</a:t>
            </a:r>
            <a:r>
              <a:rPr lang="ru-RU" dirty="0"/>
              <a:t> возвышенности; длина русла составляет 571 км, а площадь бассейна —7 670 км².</a:t>
            </a:r>
          </a:p>
          <a:p>
            <a:r>
              <a:rPr lang="ru-RU" dirty="0"/>
              <a:t>Весной Ик сильно разливается (ширина разлива реки достигает 1200 м), однако половодье длится недолго. Летом часто мелеет, но основной поток сохраняется, так как питание реки в основном снеговое (55%), 25% питания реки приходится на подземные источники. Во второй половине ноября покрывается льдом; вскрывается обычно во второй половине апреля. В 100 километрах ниже устья река судоходна. Кроме того, на реке располагается 10 плотин.</a:t>
            </a:r>
          </a:p>
          <a:p>
            <a:r>
              <a:rPr lang="ru-RU" dirty="0"/>
              <a:t>Русло реки Ик извилистое, а течение быстрое, поэтому часто образуются опасные воронки. На спокойных участках реки ее дно преимущественно илистое; на остальных участках — </a:t>
            </a:r>
            <a:r>
              <a:rPr lang="ru-RU" dirty="0" err="1"/>
              <a:t>песчайно</a:t>
            </a:r>
            <a:r>
              <a:rPr lang="ru-RU" dirty="0"/>
              <a:t>-гравийное.</a:t>
            </a:r>
          </a:p>
          <a:p>
            <a:r>
              <a:rPr lang="ru-RU" dirty="0"/>
              <a:t>Когда-то на Ик съезжались рыболовы со всей республики; теперь же рыбы в реке осталось совсем мало: долгие годы поголовье уничтожалось сетями. На Ике клюет преимущественно щука и окунь разного размера. Есть язь и голавль; летом можно встретить некрупного сома. Иногда встречается жерех, но рассчитывать на него не стоит, так как эта рыба появляется на Ике набегами. Ловят здесь, как правило, на пареный горох, хлебные корки или саранчу.</a:t>
            </a:r>
          </a:p>
          <a:p>
            <a:endParaRPr lang="ru-RU" dirty="0"/>
          </a:p>
        </p:txBody>
      </p:sp>
    </p:spTree>
    <p:extLst>
      <p:ext uri="{BB962C8B-B14F-4D97-AF65-F5344CB8AC3E}">
        <p14:creationId xmlns:p14="http://schemas.microsoft.com/office/powerpoint/2010/main" val="1073003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91264" cy="1584176"/>
          </a:xfrm>
        </p:spPr>
        <p:txBody>
          <a:bodyPr>
            <a:normAutofit fontScale="90000"/>
          </a:bodyPr>
          <a:lstStyle/>
          <a:p>
            <a:r>
              <a:rPr lang="ru-RU" b="1" dirty="0" err="1"/>
              <a:t>Кандрыкуль</a:t>
            </a:r>
            <a:r>
              <a:rPr lang="ru-RU" b="1" dirty="0"/>
              <a:t> — национальный парк и просто красивое место</a:t>
            </a:r>
            <a:r>
              <a:rPr lang="ru-RU" dirty="0"/>
              <a:t/>
            </a:r>
            <a:br>
              <a:rPr lang="ru-RU" dirty="0"/>
            </a:br>
            <a:endParaRPr lang="ru-RU" dirty="0"/>
          </a:p>
        </p:txBody>
      </p:sp>
      <p:pic>
        <p:nvPicPr>
          <p:cNvPr id="4" name="Объект 3" descr="http://fishersdream.ru/includes/imgs/text/big/pr39kandry.jpg">
            <a:hlinkClick r:id="rId2" tooltip="&quot;Кандрыкуль — национальный парк и просто красивое место&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15616" y="2132856"/>
            <a:ext cx="7128792" cy="3744415"/>
          </a:xfrm>
          <a:prstGeom prst="rect">
            <a:avLst/>
          </a:prstGeom>
          <a:noFill/>
          <a:ln>
            <a:noFill/>
          </a:ln>
        </p:spPr>
      </p:pic>
    </p:spTree>
    <p:extLst>
      <p:ext uri="{BB962C8B-B14F-4D97-AF65-F5344CB8AC3E}">
        <p14:creationId xmlns:p14="http://schemas.microsoft.com/office/powerpoint/2010/main" val="1715593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0000" lnSpcReduction="20000"/>
          </a:bodyPr>
          <a:lstStyle/>
          <a:p>
            <a:r>
              <a:rPr lang="ru-RU" dirty="0"/>
              <a:t>Второе после озера </a:t>
            </a:r>
            <a:r>
              <a:rPr lang="ru-RU" dirty="0" err="1"/>
              <a:t>Асылыкуль</a:t>
            </a:r>
            <a:r>
              <a:rPr lang="ru-RU" dirty="0"/>
              <a:t> по величине в республике, озеро </a:t>
            </a:r>
            <a:r>
              <a:rPr lang="ru-RU" dirty="0" err="1"/>
              <a:t>Кандрыкуль</a:t>
            </a:r>
            <a:r>
              <a:rPr lang="ru-RU" dirty="0"/>
              <a:t>, располагающееся в </a:t>
            </a:r>
            <a:r>
              <a:rPr lang="ru-RU" dirty="0" err="1"/>
              <a:t>Туймазинском</a:t>
            </a:r>
            <a:r>
              <a:rPr lang="ru-RU" dirty="0"/>
              <a:t> районе Башкирии, является еще одним уникальным озером. Вместе с озером </a:t>
            </a:r>
            <a:r>
              <a:rPr lang="ru-RU" dirty="0" err="1"/>
              <a:t>Асылыкуль</a:t>
            </a:r>
            <a:r>
              <a:rPr lang="ru-RU" dirty="0"/>
              <a:t> они являются единственными крупными озерами во всей лесостепи Европы, то есть от Венгрии до Уральских гор. В Башкирии это озеро известно тем, что с 1995 года оно является национальным парком. Вокруг озера можно найти множество видов самых разнообразных растений — от деревьев до трав (особенно лекарственных). Во время перелетов на озере останавливаются дикие гуси и лебеди.</a:t>
            </a:r>
          </a:p>
          <a:p>
            <a:r>
              <a:rPr lang="ru-RU" dirty="0"/>
              <a:t>Площадь озера составляет 15,6 км2, средняя глубина — 7,2 м, а наибольшая глубина — 16,5 м. Однако эти данные не остаются неизменными, уровень воды постоянно меняется. Например, в прошлом веке (до 80-х </a:t>
            </a:r>
            <a:r>
              <a:rPr lang="ru-RU" dirty="0" err="1"/>
              <a:t>гг</a:t>
            </a:r>
            <a:r>
              <a:rPr lang="ru-RU" dirty="0"/>
              <a:t>) воды в озере становилось все меньше, а сейчас, наоборот, вода постоянно прибывает. Для сброса воды создана искусственная протока в северной части озера.</a:t>
            </a:r>
          </a:p>
          <a:p>
            <a:r>
              <a:rPr lang="ru-RU" dirty="0"/>
              <a:t>Озеро окружено горами с трех сторон: северной (гора </a:t>
            </a:r>
            <a:r>
              <a:rPr lang="ru-RU" dirty="0" err="1"/>
              <a:t>Канар-Казган</a:t>
            </a:r>
            <a:r>
              <a:rPr lang="ru-RU" dirty="0"/>
              <a:t>), южной (горы </a:t>
            </a:r>
            <a:r>
              <a:rPr lang="ru-RU" dirty="0" err="1"/>
              <a:t>Гульбика</a:t>
            </a:r>
            <a:r>
              <a:rPr lang="ru-RU" dirty="0"/>
              <a:t> и Кызыл-тау), северо-западной (гора </a:t>
            </a:r>
            <a:r>
              <a:rPr lang="ru-RU" dirty="0" err="1"/>
              <a:t>Тунейман</a:t>
            </a:r>
            <a:r>
              <a:rPr lang="ru-RU" dirty="0"/>
              <a:t>). На озере имеется довольно крупный остров — </a:t>
            </a:r>
            <a:r>
              <a:rPr lang="ru-RU" dirty="0" err="1"/>
              <a:t>Утрау</a:t>
            </a:r>
            <a:r>
              <a:rPr lang="ru-RU" dirty="0"/>
              <a:t>. Он расположен в северо-западной части водоема и имеет площадь 4,5 га. На острове лес и заливные луга.</a:t>
            </a:r>
          </a:p>
          <a:p>
            <a:r>
              <a:rPr lang="ru-RU" dirty="0"/>
              <a:t>Согласно исследованиям ученых, на том месте, где сейчас располагается озеро, тысячи лет назад рос сосновый лес: огромные стволы сосен в наше время часто находят на дне водоема.</a:t>
            </a:r>
          </a:p>
          <a:p>
            <a:r>
              <a:rPr lang="ru-RU" dirty="0" err="1"/>
              <a:t>Кандрыкуль</a:t>
            </a:r>
            <a:r>
              <a:rPr lang="ru-RU" dirty="0"/>
              <a:t> — водоем карстового происхождения, что не редкость для Башкирии. Ни стока, ни притока озеро не имеет. Вода в нем мягкая, пресная, сероватого оттенка.</a:t>
            </a:r>
          </a:p>
          <a:p>
            <a:r>
              <a:rPr lang="ru-RU" dirty="0"/>
              <a:t>На озере </a:t>
            </a:r>
            <a:r>
              <a:rPr lang="ru-RU" dirty="0" err="1"/>
              <a:t>Кандрыкуль</a:t>
            </a:r>
            <a:r>
              <a:rPr lang="ru-RU" dirty="0"/>
              <a:t> год от года проводятся соревнования по рыбной ловле, и не зря. Рыбалка в Башкирии так популярна, наверное, в том числе и по причине наличия таких уникальных водоемов с отличной природой вокруг, с древней историей, возможностью полноценного отдыха, а также наличием множества видов рыб. Рыбалка на озере </a:t>
            </a:r>
            <a:r>
              <a:rPr lang="ru-RU" dirty="0" err="1"/>
              <a:t>Кандрыкуль</a:t>
            </a:r>
            <a:r>
              <a:rPr lang="ru-RU" dirty="0"/>
              <a:t> может выйти запоминающаяся и удачная, главное — найти рыбное место. Для этого пригодится лодка, но стоит иметь в виду, что бензиновые двигатели здесь под запретом. Можно поймать щуку, леща, окуня, карася, линя. Встречаются плотва и налим. Можно поймать сига, золотого карася, язя, красноперку, </a:t>
            </a:r>
            <a:r>
              <a:rPr lang="ru-RU" dirty="0" err="1"/>
              <a:t>верховку</a:t>
            </a:r>
            <a:r>
              <a:rPr lang="ru-RU" dirty="0"/>
              <a:t>, ерша. Пелядь встречается крайне редко.</a:t>
            </a:r>
          </a:p>
          <a:p>
            <a:r>
              <a:rPr lang="ru-RU" dirty="0"/>
              <a:t>Въезд на озеро платный, но цена пропуска символическая; платной является и стоянка, которая также обойдется вам не очень дорого.</a:t>
            </a:r>
          </a:p>
        </p:txBody>
      </p:sp>
    </p:spTree>
    <p:extLst>
      <p:ext uri="{BB962C8B-B14F-4D97-AF65-F5344CB8AC3E}">
        <p14:creationId xmlns:p14="http://schemas.microsoft.com/office/powerpoint/2010/main" val="3373890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a:t>Белая — основная, самая крупная «площадка», на которой проходит рыбалка в Башкирии. Длина реки составляет 1420 км; впадает в Каму. В своем верховье протекает в заболоченной долине; после выхода на степную равнину (после впадения </a:t>
            </a:r>
            <a:r>
              <a:rPr lang="ru-RU" dirty="0" err="1"/>
              <a:t>р.Нугуш</a:t>
            </a:r>
            <a:r>
              <a:rPr lang="ru-RU" dirty="0"/>
              <a:t>) русло расширяется; после впадения </a:t>
            </a:r>
            <a:r>
              <a:rPr lang="ru-RU" dirty="0" err="1"/>
              <a:t>р.Уфы</a:t>
            </a:r>
            <a:r>
              <a:rPr lang="ru-RU" dirty="0"/>
              <a:t> Белая представляет собой равнинную реку. Пойма реки здесь обширна, что способствует разделению ее на рукава.</a:t>
            </a:r>
          </a:p>
          <a:p>
            <a:r>
              <a:rPr lang="ru-RU" dirty="0"/>
              <a:t>В верховьях реки (примерно на трети ее длины, до села Юмагузино) обитает голавль и окунь, ловить которых лучше всего получается на короеда.</a:t>
            </a:r>
          </a:p>
          <a:p>
            <a:endParaRPr lang="ru-RU" dirty="0"/>
          </a:p>
        </p:txBody>
      </p:sp>
    </p:spTree>
    <p:extLst>
      <p:ext uri="{BB962C8B-B14F-4D97-AF65-F5344CB8AC3E}">
        <p14:creationId xmlns:p14="http://schemas.microsoft.com/office/powerpoint/2010/main" val="2916136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a:t>Аккуль</a:t>
            </a:r>
            <a:r>
              <a:rPr lang="ru-RU" dirty="0"/>
              <a:t/>
            </a:r>
            <a:br>
              <a:rPr lang="ru-RU" dirty="0"/>
            </a:br>
            <a:endParaRPr lang="ru-RU" dirty="0"/>
          </a:p>
        </p:txBody>
      </p:sp>
      <p:pic>
        <p:nvPicPr>
          <p:cNvPr id="4" name="Объект 3" descr="http://fishersdream.ru/includes/imgs/text/big/pr411.jpg">
            <a:hlinkClick r:id="rId2" tooltip="&quot;Аккуль&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59632" y="2204864"/>
            <a:ext cx="6840760" cy="3744416"/>
          </a:xfrm>
          <a:prstGeom prst="rect">
            <a:avLst/>
          </a:prstGeom>
          <a:noFill/>
          <a:ln>
            <a:noFill/>
          </a:ln>
        </p:spPr>
      </p:pic>
    </p:spTree>
    <p:extLst>
      <p:ext uri="{BB962C8B-B14F-4D97-AF65-F5344CB8AC3E}">
        <p14:creationId xmlns:p14="http://schemas.microsoft.com/office/powerpoint/2010/main" val="17100759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0000" lnSpcReduction="20000"/>
          </a:bodyPr>
          <a:lstStyle/>
          <a:p>
            <a:r>
              <a:rPr lang="ru-RU" dirty="0"/>
              <a:t>В переводе с башкирского </a:t>
            </a:r>
            <a:r>
              <a:rPr lang="ru-RU" dirty="0" err="1"/>
              <a:t>Аккуль</a:t>
            </a:r>
            <a:r>
              <a:rPr lang="ru-RU" dirty="0"/>
              <a:t> означает «Белое озеро». Оно расположено на западе </a:t>
            </a:r>
            <a:r>
              <a:rPr lang="ru-RU" dirty="0" err="1"/>
              <a:t>Гафурийского</a:t>
            </a:r>
            <a:r>
              <a:rPr lang="ru-RU" dirty="0"/>
              <a:t> района на левом берегу реки Белой. Озеро имеет форму эллипса, длина его составляет около 5 км, ширина — 1,5-2 км. В средней части озера глубина достигает 3-4 метров.</a:t>
            </a:r>
          </a:p>
          <a:p>
            <a:r>
              <a:rPr lang="ru-RU" dirty="0"/>
              <a:t>Раньше озеро не было связано с рекой Белой, имело глубину до 10 метров и площадь около 15 кв. км. Однако с ходом времени воды реки стали проникать в озеро; это случилось в результате прорыва перешейка, разделявшего два водоема. Вода из озера стала уходить в Белую, и к 1969 году площадь озера сократилась более чем вдвое, составив 7 кв. км. Примерно в это время было решено запрудить озеро при помощи дамб. Это немного подняло уровень воды в нем.</a:t>
            </a:r>
          </a:p>
          <a:p>
            <a:r>
              <a:rPr lang="ru-RU" dirty="0"/>
              <a:t>Питание озера обеспечивают атмосферные осадки, </a:t>
            </a:r>
            <a:r>
              <a:rPr lang="ru-RU" dirty="0" err="1"/>
              <a:t>подрусловое</a:t>
            </a:r>
            <a:r>
              <a:rPr lang="ru-RU" dirty="0"/>
              <a:t> течение р. Белой и родники. В озеро также впадает река </a:t>
            </a:r>
            <a:r>
              <a:rPr lang="ru-RU" dirty="0" err="1"/>
              <a:t>Кармалка</a:t>
            </a:r>
            <a:r>
              <a:rPr lang="ru-RU" dirty="0"/>
              <a:t>.</a:t>
            </a:r>
          </a:p>
          <a:p>
            <a:r>
              <a:rPr lang="ru-RU" dirty="0" err="1"/>
              <a:t>Аккуль</a:t>
            </a:r>
            <a:r>
              <a:rPr lang="ru-RU" dirty="0"/>
              <a:t> и прилегающие к нему луга и леса были объявлены </a:t>
            </a:r>
            <a:r>
              <a:rPr lang="ru-RU" dirty="0" err="1"/>
              <a:t>госзаказником</a:t>
            </a:r>
            <a:r>
              <a:rPr lang="ru-RU" dirty="0"/>
              <a:t>. Его площадь составляет 120 кв. км. На озере гнездятся самые разные виды уток, в лесах водятся лоси, куницы, норки, горностаи, зайцы, лисы и несколько видов водоплавающих птиц.</a:t>
            </a:r>
          </a:p>
          <a:p>
            <a:r>
              <a:rPr lang="ru-RU" dirty="0"/>
              <a:t>Это озеро ценно и для рыбалки в Башкирии. Здесь можно встретить леща, сазана, карася, сома, причем поголовье рыбы довольно внушительно. Как и на большинстве остальных озер, при рыбалке на оз. </a:t>
            </a:r>
            <a:r>
              <a:rPr lang="ru-RU" dirty="0" err="1"/>
              <a:t>Аккуль</a:t>
            </a:r>
            <a:r>
              <a:rPr lang="ru-RU" dirty="0"/>
              <a:t> стоит иметь лодку, так найти рыбное место будет проще и надежнее. После подкормки на червя можно поймать карася.</a:t>
            </a:r>
          </a:p>
          <a:p>
            <a:r>
              <a:rPr lang="ru-RU" dirty="0"/>
              <a:t>Единственный недостаток этого озера — подводная охота навряд ли будет успешной. Дело в том, что глубина озера небольшая, а дно илистое. </a:t>
            </a:r>
            <a:r>
              <a:rPr lang="ru-RU"/>
              <a:t>Кроме того, воды озера, как следует из названия, не имеют кристальной прозрачности, так что видимость будет плохая даже при небольшом волнении.</a:t>
            </a:r>
          </a:p>
          <a:p>
            <a:endParaRPr lang="ru-RU"/>
          </a:p>
        </p:txBody>
      </p:sp>
    </p:spTree>
    <p:extLst>
      <p:ext uri="{BB962C8B-B14F-4D97-AF65-F5344CB8AC3E}">
        <p14:creationId xmlns:p14="http://schemas.microsoft.com/office/powerpoint/2010/main" val="449078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a:t>Более уловистым считается среднее течение реки. Здесь, на участке от Мелеуза до Уфы, можно поймать </a:t>
            </a:r>
            <a:r>
              <a:rPr lang="ru-RU" dirty="0" err="1"/>
              <a:t>сорожку</a:t>
            </a:r>
            <a:r>
              <a:rPr lang="ru-RU" dirty="0"/>
              <a:t>, </a:t>
            </a:r>
            <a:r>
              <a:rPr lang="ru-RU" dirty="0" err="1"/>
              <a:t>густеру</a:t>
            </a:r>
            <a:r>
              <a:rPr lang="ru-RU" dirty="0"/>
              <a:t>, подлещика и еще множество видов рыб. Можно попробовать ловить </a:t>
            </a:r>
            <a:r>
              <a:rPr lang="ru-RU" dirty="0" err="1"/>
              <a:t>нахлыстовой</a:t>
            </a:r>
            <a:r>
              <a:rPr lang="ru-RU" dirty="0"/>
              <a:t> и поплавочной удочками, на донку, на проводку.</a:t>
            </a:r>
          </a:p>
          <a:p>
            <a:r>
              <a:rPr lang="ru-RU" dirty="0" smtClean="0"/>
              <a:t>.</a:t>
            </a:r>
            <a:endParaRPr lang="ru-RU" dirty="0"/>
          </a:p>
          <a:p>
            <a:endParaRPr lang="ru-RU" dirty="0"/>
          </a:p>
        </p:txBody>
      </p:sp>
    </p:spTree>
    <p:extLst>
      <p:ext uri="{BB962C8B-B14F-4D97-AF65-F5344CB8AC3E}">
        <p14:creationId xmlns:p14="http://schemas.microsoft.com/office/powerpoint/2010/main" val="283706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dirty="0"/>
              <a:t>Нижнее течение реки, от впадения в нее р. Уфы и до устья, богато подлещиком, </a:t>
            </a:r>
            <a:r>
              <a:rPr lang="ru-RU" dirty="0" err="1"/>
              <a:t>язью</a:t>
            </a:r>
            <a:r>
              <a:rPr lang="ru-RU" dirty="0"/>
              <a:t>, подустом. Река после впадения Уфы становится чуть ли не вдвое шире, появляются омуты и ямы, в которых живут сомы. Так как Белая протекает по территории башкирской столицы, рыбалка в Уфе в основном ассоциируется именно с этой рекой. Несмотря на неспокойную обстановку (Белая в нижнем течении является судоходной), рыба ловится вполне неплохо, особенно рано утром. Здесь можно поймать </a:t>
            </a:r>
            <a:r>
              <a:rPr lang="ru-RU" dirty="0" err="1"/>
              <a:t>сорожку</a:t>
            </a:r>
            <a:r>
              <a:rPr lang="ru-RU" dirty="0"/>
              <a:t> довольно крупных размеров: до 250 грамм. Здесь в основном ловят на донки и </a:t>
            </a:r>
            <a:r>
              <a:rPr lang="ru-RU" dirty="0" err="1"/>
              <a:t>полудонки</a:t>
            </a:r>
            <a:r>
              <a:rPr lang="ru-RU" dirty="0"/>
              <a:t>. Ниже Благовещенска ловят леща и язя,  голавля или жереха</a:t>
            </a:r>
          </a:p>
        </p:txBody>
      </p:sp>
    </p:spTree>
    <p:extLst>
      <p:ext uri="{BB962C8B-B14F-4D97-AF65-F5344CB8AC3E}">
        <p14:creationId xmlns:p14="http://schemas.microsoft.com/office/powerpoint/2010/main" val="1442606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Река Ай</a:t>
            </a:r>
            <a:endParaRPr lang="ru-RU" dirty="0"/>
          </a:p>
        </p:txBody>
      </p:sp>
      <p:pic>
        <p:nvPicPr>
          <p:cNvPr id="4" name="Объект 3" descr="http://fishersdream.ru/includes/imgs/text/big/pr22reka_ai.jpeg">
            <a:hlinkClick r:id="rId2" tooltip="&quot;Река Ай&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71600" y="1844824"/>
            <a:ext cx="7632848" cy="3816424"/>
          </a:xfrm>
          <a:prstGeom prst="rect">
            <a:avLst/>
          </a:prstGeom>
          <a:noFill/>
          <a:ln>
            <a:noFill/>
          </a:ln>
        </p:spPr>
      </p:pic>
    </p:spTree>
    <p:extLst>
      <p:ext uri="{BB962C8B-B14F-4D97-AF65-F5344CB8AC3E}">
        <p14:creationId xmlns:p14="http://schemas.microsoft.com/office/powerpoint/2010/main" val="48395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dirty="0"/>
              <a:t>Рыбачить в Башкирии можно на многих реках. Одна из них, река Ай (с башкирского — Лунная), находится на Южном Урале и протекает по территории Челябинской области (271 км) и Республики Башкортостан (278 км). Свое начало река берет в болоте под названием Клюквенное, которое находится неподалеку от Златоуста и находящемся между хребтов Южного Урала на высоте более 700 м над уровнем моря. Русло реки пролегает через </a:t>
            </a:r>
            <a:r>
              <a:rPr lang="ru-RU" dirty="0" err="1"/>
              <a:t>Салаватский</a:t>
            </a:r>
            <a:r>
              <a:rPr lang="ru-RU" dirty="0"/>
              <a:t>, </a:t>
            </a:r>
            <a:r>
              <a:rPr lang="ru-RU" dirty="0" err="1"/>
              <a:t>Кигинский</a:t>
            </a:r>
            <a:r>
              <a:rPr lang="ru-RU" dirty="0"/>
              <a:t>, </a:t>
            </a:r>
            <a:r>
              <a:rPr lang="ru-RU" dirty="0" err="1"/>
              <a:t>Дуванский</a:t>
            </a:r>
            <a:r>
              <a:rPr lang="ru-RU" dirty="0"/>
              <a:t>, </a:t>
            </a:r>
            <a:r>
              <a:rPr lang="ru-RU" dirty="0" err="1"/>
              <a:t>Мечетлинский</a:t>
            </a:r>
            <a:r>
              <a:rPr lang="ru-RU" dirty="0"/>
              <a:t> районы республики.</a:t>
            </a:r>
          </a:p>
          <a:p>
            <a:r>
              <a:rPr lang="ru-RU" dirty="0"/>
              <a:t>Как и у остальных </a:t>
            </a:r>
            <a:r>
              <a:rPr lang="ru-RU" dirty="0" err="1"/>
              <a:t>южноуральских</a:t>
            </a:r>
            <a:r>
              <a:rPr lang="ru-RU" dirty="0"/>
              <a:t> рек, питание </a:t>
            </a:r>
            <a:r>
              <a:rPr lang="ru-RU" b="1" dirty="0"/>
              <a:t>реки </a:t>
            </a:r>
            <a:r>
              <a:rPr lang="ru-RU" b="1" dirty="0" err="1"/>
              <a:t>Ай</a:t>
            </a:r>
            <a:r>
              <a:rPr lang="ru-RU" dirty="0" err="1"/>
              <a:t>преимущественно</a:t>
            </a:r>
            <a:r>
              <a:rPr lang="ru-RU" dirty="0"/>
              <a:t> снеговое. Ай замерзает обычно в конце октября — начале декабря, а вскрывается в апреле-мае. Основные притоки — реки Ик и Большой Ик, Киги, Большая </a:t>
            </a:r>
            <a:r>
              <a:rPr lang="ru-RU" dirty="0" err="1"/>
              <a:t>Арша</a:t>
            </a:r>
            <a:r>
              <a:rPr lang="ru-RU" dirty="0"/>
              <a:t>, Мелекес, Большая </a:t>
            </a:r>
            <a:r>
              <a:rPr lang="ru-RU" dirty="0" err="1"/>
              <a:t>Сатка</a:t>
            </a:r>
            <a:r>
              <a:rPr lang="ru-RU" dirty="0"/>
              <a:t>, </a:t>
            </a:r>
            <a:r>
              <a:rPr lang="ru-RU" dirty="0" err="1"/>
              <a:t>Лемазы</a:t>
            </a:r>
            <a:r>
              <a:rPr lang="ru-RU" dirty="0"/>
              <a:t>, Куса</a:t>
            </a:r>
            <a:r>
              <a:rPr lang="ru-RU" dirty="0" smtClean="0"/>
              <a:t>.</a:t>
            </a:r>
            <a:endParaRPr lang="ru-RU" dirty="0"/>
          </a:p>
        </p:txBody>
      </p:sp>
    </p:spTree>
    <p:extLst>
      <p:ext uri="{BB962C8B-B14F-4D97-AF65-F5344CB8AC3E}">
        <p14:creationId xmlns:p14="http://schemas.microsoft.com/office/powerpoint/2010/main" val="2383177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r>
              <a:rPr lang="ru-RU" dirty="0"/>
              <a:t>Можно условно выделить две части реки: это горная, начинающаяся истоком и заканчивающаяся у села </a:t>
            </a:r>
            <a:r>
              <a:rPr lang="ru-RU" dirty="0" err="1"/>
              <a:t>Лаклы</a:t>
            </a:r>
            <a:r>
              <a:rPr lang="ru-RU" dirty="0"/>
              <a:t>, и равнинная, от села </a:t>
            </a:r>
            <a:r>
              <a:rPr lang="ru-RU" dirty="0" err="1"/>
              <a:t>Лаклы</a:t>
            </a:r>
            <a:r>
              <a:rPr lang="ru-RU" dirty="0"/>
              <a:t> до устья. Ай впадает в р. Уфу.</a:t>
            </a:r>
          </a:p>
          <a:p>
            <a:r>
              <a:rPr lang="ru-RU" dirty="0"/>
              <a:t>Интересно, что вода в реке Ай всегда мутная; неизвестно, кроется причина в береговой породе или в ее болотном происхождении. Даже в горной части реки нет порогов, характерных для горных рек; дно реки ровное. Однако горная часть реки Ай отличается извилистостью. Еще одна особенность реки — ее зависимость от погодных условий. Уровень воды может существенно падать при сильной жаре, а при дожде он быстро поднимается, а вода еще больше мутнеет.</a:t>
            </a:r>
          </a:p>
          <a:p>
            <a:r>
              <a:rPr lang="ru-RU" dirty="0"/>
              <a:t>Местность вдоль берегов реки </a:t>
            </a:r>
            <a:r>
              <a:rPr lang="ru-RU" dirty="0" err="1"/>
              <a:t>закарстована</a:t>
            </a:r>
            <a:r>
              <a:rPr lang="ru-RU" dirty="0"/>
              <a:t>, там находятся многочисленные пещеры, имеющие определенную ценность для тех, кто интересуется краеведением, историей, археологией.</a:t>
            </a:r>
          </a:p>
          <a:p>
            <a:r>
              <a:rPr lang="ru-RU" dirty="0"/>
              <a:t>Что касается рыбы, обитающей в реке, то в основном это привычные для этих мест щука, голавль, окунь, </a:t>
            </a:r>
          </a:p>
        </p:txBody>
      </p:sp>
    </p:spTree>
    <p:extLst>
      <p:ext uri="{BB962C8B-B14F-4D97-AF65-F5344CB8AC3E}">
        <p14:creationId xmlns:p14="http://schemas.microsoft.com/office/powerpoint/2010/main" val="3785809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r>
              <a:rPr lang="ru-RU" dirty="0"/>
              <a:t>плотва, елец, гольян, уклейка, пескарь. Реже попадается жерех. Уникальное явление — хариус, на Южном Урале его можно поймать только в этой реке. Но в последнее время поймать хариуса здесь крайне сложно: сказывается экологическая обстановка и прошлогодняя засуха, когда Ай существенно обмелел. Но все же основной добычей рыбаков становится голавль. Вес пойманной рыбы обычно не превышает 1 кг, но есть вероятность уйти и с более крупной добычей, однако такую рыбу придется поискать, а также поэкспериментировать со способом ловли. Рыбачить можно как с лодки, так и с берега.</a:t>
            </a:r>
          </a:p>
          <a:p>
            <a:r>
              <a:rPr lang="ru-RU" dirty="0"/>
              <a:t>Рыба в водоеме постоянно мигрирует, так что рыбалка здесь — непредсказуемое мероприятие: опытные рыбаки отмечают, что можно поймать несколько килограммов крупной рыбы, а следующий день просидеть впустую и не поймать вообще ничего.</a:t>
            </a:r>
          </a:p>
          <a:p>
            <a:r>
              <a:rPr lang="ru-RU" dirty="0"/>
              <a:t>На спиннинг можно поймать хариуса, окуня, жереха, голавля. В проводку изредка ловят хариуса, на поплавок клюет преимущественно хариус и окунь.</a:t>
            </a:r>
          </a:p>
        </p:txBody>
      </p:sp>
    </p:spTree>
    <p:extLst>
      <p:ext uri="{BB962C8B-B14F-4D97-AF65-F5344CB8AC3E}">
        <p14:creationId xmlns:p14="http://schemas.microsoft.com/office/powerpoint/2010/main" val="1789631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Озеро Банное</a:t>
            </a:r>
            <a:r>
              <a:rPr lang="ru-RU" dirty="0"/>
              <a:t/>
            </a:r>
            <a:br>
              <a:rPr lang="ru-RU" dirty="0"/>
            </a:br>
            <a:endParaRPr lang="ru-RU" dirty="0"/>
          </a:p>
        </p:txBody>
      </p:sp>
      <p:pic>
        <p:nvPicPr>
          <p:cNvPr id="4" name="Объект 3" descr="http://fishersdream.ru/includes/imgs/text/big/pr19bannoe.jpg">
            <a:hlinkClick r:id="rId2" tooltip="&quot;Озеро Банное&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27584" y="1772816"/>
            <a:ext cx="7848872" cy="4320479"/>
          </a:xfrm>
          <a:prstGeom prst="rect">
            <a:avLst/>
          </a:prstGeom>
          <a:noFill/>
          <a:ln>
            <a:noFill/>
          </a:ln>
        </p:spPr>
      </p:pic>
    </p:spTree>
    <p:extLst>
      <p:ext uri="{BB962C8B-B14F-4D97-AF65-F5344CB8AC3E}">
        <p14:creationId xmlns:p14="http://schemas.microsoft.com/office/powerpoint/2010/main" val="2711670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2089</Words>
  <Application>Microsoft Office PowerPoint</Application>
  <PresentationFormat>Экран (4:3)</PresentationFormat>
  <Paragraphs>52</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Река Белая (Агидель)</vt:lpstr>
      <vt:lpstr>Презентация PowerPoint</vt:lpstr>
      <vt:lpstr>Презентация PowerPoint</vt:lpstr>
      <vt:lpstr>Презентация PowerPoint</vt:lpstr>
      <vt:lpstr>Река Ай</vt:lpstr>
      <vt:lpstr>Презентация PowerPoint</vt:lpstr>
      <vt:lpstr>Презентация PowerPoint</vt:lpstr>
      <vt:lpstr>Презентация PowerPoint</vt:lpstr>
      <vt:lpstr>Озеро Банное </vt:lpstr>
      <vt:lpstr>Презентация PowerPoint</vt:lpstr>
      <vt:lpstr>Презентация PowerPoint</vt:lpstr>
      <vt:lpstr>Презентация PowerPoint</vt:lpstr>
      <vt:lpstr>Озеро Асылыкуль</vt:lpstr>
      <vt:lpstr>Презентация PowerPoint</vt:lpstr>
      <vt:lpstr>Презентация PowerPoint</vt:lpstr>
      <vt:lpstr>Река Ик </vt:lpstr>
      <vt:lpstr>Презентация PowerPoint</vt:lpstr>
      <vt:lpstr>Кандрыкуль — национальный парк и просто красивое место </vt:lpstr>
      <vt:lpstr>Презентация PowerPoint</vt:lpstr>
      <vt:lpstr>Аккуль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Река Белая (Агидель)</dc:title>
  <cp:lastModifiedBy>User</cp:lastModifiedBy>
  <cp:revision>3</cp:revision>
  <dcterms:modified xsi:type="dcterms:W3CDTF">2012-11-30T06:16:54Z</dcterms:modified>
</cp:coreProperties>
</file>