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8" r:id="rId3"/>
    <p:sldId id="257" r:id="rId4"/>
    <p:sldId id="269" r:id="rId5"/>
    <p:sldId id="270" r:id="rId6"/>
    <p:sldId id="261" r:id="rId7"/>
    <p:sldId id="286" r:id="rId8"/>
    <p:sldId id="290" r:id="rId9"/>
    <p:sldId id="293" r:id="rId10"/>
    <p:sldId id="265" r:id="rId11"/>
    <p:sldId id="287" r:id="rId12"/>
    <p:sldId id="295" r:id="rId13"/>
    <p:sldId id="296" r:id="rId14"/>
    <p:sldId id="29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6600CC"/>
    <a:srgbClr val="33CC33"/>
    <a:srgbClr val="FF3300"/>
    <a:srgbClr val="006600"/>
    <a:srgbClr val="FF99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391" autoAdjust="0"/>
  </p:normalViewPr>
  <p:slideViewPr>
    <p:cSldViewPr>
      <p:cViewPr varScale="1">
        <p:scale>
          <a:sx n="97" d="100"/>
          <a:sy n="97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FDB9FF-2F6B-468C-A9D0-340863A2EFA8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844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4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844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845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5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845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46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E6147-EA2A-4179-977D-85F87CA747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98E1-263B-4C91-910A-693AC4951F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20C62E-8B6A-4A68-A1B8-8FF6840995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CD244-09B8-4DE4-8A8F-59FC761973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450DD-E70F-4E9F-8CF7-33D2FC456F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9ACC9-D25C-49C7-AD6B-C0012059B0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CF90B-977F-4062-B9A7-C19C406EE8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BB50B-980C-434F-BEF6-B5E640FE66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D6125-749A-4997-AB87-355FCB814A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65DC9-E76A-4641-800B-CA1B366D90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73702-E28D-4A24-B34B-ED13B7947E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CC33">
                <a:gamma/>
                <a:tint val="20784"/>
                <a:invGamma/>
              </a:srgbClr>
            </a:gs>
            <a:gs pos="100000">
              <a:srgbClr val="33CC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D50AC8-DF89-437F-A8F6-87D87CBB598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741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2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742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743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3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3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43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43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743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3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3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4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4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4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4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4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744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744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744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745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45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745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746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gif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8750" cy="1557338"/>
          </a:xfrm>
        </p:spPr>
        <p:txBody>
          <a:bodyPr/>
          <a:lstStyle/>
          <a:p>
            <a:r>
              <a:rPr lang="ru-RU" sz="5400" b="1" dirty="0"/>
              <a:t>Лес – наше богатство</a:t>
            </a:r>
          </a:p>
        </p:txBody>
      </p:sp>
      <p:pic>
        <p:nvPicPr>
          <p:cNvPr id="2056" name="Picture 8" descr="лес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581525"/>
            <a:ext cx="3240088" cy="1795463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060" name="Picture 12" descr="fe1115afac76cbb2af09d09b55b8d76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101718">
            <a:off x="5435600" y="549275"/>
            <a:ext cx="1223963" cy="109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692150"/>
            <a:ext cx="6978650" cy="5616575"/>
          </a:xfrm>
          <a:ln w="57150">
            <a:solidFill>
              <a:srgbClr val="006600"/>
            </a:solidFill>
          </a:ln>
        </p:spPr>
        <p:txBody>
          <a:bodyPr/>
          <a:lstStyle/>
          <a:p>
            <a:r>
              <a:rPr lang="ru-RU" b="1" i="1">
                <a:solidFill>
                  <a:srgbClr val="6600CC"/>
                </a:solidFill>
                <a:latin typeface="Elephant" pitchFamily="18" charset="0"/>
              </a:rPr>
              <a:t>ЛЕС – это наше богатство!</a:t>
            </a:r>
          </a:p>
          <a:p>
            <a:r>
              <a:rPr lang="ru-RU" b="1" i="1">
                <a:solidFill>
                  <a:srgbClr val="6600CC"/>
                </a:solidFill>
                <a:latin typeface="Elephant" pitchFamily="18" charset="0"/>
              </a:rPr>
              <a:t>ЛЕС – защитник человека!</a:t>
            </a:r>
          </a:p>
          <a:p>
            <a:r>
              <a:rPr lang="ru-RU" b="1" i="1">
                <a:solidFill>
                  <a:srgbClr val="6600CC"/>
                </a:solidFill>
                <a:latin typeface="Elephant" pitchFamily="18" charset="0"/>
              </a:rPr>
              <a:t>ЛЕС – это дом для зверей и птиц!</a:t>
            </a:r>
          </a:p>
          <a:p>
            <a:r>
              <a:rPr lang="ru-RU" b="1" i="1">
                <a:solidFill>
                  <a:srgbClr val="6600CC"/>
                </a:solidFill>
                <a:latin typeface="Elephant" pitchFamily="18" charset="0"/>
              </a:rPr>
              <a:t>ЛЕС – украшение планеты, здоровье, радость и отдых людей!</a:t>
            </a:r>
          </a:p>
          <a:p>
            <a:r>
              <a:rPr lang="ru-RU" b="1" i="1">
                <a:solidFill>
                  <a:srgbClr val="6600CC"/>
                </a:solidFill>
                <a:latin typeface="Elephant" pitchFamily="18" charset="0"/>
              </a:rPr>
              <a:t>ЛЕС – помощник земледельца!</a:t>
            </a:r>
          </a:p>
          <a:p>
            <a:r>
              <a:rPr lang="ru-RU" b="1" i="1">
                <a:solidFill>
                  <a:srgbClr val="6600CC"/>
                </a:solidFill>
                <a:latin typeface="Elephant" pitchFamily="18" charset="0"/>
              </a:rPr>
              <a:t>ЛЕС – кладовая, щедро отдающая свои дары: орехи, ягоды, грибы…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213" y="1052513"/>
            <a:ext cx="7775575" cy="460851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8000" b="1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Природу надо беречь и     лелеять!</a:t>
            </a:r>
            <a:endParaRPr kumimoji="0" lang="ru-RU" sz="8000" b="1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5" name="Picture 5" descr="fe1115afac76cbb2af09d09b55b8d76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0458">
            <a:off x="6718300" y="1547813"/>
            <a:ext cx="1512888" cy="135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85926"/>
            <a:ext cx="7958166" cy="4386282"/>
          </a:xfrm>
        </p:spPr>
        <p:txBody>
          <a:bodyPr/>
          <a:lstStyle/>
          <a:p>
            <a:pPr eaLnBrk="1" hangingPunct="1"/>
            <a:r>
              <a:rPr lang="ru-RU" i="1" dirty="0" smtClean="0">
                <a:latin typeface="Century Schoolbook" pitchFamily="18" charset="0"/>
              </a:rPr>
              <a:t>Лес-  </a:t>
            </a:r>
            <a:r>
              <a:rPr lang="ru-RU" b="1" i="1" dirty="0" smtClean="0">
                <a:latin typeface="Century Schoolbook" pitchFamily="18" charset="0"/>
              </a:rPr>
              <a:t>сообщество</a:t>
            </a:r>
            <a:r>
              <a:rPr lang="ru-RU" i="1" dirty="0" smtClean="0">
                <a:latin typeface="Century Schoolbook" pitchFamily="18" charset="0"/>
              </a:rPr>
              <a:t> древесных и травянисты растений, грибов и животных.</a:t>
            </a:r>
          </a:p>
          <a:p>
            <a:pPr eaLnBrk="1" hangingPunct="1"/>
            <a:endParaRPr lang="ru-RU" i="1" dirty="0" smtClean="0">
              <a:latin typeface="Century Schoolbook" pitchFamily="18" charset="0"/>
            </a:endParaRPr>
          </a:p>
          <a:p>
            <a:pPr eaLnBrk="1" hangingPunct="1">
              <a:buFontTx/>
              <a:buNone/>
            </a:pPr>
            <a:r>
              <a:rPr lang="ru-RU" dirty="0" smtClean="0"/>
              <a:t>   </a:t>
            </a:r>
            <a:r>
              <a:rPr lang="ru-RU" b="1" dirty="0" smtClean="0"/>
              <a:t>ВСЕ ОБИТАТЕЛИ ЖИВУТ ВМЕСТЕ СООБЩА, СВЯЗАНЫ ДРУГ С ДРУГОМ.</a:t>
            </a: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    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Человек  должен быть мудрым и жить в добром содружестве с природой. Каждый может стать другом природе.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0"/>
            <a:ext cx="524284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Посади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своё дерево!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143768" cy="3348038"/>
          </a:xfrm>
        </p:spPr>
        <p:txBody>
          <a:bodyPr/>
          <a:lstStyle/>
          <a:p>
            <a:r>
              <a:rPr lang="ru-RU" sz="8000" dirty="0" smtClean="0">
                <a:solidFill>
                  <a:srgbClr val="0000FF"/>
                </a:solidFill>
              </a:rPr>
              <a:t>Благодарим</a:t>
            </a:r>
            <a:br>
              <a:rPr lang="ru-RU" sz="8000" dirty="0" smtClean="0">
                <a:solidFill>
                  <a:srgbClr val="0000FF"/>
                </a:solidFill>
              </a:rPr>
            </a:br>
            <a:r>
              <a:rPr lang="ru-RU" sz="8000" dirty="0" smtClean="0">
                <a:solidFill>
                  <a:srgbClr val="0000FF"/>
                </a:solidFill>
              </a:rPr>
              <a:t> за внимание!</a:t>
            </a:r>
            <a:endParaRPr lang="ru-RU" sz="8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4210050" cy="4392613"/>
          </a:xfrm>
          <a:prstGeom prst="rect">
            <a:avLst/>
          </a:prstGeom>
          <a:noFill/>
          <a:ln w="76320">
            <a:solidFill>
              <a:srgbClr val="008000"/>
            </a:solidFill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00563" y="1268413"/>
            <a:ext cx="4030662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 algn="l">
              <a:spcBef>
                <a:spcPts val="9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sz="3600" b="1" i="1">
                <a:solidFill>
                  <a:srgbClr val="008000"/>
                </a:solidFill>
                <a:latin typeface="Arial" charset="0"/>
              </a:rPr>
              <a:t>      Деревья</a:t>
            </a:r>
            <a:r>
              <a:rPr lang="ru-RU" sz="3600" b="1" i="1">
                <a:solidFill>
                  <a:srgbClr val="99CC00"/>
                </a:solidFill>
                <a:latin typeface="Arial" charset="0"/>
              </a:rPr>
              <a:t> 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763713" y="1484313"/>
            <a:ext cx="5780087" cy="3689350"/>
            <a:chOff x="1111" y="935"/>
            <a:chExt cx="3641" cy="2324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379" y="1252"/>
              <a:ext cx="1180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>
                <a:spcBef>
                  <a:spcPts val="225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600" b="1" i="1">
                  <a:solidFill>
                    <a:srgbClr val="008000"/>
                  </a:solidFill>
                  <a:latin typeface="Arial" charset="0"/>
                </a:rPr>
                <a:t>Кусты</a:t>
              </a:r>
              <a:r>
                <a:rPr lang="ru-RU" sz="3600" b="1" i="1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470" y="1933"/>
              <a:ext cx="1283" cy="13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600" b="1" i="1">
                  <a:solidFill>
                    <a:srgbClr val="000000"/>
                  </a:solidFill>
                  <a:latin typeface="Arial" charset="0"/>
                </a:rPr>
                <a:t>     </a:t>
              </a:r>
              <a:r>
                <a:rPr lang="ru-RU" sz="3600" b="1" i="1">
                  <a:solidFill>
                    <a:srgbClr val="008000"/>
                  </a:solidFill>
                  <a:latin typeface="Arial" charset="0"/>
                </a:rPr>
                <a:t>Травы </a:t>
              </a:r>
            </a:p>
            <a:p>
              <a:pPr algn="l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i="1">
                  <a:solidFill>
                    <a:srgbClr val="000000"/>
                  </a:solidFill>
                  <a:latin typeface="Arial" charset="0"/>
                </a:rPr>
                <a:t>А) цветы</a:t>
              </a:r>
            </a:p>
            <a:p>
              <a:pPr algn="l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i="1">
                  <a:solidFill>
                    <a:srgbClr val="000000"/>
                  </a:solidFill>
                  <a:latin typeface="Arial" charset="0"/>
                </a:rPr>
                <a:t>Б) лишайники</a:t>
              </a:r>
            </a:p>
            <a:p>
              <a:pPr algn="l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i="1">
                  <a:solidFill>
                    <a:srgbClr val="000000"/>
                  </a:solidFill>
                  <a:latin typeface="Arial" charset="0"/>
                </a:rPr>
                <a:t>В) мхи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1474" y="934"/>
              <a:ext cx="1814" cy="31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1111" y="1522"/>
              <a:ext cx="2223" cy="77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1973" y="2520"/>
              <a:ext cx="1497" cy="63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116013" y="404813"/>
            <a:ext cx="5543550" cy="936625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>
                <a:solidFill>
                  <a:srgbClr val="000000"/>
                </a:solidFill>
              </a:rPr>
              <a:t>На какие группы делятся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>
                <a:solidFill>
                  <a:srgbClr val="000000"/>
                </a:solidFill>
              </a:rPr>
              <a:t> все растения?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71550" y="404813"/>
            <a:ext cx="6985000" cy="5184775"/>
          </a:xfrm>
          <a:noFill/>
          <a:ln w="76200" cmpd="tri">
            <a:solidFill>
              <a:srgbClr val="FFFF00"/>
            </a:solidFill>
          </a:ln>
        </p:spPr>
        <p:txBody>
          <a:bodyPr/>
          <a:lstStyle/>
          <a:p>
            <a:pPr>
              <a:buFontTx/>
              <a:buNone/>
            </a:pPr>
            <a:endParaRPr lang="ru-RU" b="1" i="1" dirty="0">
              <a:solidFill>
                <a:srgbClr val="0066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 b="1" dirty="0">
                <a:solidFill>
                  <a:schemeClr val="tx2"/>
                </a:solidFill>
                <a:latin typeface="Georgia" pitchFamily="18" charset="0"/>
              </a:rPr>
              <a:t>Что растет в лесу?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>
                <a:solidFill>
                  <a:schemeClr val="tx2"/>
                </a:solidFill>
                <a:latin typeface="Georgia" pitchFamily="18" charset="0"/>
              </a:rPr>
              <a:t>Что произойдет, если…</a:t>
            </a:r>
          </a:p>
          <a:p>
            <a:pPr>
              <a:buFontTx/>
              <a:buNone/>
            </a:pPr>
            <a:endParaRPr lang="ru-RU" sz="3600" b="1" dirty="0">
              <a:solidFill>
                <a:schemeClr val="tx2"/>
              </a:solidFill>
              <a:latin typeface="Georgia" pitchFamily="18" charset="0"/>
            </a:endParaRPr>
          </a:p>
          <a:p>
            <a:pPr>
              <a:buFontTx/>
              <a:buNone/>
            </a:pPr>
            <a:endParaRPr lang="ru-RU" sz="3600" b="1" dirty="0">
              <a:solidFill>
                <a:schemeClr val="tx2"/>
              </a:solidFill>
              <a:latin typeface="Georgia" pitchFamily="18" charset="0"/>
            </a:endParaRPr>
          </a:p>
          <a:p>
            <a:pPr>
              <a:buFontTx/>
              <a:buNone/>
            </a:pPr>
            <a:endParaRPr lang="ru-RU" b="1" i="1" dirty="0">
              <a:solidFill>
                <a:srgbClr val="FFFF00"/>
              </a:solidFill>
              <a:latin typeface="Georgia" pitchFamily="18" charset="0"/>
            </a:endParaRPr>
          </a:p>
          <a:p>
            <a:pPr>
              <a:buFontTx/>
              <a:buNone/>
            </a:pPr>
            <a:endParaRPr lang="ru-RU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0248" name="Picture 8" descr="feeac4acb9b2c699cac5d1e00f2166a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2997200"/>
            <a:ext cx="958850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418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" y="1916832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892111_lar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20" y="175996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elyank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4" y="1916832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04_p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9" y="2024478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tat (40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85720" y="357166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i="1" dirty="0" smtClean="0">
                <a:latin typeface="Century Schoolbook" pitchFamily="18" charset="0"/>
              </a:rPr>
              <a:t>Много лет люди нещадно  эксплуатировали леса. Большая часть лесов на Земле уже уничтожена. У нас в России лесов ещё много, но они быстро уничтожаются.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0113" y="155575"/>
            <a:ext cx="81010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folHlink"/>
                </a:solidFill>
              </a:rPr>
              <a:t>Правила поведения </a:t>
            </a:r>
          </a:p>
          <a:p>
            <a:r>
              <a:rPr lang="ru-RU" sz="4800" b="1" i="1" dirty="0">
                <a:solidFill>
                  <a:schemeClr val="folHlink"/>
                </a:solidFill>
              </a:rPr>
              <a:t>           в лесу</a:t>
            </a:r>
          </a:p>
        </p:txBody>
      </p:sp>
      <p:pic>
        <p:nvPicPr>
          <p:cNvPr id="5" name="Picture 7" descr="Krotov_Sasha_15let(2)_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738" y="1595437"/>
            <a:ext cx="2830512" cy="4087813"/>
          </a:xfrm>
          <a:prstGeom prst="rect">
            <a:avLst/>
          </a:prstGeom>
          <a:noFill/>
        </p:spPr>
      </p:pic>
      <p:pic>
        <p:nvPicPr>
          <p:cNvPr id="6" name="Picture 8" descr="Antonova_Polina_12let(5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95437"/>
            <a:ext cx="2868613" cy="4102100"/>
          </a:xfrm>
          <a:prstGeom prst="rect">
            <a:avLst/>
          </a:prstGeom>
          <a:noFill/>
        </p:spPr>
      </p:pic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176895"/>
              </p:ext>
            </p:extLst>
          </p:nvPr>
        </p:nvGraphicFramePr>
        <p:xfrm>
          <a:off x="1403350" y="5881687"/>
          <a:ext cx="620713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" name="CorelDRAW" r:id="rId5" imgW="782726" imgH="1042721" progId="CorelDRAW.Graphic.12">
                  <p:embed/>
                </p:oleObj>
              </mc:Choice>
              <mc:Fallback>
                <p:oleObj name="CorelDRAW" r:id="rId5" imgW="782726" imgH="1042721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881687"/>
                        <a:ext cx="620713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510113"/>
              </p:ext>
            </p:extLst>
          </p:nvPr>
        </p:nvGraphicFramePr>
        <p:xfrm>
          <a:off x="2916238" y="5772150"/>
          <a:ext cx="7270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5" name="CorelDRAW" r:id="rId7" imgW="848258" imgH="1019251" progId="CorelDRAW.Graphic.12">
                  <p:embed/>
                </p:oleObj>
              </mc:Choice>
              <mc:Fallback>
                <p:oleObj name="CorelDRAW" r:id="rId7" imgW="848258" imgH="1019251" progId="CorelDRAW.Graphic.1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772150"/>
                        <a:ext cx="7270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277223"/>
              </p:ext>
            </p:extLst>
          </p:nvPr>
        </p:nvGraphicFramePr>
        <p:xfrm>
          <a:off x="179388" y="5834062"/>
          <a:ext cx="7270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6" name="CorelDRAW" r:id="rId9" imgW="848258" imgH="1019251" progId="CorelDRAW.Graphic.12">
                  <p:embed/>
                </p:oleObj>
              </mc:Choice>
              <mc:Fallback>
                <p:oleObj name="CorelDRAW" r:id="rId9" imgW="848258" imgH="1019251" progId="CorelDRAW.Graphic.1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834062"/>
                        <a:ext cx="727075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262823"/>
              </p:ext>
            </p:extLst>
          </p:nvPr>
        </p:nvGraphicFramePr>
        <p:xfrm>
          <a:off x="5219700" y="5627687"/>
          <a:ext cx="58261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7" name="CorelDRAW" r:id="rId10" imgW="786384" imgH="1392022" progId="CorelDRAW.Graphic.12">
                  <p:embed/>
                </p:oleObj>
              </mc:Choice>
              <mc:Fallback>
                <p:oleObj name="CorelDRAW" r:id="rId10" imgW="786384" imgH="1392022" progId="CorelDRAW.Graphic.1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5627687"/>
                        <a:ext cx="582613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6" descr="4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3263" y="5589587"/>
            <a:ext cx="942975" cy="1190625"/>
          </a:xfrm>
          <a:prstGeom prst="rect">
            <a:avLst/>
          </a:prstGeom>
          <a:noFill/>
        </p:spPr>
      </p:pic>
      <p:pic>
        <p:nvPicPr>
          <p:cNvPr id="12" name="Picture 17" descr="butterfly5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300662"/>
            <a:ext cx="1524000" cy="1524000"/>
          </a:xfrm>
          <a:prstGeom prst="rect">
            <a:avLst/>
          </a:prstGeom>
          <a:noFill/>
        </p:spPr>
      </p:pic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641955"/>
              </p:ext>
            </p:extLst>
          </p:nvPr>
        </p:nvGraphicFramePr>
        <p:xfrm>
          <a:off x="971550" y="5748337"/>
          <a:ext cx="58261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8" name="CorelDRAW" r:id="rId14" imgW="786384" imgH="1392022" progId="CorelDRAW.Graphic.12">
                  <p:embed/>
                </p:oleObj>
              </mc:Choice>
              <mc:Fallback>
                <p:oleObj name="CorelDRAW" r:id="rId14" imgW="786384" imgH="1392022" progId="CorelDRAW.Graphic.1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748337"/>
                        <a:ext cx="582613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9" descr="4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313" y="5589587"/>
            <a:ext cx="942975" cy="1190625"/>
          </a:xfrm>
          <a:prstGeom prst="rect">
            <a:avLst/>
          </a:prstGeom>
          <a:noFill/>
        </p:spPr>
      </p:pic>
      <p:graphicFrame>
        <p:nvGraphicFramePr>
          <p:cNvPr id="1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53633"/>
              </p:ext>
            </p:extLst>
          </p:nvPr>
        </p:nvGraphicFramePr>
        <p:xfrm>
          <a:off x="5795963" y="5843587"/>
          <a:ext cx="6207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9" name="CorelDRAW" r:id="rId15" imgW="782726" imgH="1042721" progId="CorelDRAW.Graphic.12">
                  <p:embed/>
                </p:oleObj>
              </mc:Choice>
              <mc:Fallback>
                <p:oleObj name="CorelDRAW" r:id="rId15" imgW="782726" imgH="1042721" progId="CorelDRAW.Graphic.12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843587"/>
                        <a:ext cx="62071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700213"/>
            <a:ext cx="7489825" cy="2881312"/>
          </a:xfrm>
        </p:spPr>
        <p:txBody>
          <a:bodyPr/>
          <a:lstStyle/>
          <a:p>
            <a:r>
              <a:rPr lang="ru-RU" sz="8000" dirty="0">
                <a:solidFill>
                  <a:srgbClr val="006600"/>
                </a:solidFill>
                <a:latin typeface="Arial Black" pitchFamily="34" charset="0"/>
              </a:rPr>
              <a:t>Викторина «ЛЕС»</a:t>
            </a:r>
          </a:p>
        </p:txBody>
      </p:sp>
      <p:pic>
        <p:nvPicPr>
          <p:cNvPr id="15364" name="Picture 4" descr="fe1115afac76cbb2af09d09b55b8d76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0458">
            <a:off x="6156325" y="549275"/>
            <a:ext cx="1728788" cy="1549400"/>
          </a:xfrm>
          <a:prstGeom prst="rect">
            <a:avLst/>
          </a:prstGeom>
          <a:noFill/>
        </p:spPr>
      </p:pic>
      <p:pic>
        <p:nvPicPr>
          <p:cNvPr id="15365" name="Picture 5" descr="fe1115afac76cbb2af09d09b55b8d76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258124">
            <a:off x="468313" y="692150"/>
            <a:ext cx="1728787" cy="154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68707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itchFamily="49" charset="0"/>
                <a:ea typeface="+mj-ea"/>
                <a:cs typeface="+mj-cs"/>
              </a:rPr>
              <a:t> </a:t>
            </a:r>
            <a:r>
              <a:rPr kumimoji="0" lang="ru-RU" sz="6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itchFamily="49" charset="0"/>
                <a:ea typeface="+mj-ea"/>
                <a:cs typeface="+mj-cs"/>
              </a:rPr>
              <a:t>Лесные цветы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9812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44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ромашки, колокольчики, иван-да-марья, ландыши, колокольчики, медуница, душица, зверобой, земляника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4400" b="1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    Охраняй цветы!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:\лес\ЛЕС\астрах леса.bmp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000108"/>
            <a:ext cx="6648451" cy="498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6870700" cy="16002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6" name="Лента лицом вниз 5"/>
          <p:cNvSpPr/>
          <p:nvPr/>
        </p:nvSpPr>
        <p:spPr>
          <a:xfrm>
            <a:off x="857224" y="2214554"/>
            <a:ext cx="7143800" cy="235745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Охраняй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495</TotalTime>
  <Words>191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Пастель</vt:lpstr>
      <vt:lpstr>CorelDRAW</vt:lpstr>
      <vt:lpstr>Лес – наше богатство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 «ЛЕС»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 за внимание!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 – наше богатство</dc:title>
  <dc:creator>1</dc:creator>
  <cp:lastModifiedBy>Настя</cp:lastModifiedBy>
  <cp:revision>37</cp:revision>
  <dcterms:created xsi:type="dcterms:W3CDTF">2008-11-06T05:58:19Z</dcterms:created>
  <dcterms:modified xsi:type="dcterms:W3CDTF">2012-12-02T08:53:28Z</dcterms:modified>
</cp:coreProperties>
</file>