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5" r:id="rId9"/>
    <p:sldId id="268" r:id="rId10"/>
    <p:sldId id="269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0505"/>
    <a:srgbClr val="FF3300"/>
    <a:srgbClr val="FF6600"/>
    <a:srgbClr val="FFCC00"/>
    <a:srgbClr val="66CCFF"/>
    <a:srgbClr val="99FF99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030" autoAdjust="0"/>
    <p:restoredTop sz="94660"/>
  </p:normalViewPr>
  <p:slideViewPr>
    <p:cSldViewPr>
      <p:cViewPr>
        <p:scale>
          <a:sx n="75" d="100"/>
          <a:sy n="75" d="100"/>
        </p:scale>
        <p:origin x="-14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3E622-044F-4026-B057-D8F5C5682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37AED-29B5-43D3-A01B-AC7CE6B01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A4BBE-474A-446A-A134-4C64F88FF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88344-8E30-4D60-819F-1E027CE3D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E56F9-FBC9-4525-B4CA-EEFC2A41F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D5FF7-B6FD-49D1-A7D1-C29AF3148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A0E64-FD25-4A05-8343-3BA8E3B5F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A7E50-6BBA-43D9-9E6C-CF75E6D6A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FAF8A-07B8-4E12-8063-4A0D9B7EA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EBF41-6BCC-4253-8132-A5038454A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D574C-762C-435C-B033-5FA0E8884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100000">
              <a:srgbClr val="66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B96EE60-B451-4EBE-9275-6FBEF48C8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p_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6FF"/>
              </a:clrFrom>
              <a:clrTo>
                <a:srgbClr val="FEF6FF">
                  <a:alpha val="0"/>
                </a:srgbClr>
              </a:clrTo>
            </a:clrChange>
          </a:blip>
          <a:srcRect b="50"/>
          <a:stretch>
            <a:fillRect/>
          </a:stretch>
        </p:blipFill>
        <p:spPr bwMode="auto">
          <a:xfrm>
            <a:off x="0" y="260350"/>
            <a:ext cx="56388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11863" y="476250"/>
            <a:ext cx="29527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i="1">
                <a:solidFill>
                  <a:schemeClr val="accent2"/>
                </a:solidFill>
              </a:rPr>
              <a:t>Топос</a:t>
            </a:r>
            <a:r>
              <a:rPr lang="ru-RU" sz="3600">
                <a:solidFill>
                  <a:schemeClr val="accent2"/>
                </a:solidFill>
              </a:rPr>
              <a:t> (место) </a:t>
            </a:r>
          </a:p>
          <a:p>
            <a:pPr>
              <a:spcBef>
                <a:spcPct val="50000"/>
              </a:spcBef>
            </a:pPr>
            <a:r>
              <a:rPr lang="ru-RU" sz="3600">
                <a:solidFill>
                  <a:schemeClr val="accent2"/>
                </a:solidFill>
              </a:rPr>
              <a:t>+ </a:t>
            </a:r>
            <a:r>
              <a:rPr lang="ru-RU" sz="3600" i="1">
                <a:solidFill>
                  <a:schemeClr val="accent2"/>
                </a:solidFill>
              </a:rPr>
              <a:t>онима</a:t>
            </a:r>
            <a:r>
              <a:rPr lang="ru-RU" sz="3600">
                <a:solidFill>
                  <a:schemeClr val="accent2"/>
                </a:solidFill>
              </a:rPr>
              <a:t> (имя)</a:t>
            </a:r>
          </a:p>
          <a:p>
            <a:pPr>
              <a:spcBef>
                <a:spcPct val="50000"/>
              </a:spcBef>
            </a:pPr>
            <a:r>
              <a:rPr lang="ru-RU" sz="3600">
                <a:solidFill>
                  <a:schemeClr val="accent2"/>
                </a:solidFill>
              </a:rPr>
              <a:t>= топоним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877050" y="620713"/>
            <a:ext cx="504825" cy="360362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7596188" y="2060575"/>
            <a:ext cx="288925" cy="3587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516688" y="3429000"/>
            <a:ext cx="1800225" cy="360363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1476375" y="476250"/>
            <a:ext cx="6985000" cy="56896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 spc="180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Топонимы</a:t>
            </a:r>
          </a:p>
          <a:p>
            <a:pPr algn="ctr"/>
            <a:r>
              <a:rPr lang="ru-RU" sz="3600" kern="10" spc="180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Краснодарского </a:t>
            </a:r>
          </a:p>
          <a:p>
            <a:pPr algn="ctr"/>
            <a:r>
              <a:rPr lang="ru-RU" sz="3600" kern="10" spc="180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 animBg="1"/>
      <p:bldP spid="5128" grpId="1" animBg="1"/>
      <p:bldP spid="5129" grpId="0" animBg="1"/>
      <p:bldP spid="5129" grpId="1" animBg="1"/>
      <p:bldP spid="5130" grpId="0" animBg="1"/>
      <p:bldP spid="51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Творческое задание.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4525962"/>
          </a:xfrm>
        </p:spPr>
        <p:txBody>
          <a:bodyPr/>
          <a:lstStyle/>
          <a:p>
            <a:pPr marL="609600" indent="-609600" eaLnBrk="1" hangingPunct="1"/>
            <a:endParaRPr lang="ru-RU" sz="2800" smtClean="0">
              <a:latin typeface="Georgia" pitchFamily="18" charset="0"/>
            </a:endParaRPr>
          </a:p>
          <a:p>
            <a:pPr marL="609600" indent="-609600" eaLnBrk="1" hangingPunct="1"/>
            <a:r>
              <a:rPr lang="ru-RU" sz="2800" smtClean="0">
                <a:latin typeface="Georgia" pitchFamily="18" charset="0"/>
              </a:rPr>
              <a:t>Представьте себе, что вам необходимо рассказать прохожему с нарушением слуха, как дойти от вашего дома к школе. </a:t>
            </a:r>
          </a:p>
          <a:p>
            <a:pPr marL="990600" lvl="1" indent="-533400" eaLnBrk="1" hangingPunct="1"/>
            <a:r>
              <a:rPr lang="ru-RU" sz="2400" smtClean="0">
                <a:latin typeface="Georgia" pitchFamily="18" charset="0"/>
              </a:rPr>
              <a:t>Какой вид речи вы используете, чтобы вас понял глухой человек?</a:t>
            </a:r>
            <a:endParaRPr lang="ru-RU" sz="2400" b="1" smtClean="0">
              <a:latin typeface="Georgia" pitchFamily="18" charset="0"/>
            </a:endParaRPr>
          </a:p>
          <a:p>
            <a:pPr marL="609600" indent="-609600" eaLnBrk="1" hangingPunct="1"/>
            <a:r>
              <a:rPr lang="ru-RU" sz="2800" b="1" smtClean="0">
                <a:latin typeface="Georgia" pitchFamily="18" charset="0"/>
              </a:rPr>
              <a:t>Запишите, по каким улицам ему надо идти, где сворачивать, какие ориентиры он встретит на пути. </a:t>
            </a:r>
            <a:r>
              <a:rPr lang="ru-RU" sz="2800" smtClean="0">
                <a:latin typeface="Georgia" pitchFamily="18" charset="0"/>
              </a:rPr>
              <a:t>Желательно составить 2-3 предложения.</a:t>
            </a:r>
          </a:p>
        </p:txBody>
      </p:sp>
      <p:pic>
        <p:nvPicPr>
          <p:cNvPr id="11268" name="Picture 4" descr="P50902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5157788"/>
            <a:ext cx="1963738" cy="14732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269" name="Picture 5" descr="P4020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5157788"/>
            <a:ext cx="1997075" cy="14986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270" name="Picture 6" descr="P40200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157788"/>
            <a:ext cx="1927225" cy="1446212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271" name="Picture 7" descr="P4020061"/>
          <p:cNvPicPr>
            <a:picLocks noChangeAspect="1" noChangeArrowheads="1"/>
          </p:cNvPicPr>
          <p:nvPr/>
        </p:nvPicPr>
        <p:blipFill>
          <a:blip r:embed="rId5"/>
          <a:srcRect b="27534"/>
          <a:stretch>
            <a:fillRect/>
          </a:stretch>
        </p:blipFill>
        <p:spPr bwMode="auto">
          <a:xfrm>
            <a:off x="250825" y="5084763"/>
            <a:ext cx="1655763" cy="1598612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7"/>
          <p:cNvSpPr>
            <a:spLocks noChangeArrowheads="1" noChangeShapeType="1" noTextEdit="1"/>
          </p:cNvSpPr>
          <p:nvPr/>
        </p:nvSpPr>
        <p:spPr bwMode="auto">
          <a:xfrm>
            <a:off x="5386388" y="549275"/>
            <a:ext cx="3757612" cy="5759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Счастливых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 путешествий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по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карте края!</a:t>
            </a:r>
          </a:p>
        </p:txBody>
      </p:sp>
      <p:sp>
        <p:nvSpPr>
          <p:cNvPr id="12291" name="Oval 9" descr="Рисунок1"/>
          <p:cNvSpPr>
            <a:spLocks noChangeArrowheads="1"/>
          </p:cNvSpPr>
          <p:nvPr/>
        </p:nvSpPr>
        <p:spPr bwMode="auto">
          <a:xfrm>
            <a:off x="250825" y="115888"/>
            <a:ext cx="4751388" cy="65532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76200" cmpd="tri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Picture 48" descr="map_1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EF6FF"/>
              </a:clrFrom>
              <a:clrTo>
                <a:srgbClr val="FEF6FF">
                  <a:alpha val="0"/>
                </a:srgbClr>
              </a:clrTo>
            </a:clrChange>
          </a:blip>
          <a:srcRect b="47"/>
          <a:stretch>
            <a:fillRect/>
          </a:stretch>
        </p:blipFill>
        <p:spPr>
          <a:xfrm>
            <a:off x="1547813" y="0"/>
            <a:ext cx="6100762" cy="6858000"/>
          </a:xfrm>
          <a:noFill/>
        </p:spPr>
      </p:pic>
      <p:sp>
        <p:nvSpPr>
          <p:cNvPr id="3076" name="Rectangle 49"/>
          <p:cNvSpPr>
            <a:spLocks noChangeArrowheads="1"/>
          </p:cNvSpPr>
          <p:nvPr/>
        </p:nvSpPr>
        <p:spPr bwMode="auto">
          <a:xfrm>
            <a:off x="0" y="6234113"/>
            <a:ext cx="189071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О.В.Ткачук </a:t>
            </a:r>
          </a:p>
          <a:p>
            <a:pPr>
              <a:spcBef>
                <a:spcPct val="50000"/>
              </a:spcBef>
            </a:pPr>
            <a:r>
              <a:rPr lang="ru-RU" sz="1400"/>
              <a:t>(Туапсинский район)</a:t>
            </a:r>
          </a:p>
        </p:txBody>
      </p:sp>
      <p:sp>
        <p:nvSpPr>
          <p:cNvPr id="6197" name="Oval 53"/>
          <p:cNvSpPr>
            <a:spLocks noChangeArrowheads="1"/>
          </p:cNvSpPr>
          <p:nvPr/>
        </p:nvSpPr>
        <p:spPr bwMode="auto">
          <a:xfrm>
            <a:off x="4356100" y="2997200"/>
            <a:ext cx="215900" cy="215900"/>
          </a:xfrm>
          <a:prstGeom prst="ellipse">
            <a:avLst/>
          </a:prstGeom>
          <a:gradFill rotWithShape="1">
            <a:gsLst>
              <a:gs pos="0">
                <a:srgbClr val="FF0505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98" name="Oval 54"/>
          <p:cNvSpPr>
            <a:spLocks noChangeArrowheads="1"/>
          </p:cNvSpPr>
          <p:nvPr/>
        </p:nvSpPr>
        <p:spPr bwMode="auto">
          <a:xfrm>
            <a:off x="5148263" y="5300663"/>
            <a:ext cx="215900" cy="215900"/>
          </a:xfrm>
          <a:prstGeom prst="ellipse">
            <a:avLst/>
          </a:prstGeom>
          <a:gradFill rotWithShape="1">
            <a:gsLst>
              <a:gs pos="0">
                <a:srgbClr val="FF0505"/>
              </a:gs>
              <a:gs pos="100000">
                <a:srgbClr val="76020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00" name="Oval 56"/>
          <p:cNvSpPr>
            <a:spLocks noChangeArrowheads="1"/>
          </p:cNvSpPr>
          <p:nvPr/>
        </p:nvSpPr>
        <p:spPr bwMode="auto">
          <a:xfrm>
            <a:off x="4500563" y="4508500"/>
            <a:ext cx="215900" cy="215900"/>
          </a:xfrm>
          <a:prstGeom prst="ellipse">
            <a:avLst/>
          </a:prstGeom>
          <a:gradFill rotWithShape="1">
            <a:gsLst>
              <a:gs pos="0">
                <a:srgbClr val="FF0505"/>
              </a:gs>
              <a:gs pos="100000">
                <a:srgbClr val="76020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02" name="Oval 58"/>
          <p:cNvSpPr>
            <a:spLocks noChangeArrowheads="1"/>
          </p:cNvSpPr>
          <p:nvPr/>
        </p:nvSpPr>
        <p:spPr bwMode="auto">
          <a:xfrm>
            <a:off x="1619250" y="5418138"/>
            <a:ext cx="4537075" cy="1611312"/>
          </a:xfrm>
          <a:prstGeom prst="ellipse">
            <a:avLst/>
          </a:prstGeom>
          <a:noFill/>
          <a:ln w="57150">
            <a:solidFill>
              <a:srgbClr val="FF0505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04" name="AutoShape 60"/>
          <p:cNvSpPr>
            <a:spLocks noChangeArrowheads="1"/>
          </p:cNvSpPr>
          <p:nvPr/>
        </p:nvSpPr>
        <p:spPr bwMode="auto">
          <a:xfrm>
            <a:off x="6156325" y="5157788"/>
            <a:ext cx="336550" cy="2667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760202"/>
              </a:gs>
              <a:gs pos="100000">
                <a:srgbClr val="FF050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05" name="Rectangle 61"/>
          <p:cNvSpPr>
            <a:spLocks noChangeArrowheads="1"/>
          </p:cNvSpPr>
          <p:nvPr/>
        </p:nvSpPr>
        <p:spPr bwMode="auto">
          <a:xfrm>
            <a:off x="3419475" y="4508500"/>
            <a:ext cx="1081088" cy="215900"/>
          </a:xfrm>
          <a:prstGeom prst="rect">
            <a:avLst/>
          </a:prstGeom>
          <a:solidFill>
            <a:srgbClr val="E8FE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Туапсе </a:t>
            </a:r>
          </a:p>
        </p:txBody>
      </p:sp>
      <p:sp>
        <p:nvSpPr>
          <p:cNvPr id="6207" name="Rectangle 63"/>
          <p:cNvSpPr>
            <a:spLocks noChangeArrowheads="1"/>
          </p:cNvSpPr>
          <p:nvPr/>
        </p:nvSpPr>
        <p:spPr bwMode="auto">
          <a:xfrm>
            <a:off x="4427538" y="5300663"/>
            <a:ext cx="720725" cy="215900"/>
          </a:xfrm>
          <a:prstGeom prst="rect">
            <a:avLst/>
          </a:prstGeom>
          <a:solidFill>
            <a:srgbClr val="E8FE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Сочи </a:t>
            </a:r>
          </a:p>
        </p:txBody>
      </p:sp>
      <p:sp>
        <p:nvSpPr>
          <p:cNvPr id="6209" name="Rectangle 65"/>
          <p:cNvSpPr>
            <a:spLocks noChangeArrowheads="1"/>
          </p:cNvSpPr>
          <p:nvPr/>
        </p:nvSpPr>
        <p:spPr bwMode="auto">
          <a:xfrm>
            <a:off x="3059113" y="2924175"/>
            <a:ext cx="1296987" cy="217488"/>
          </a:xfrm>
          <a:prstGeom prst="rect">
            <a:avLst/>
          </a:prstGeom>
          <a:solidFill>
            <a:srgbClr val="E8FE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Краснодар </a:t>
            </a:r>
          </a:p>
        </p:txBody>
      </p:sp>
      <p:sp>
        <p:nvSpPr>
          <p:cNvPr id="6211" name="Rectangle 67"/>
          <p:cNvSpPr>
            <a:spLocks noChangeArrowheads="1"/>
          </p:cNvSpPr>
          <p:nvPr/>
        </p:nvSpPr>
        <p:spPr bwMode="auto">
          <a:xfrm>
            <a:off x="5651500" y="4941888"/>
            <a:ext cx="1081088" cy="215900"/>
          </a:xfrm>
          <a:prstGeom prst="rect">
            <a:avLst/>
          </a:prstGeom>
          <a:solidFill>
            <a:srgbClr val="E8FE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i="1"/>
              <a:t>г.Цохвоа</a:t>
            </a:r>
            <a:r>
              <a:rPr lang="ru-RU"/>
              <a:t> </a:t>
            </a:r>
          </a:p>
        </p:txBody>
      </p:sp>
      <p:sp>
        <p:nvSpPr>
          <p:cNvPr id="6213" name="Oval 69"/>
          <p:cNvSpPr>
            <a:spLocks noChangeArrowheads="1"/>
          </p:cNvSpPr>
          <p:nvPr/>
        </p:nvSpPr>
        <p:spPr bwMode="auto">
          <a:xfrm>
            <a:off x="3995738" y="4221163"/>
            <a:ext cx="215900" cy="144462"/>
          </a:xfrm>
          <a:prstGeom prst="ellipse">
            <a:avLst/>
          </a:prstGeom>
          <a:gradFill rotWithShape="1">
            <a:gsLst>
              <a:gs pos="0">
                <a:srgbClr val="990000"/>
              </a:gs>
              <a:gs pos="50000">
                <a:srgbClr val="FF0505"/>
              </a:gs>
              <a:gs pos="100000">
                <a:srgbClr val="99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14" name="Rectangle 70"/>
          <p:cNvSpPr>
            <a:spLocks noChangeArrowheads="1"/>
          </p:cNvSpPr>
          <p:nvPr/>
        </p:nvSpPr>
        <p:spPr bwMode="auto">
          <a:xfrm>
            <a:off x="3059113" y="4221163"/>
            <a:ext cx="936625" cy="215900"/>
          </a:xfrm>
          <a:prstGeom prst="rect">
            <a:avLst/>
          </a:prstGeom>
          <a:solidFill>
            <a:srgbClr val="E8FE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Джубга </a:t>
            </a:r>
          </a:p>
        </p:txBody>
      </p:sp>
      <p:sp>
        <p:nvSpPr>
          <p:cNvPr id="6216" name="Oval 72"/>
          <p:cNvSpPr>
            <a:spLocks noChangeArrowheads="1"/>
          </p:cNvSpPr>
          <p:nvPr/>
        </p:nvSpPr>
        <p:spPr bwMode="auto">
          <a:xfrm>
            <a:off x="5795963" y="3933825"/>
            <a:ext cx="792162" cy="576263"/>
          </a:xfrm>
          <a:prstGeom prst="ellipse">
            <a:avLst/>
          </a:prstGeom>
          <a:noFill/>
          <a:ln w="57150">
            <a:solidFill>
              <a:srgbClr val="FF0505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17" name="Rectangle 73"/>
          <p:cNvSpPr>
            <a:spLocks noChangeArrowheads="1"/>
          </p:cNvSpPr>
          <p:nvPr/>
        </p:nvSpPr>
        <p:spPr bwMode="auto">
          <a:xfrm>
            <a:off x="4284663" y="2276475"/>
            <a:ext cx="1439862" cy="287338"/>
          </a:xfrm>
          <a:prstGeom prst="rect">
            <a:avLst/>
          </a:prstGeom>
          <a:solidFill>
            <a:srgbClr val="E8FE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р.Кубань </a:t>
            </a:r>
          </a:p>
        </p:txBody>
      </p:sp>
      <p:sp>
        <p:nvSpPr>
          <p:cNvPr id="6219" name="Rectangle 75"/>
          <p:cNvSpPr>
            <a:spLocks noChangeArrowheads="1"/>
          </p:cNvSpPr>
          <p:nvPr/>
        </p:nvSpPr>
        <p:spPr bwMode="auto">
          <a:xfrm>
            <a:off x="5508625" y="4076700"/>
            <a:ext cx="1223963" cy="288925"/>
          </a:xfrm>
          <a:prstGeom prst="rect">
            <a:avLst/>
          </a:prstGeom>
          <a:solidFill>
            <a:srgbClr val="E8FE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Лагонаки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7" grpId="0" animBg="1"/>
      <p:bldP spid="6197" grpId="1" animBg="1"/>
      <p:bldP spid="6198" grpId="0" animBg="1"/>
      <p:bldP spid="6200" grpId="0" animBg="1"/>
      <p:bldP spid="6202" grpId="0" animBg="1"/>
      <p:bldP spid="6204" grpId="0" animBg="1"/>
      <p:bldP spid="6205" grpId="0" animBg="1"/>
      <p:bldP spid="6207" grpId="0" animBg="1"/>
      <p:bldP spid="6209" grpId="0" animBg="1"/>
      <p:bldP spid="6211" grpId="0" animBg="1"/>
      <p:bldP spid="6213" grpId="0" animBg="1"/>
      <p:bldP spid="6214" grpId="0" animBg="1"/>
      <p:bldP spid="6216" grpId="0" animBg="1"/>
      <p:bldP spid="6217" grpId="0" animBg="1"/>
      <p:bldP spid="62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map_1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clrChange>
              <a:clrFrom>
                <a:srgbClr val="FEF6FF"/>
              </a:clrFrom>
              <a:clrTo>
                <a:srgbClr val="FEF6FF">
                  <a:alpha val="0"/>
                </a:srgbClr>
              </a:clrTo>
            </a:clrChange>
          </a:blip>
          <a:srcRect b="50"/>
          <a:stretch>
            <a:fillRect/>
          </a:stretch>
        </p:blipFill>
        <p:spPr>
          <a:xfrm>
            <a:off x="2051050" y="404813"/>
            <a:ext cx="5405438" cy="6076950"/>
          </a:xfrm>
          <a:noFill/>
        </p:spPr>
      </p:pic>
      <p:pic>
        <p:nvPicPr>
          <p:cNvPr id="7174" name="Picture 6" descr="игра0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8788" y="0"/>
            <a:ext cx="2335212" cy="3500438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4356100" y="3068638"/>
            <a:ext cx="431800" cy="431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0505"/>
              </a:gs>
              <a:gs pos="100000">
                <a:srgbClr val="760202"/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348038" y="2997200"/>
            <a:ext cx="1223962" cy="2889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Краснодар 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1916113"/>
            <a:ext cx="2916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0" y="6308725"/>
            <a:ext cx="2843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улице Красной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6478588" y="0"/>
            <a:ext cx="2665412" cy="366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Памятник Екатерине 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</a:t>
            </a:r>
            <a:endParaRPr lang="ru-RU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90" name="Picture 22" descr="P4250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348038" cy="251142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323850" y="1773238"/>
            <a:ext cx="2771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Дом-музей </a:t>
            </a:r>
          </a:p>
          <a:p>
            <a:pPr algn="ctr">
              <a:defRPr/>
            </a:pPr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атамана Бурсака</a:t>
            </a:r>
          </a:p>
        </p:txBody>
      </p:sp>
      <p:pic>
        <p:nvPicPr>
          <p:cNvPr id="7192" name="Picture 24" descr="P4250005"/>
          <p:cNvPicPr>
            <a:picLocks noChangeAspect="1" noChangeArrowheads="1"/>
          </p:cNvPicPr>
          <p:nvPr/>
        </p:nvPicPr>
        <p:blipFill>
          <a:blip r:embed="rId5" cstate="print"/>
          <a:srcRect l="4912" r="4912" b="7495"/>
          <a:stretch>
            <a:fillRect/>
          </a:stretch>
        </p:blipFill>
        <p:spPr bwMode="auto">
          <a:xfrm>
            <a:off x="6794500" y="3644900"/>
            <a:ext cx="2349500" cy="32131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175" name="Picture 7" descr="P402003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02138"/>
            <a:ext cx="3276600" cy="2455862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193" name="Picture 25" descr="P4250006"/>
          <p:cNvPicPr>
            <a:picLocks noChangeAspect="1" noChangeArrowheads="1"/>
          </p:cNvPicPr>
          <p:nvPr/>
        </p:nvPicPr>
        <p:blipFill>
          <a:blip r:embed="rId7"/>
          <a:srcRect t="6218" r="8475"/>
          <a:stretch>
            <a:fillRect/>
          </a:stretch>
        </p:blipFill>
        <p:spPr bwMode="auto">
          <a:xfrm>
            <a:off x="0" y="2492375"/>
            <a:ext cx="2933700" cy="225425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1116013" y="4292600"/>
            <a:ext cx="176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Река Кубань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611188" y="6308725"/>
            <a:ext cx="2519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улице Красной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6804025" y="5546725"/>
            <a:ext cx="23399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Свято-Екатерининский кафедральный собор</a:t>
            </a:r>
          </a:p>
        </p:txBody>
      </p:sp>
      <p:sp>
        <p:nvSpPr>
          <p:cNvPr id="4113" name="Rectangle 29"/>
          <p:cNvSpPr>
            <a:spLocks noChangeArrowheads="1"/>
          </p:cNvSpPr>
          <p:nvPr/>
        </p:nvSpPr>
        <p:spPr bwMode="auto">
          <a:xfrm>
            <a:off x="3203575" y="6491288"/>
            <a:ext cx="3597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О.В.Ткачук (Туапсинский район)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  <p:bldP spid="71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0066"/>
          </a:solidFill>
        </p:spPr>
        <p:txBody>
          <a:bodyPr/>
          <a:lstStyle/>
          <a:p>
            <a:pPr algn="l" eaLnBrk="1" hangingPunct="1"/>
            <a:r>
              <a:rPr lang="ru-RU" sz="4000" b="1" smtClean="0">
                <a:solidFill>
                  <a:schemeClr val="bg1"/>
                </a:solidFill>
              </a:rPr>
              <a:t/>
            </a:r>
            <a:br>
              <a:rPr lang="ru-RU" sz="4000" b="1" smtClean="0">
                <a:solidFill>
                  <a:schemeClr val="bg1"/>
                </a:solidFill>
              </a:rPr>
            </a:br>
            <a:r>
              <a:rPr lang="ru-RU" sz="4000" b="1" smtClean="0">
                <a:solidFill>
                  <a:schemeClr val="bg1"/>
                </a:solidFill>
              </a:rPr>
              <a:t>     </a:t>
            </a:r>
            <a:r>
              <a:rPr lang="ru-RU" sz="4000" b="1" smtClean="0">
                <a:solidFill>
                  <a:schemeClr val="bg1"/>
                </a:solidFill>
                <a:latin typeface="Georgia" pitchFamily="18" charset="0"/>
              </a:rPr>
              <a:t>Гидронимы</a:t>
            </a:r>
            <a:r>
              <a:rPr lang="ru-RU" sz="4000" smtClean="0">
                <a:solidFill>
                  <a:schemeClr val="bg1"/>
                </a:solidFill>
              </a:rPr>
              <a:t/>
            </a:r>
            <a:br>
              <a:rPr lang="ru-RU" sz="4000" smtClean="0">
                <a:solidFill>
                  <a:schemeClr val="bg1"/>
                </a:solidFill>
              </a:rPr>
            </a:br>
            <a:endParaRPr lang="ru-RU" sz="4000" smtClean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		</a:t>
            </a:r>
            <a:r>
              <a:rPr lang="ru-RU" sz="2400" smtClean="0">
                <a:solidFill>
                  <a:srgbClr val="000066"/>
                </a:solidFill>
                <a:latin typeface="Georgia" pitchFamily="18" charset="0"/>
              </a:rPr>
              <a:t>Ангелинский ерик-</a:t>
            </a:r>
            <a:r>
              <a:rPr lang="ru-RU" sz="2400" smtClean="0">
                <a:latin typeface="Georgia" pitchFamily="18" charset="0"/>
              </a:rPr>
              <a:t>(тюркский, турецккий):«ангалы»- имеющий мать; «энгелик»- ширь, простор. (Ангелик, Энгелик)  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000066"/>
                </a:solidFill>
                <a:latin typeface="Georgia" pitchFamily="18" charset="0"/>
              </a:rPr>
              <a:t>		Карасун озеро</a:t>
            </a:r>
            <a:r>
              <a:rPr lang="ru-RU" sz="2400" smtClean="0">
                <a:latin typeface="Georgia" pitchFamily="18" charset="0"/>
              </a:rPr>
              <a:t> – (Тюркский) – «Кора» – чёрный, «су» - вода.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Georgia" pitchFamily="18" charset="0"/>
              </a:rPr>
              <a:t>		</a:t>
            </a:r>
            <a:r>
              <a:rPr lang="ru-RU" sz="2400" smtClean="0">
                <a:solidFill>
                  <a:srgbClr val="000066"/>
                </a:solidFill>
                <a:latin typeface="Georgia" pitchFamily="18" charset="0"/>
              </a:rPr>
              <a:t>Кубань река</a:t>
            </a:r>
            <a:r>
              <a:rPr lang="ru-RU" sz="2400" smtClean="0">
                <a:latin typeface="Georgia" pitchFamily="18" charset="0"/>
              </a:rPr>
              <a:t> - (карачаево-балкарский) - «къобхан» - быстрый, бурливый, беспокойный, разливающися. </a:t>
            </a:r>
            <a:r>
              <a:rPr lang="ru-RU" sz="2400" smtClean="0">
                <a:solidFill>
                  <a:schemeClr val="bg1"/>
                </a:solidFill>
                <a:latin typeface="Georgia" pitchFamily="18" charset="0"/>
              </a:rPr>
              <a:t>(</a:t>
            </a:r>
            <a:r>
              <a:rPr lang="ru-RU" sz="2400" b="1" smtClean="0">
                <a:solidFill>
                  <a:schemeClr val="bg1"/>
                </a:solidFill>
                <a:latin typeface="Georgia" pitchFamily="18" charset="0"/>
              </a:rPr>
              <a:t>300 </a:t>
            </a:r>
            <a:r>
              <a:rPr lang="ru-RU" sz="2400" smtClean="0">
                <a:solidFill>
                  <a:schemeClr val="bg1"/>
                </a:solidFill>
                <a:latin typeface="Georgia" pitchFamily="18" charset="0"/>
              </a:rPr>
              <a:t>наименований).</a:t>
            </a:r>
            <a:r>
              <a:rPr lang="ru-RU" sz="2400" smtClean="0">
                <a:latin typeface="Georgia" pitchFamily="18" charset="0"/>
              </a:rPr>
              <a:t> Къобхан , Кобан, Гопанис (греч.)- (конская река (буйная, сильная).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Georgia" pitchFamily="18" charset="0"/>
              </a:rPr>
              <a:t>		</a:t>
            </a:r>
            <a:r>
              <a:rPr lang="ru-RU" sz="2400" smtClean="0">
                <a:solidFill>
                  <a:srgbClr val="000066"/>
                </a:solidFill>
                <a:latin typeface="Georgia" pitchFamily="18" charset="0"/>
              </a:rPr>
              <a:t>Чёрное море</a:t>
            </a:r>
            <a:r>
              <a:rPr lang="ru-RU" sz="2400" smtClean="0">
                <a:latin typeface="Georgia" pitchFamily="18" charset="0"/>
              </a:rPr>
              <a:t>  - (славянский - «чермное») – суровое. </a:t>
            </a:r>
            <a:r>
              <a:rPr lang="ru-RU" sz="2400" smtClean="0">
                <a:solidFill>
                  <a:schemeClr val="bg1"/>
                </a:solidFill>
                <a:latin typeface="Georgia" pitchFamily="18" charset="0"/>
              </a:rPr>
              <a:t>(</a:t>
            </a:r>
            <a:r>
              <a:rPr lang="ru-RU" sz="2400" b="1" smtClean="0">
                <a:solidFill>
                  <a:schemeClr val="bg1"/>
                </a:solidFill>
                <a:latin typeface="Georgia" pitchFamily="18" charset="0"/>
              </a:rPr>
              <a:t>500</a:t>
            </a:r>
            <a:r>
              <a:rPr lang="ru-RU" sz="2400" b="1" smtClean="0">
                <a:latin typeface="Georgia" pitchFamily="18" charset="0"/>
              </a:rPr>
              <a:t> </a:t>
            </a:r>
            <a:r>
              <a:rPr lang="ru-RU" sz="2400" smtClean="0">
                <a:solidFill>
                  <a:schemeClr val="bg1"/>
                </a:solidFill>
                <a:latin typeface="Georgia" pitchFamily="18" charset="0"/>
              </a:rPr>
              <a:t>наименований):</a:t>
            </a:r>
            <a:r>
              <a:rPr lang="ru-RU" sz="2400" smtClean="0">
                <a:latin typeface="Georgia" pitchFamily="18" charset="0"/>
              </a:rPr>
              <a:t>Скифское море, Верхнее море Заката (среднеазиатские географы), Понт Эвксинское море - гостеприимное(греки)</a:t>
            </a:r>
          </a:p>
        </p:txBody>
      </p:sp>
      <p:pic>
        <p:nvPicPr>
          <p:cNvPr id="5124" name="Picture 36" descr="P41600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88913"/>
            <a:ext cx="2376487" cy="1646237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339966"/>
          </a:solidFill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chemeClr val="bg1"/>
                </a:solidFill>
                <a:latin typeface="Georgia" pitchFamily="18" charset="0"/>
              </a:rPr>
              <a:t>  Оронимы</a:t>
            </a:r>
            <a:r>
              <a:rPr lang="ru-RU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2296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hlink"/>
                </a:solidFill>
                <a:latin typeface="Georgia" pitchFamily="18" charset="0"/>
              </a:rPr>
              <a:t>Кавказ (горная страна)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latin typeface="Georgia" pitchFamily="18" charset="0"/>
              </a:rPr>
              <a:t>	(скифский, древне-иракский, индийский, осетино-аланский) –Белоснежный, Льдистоблестящий; «Граукасим»- белоснежная гора;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latin typeface="Georgia" pitchFamily="18" charset="0"/>
              </a:rPr>
              <a:t>	«Хох-аз» - гора азов (осетин).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hlink"/>
                </a:solidFill>
                <a:latin typeface="Georgia" pitchFamily="18" charset="0"/>
              </a:rPr>
              <a:t>Лагонаки нагорье</a:t>
            </a:r>
            <a:r>
              <a:rPr lang="ru-RU" sz="2400" smtClean="0">
                <a:solidFill>
                  <a:srgbClr val="003300"/>
                </a:solidFill>
                <a:latin typeface="Georgia" pitchFamily="18" charset="0"/>
              </a:rPr>
              <a:t> – (а</a:t>
            </a:r>
            <a:r>
              <a:rPr lang="ru-RU" sz="2400" smtClean="0">
                <a:latin typeface="Georgia" pitchFamily="18" charset="0"/>
              </a:rPr>
              <a:t>дыгейскй)«лэгунэ» - место для молодоженов и «къу»-долина;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latin typeface="Georgia" pitchFamily="18" charset="0"/>
              </a:rPr>
              <a:t>	«лъэгап</a:t>
            </a:r>
            <a:r>
              <a:rPr lang="en-US" sz="2400" smtClean="0">
                <a:latin typeface="Georgia" pitchFamily="18" charset="0"/>
              </a:rPr>
              <a:t>I</a:t>
            </a:r>
            <a:r>
              <a:rPr lang="ru-RU" sz="2400" smtClean="0">
                <a:latin typeface="Georgia" pitchFamily="18" charset="0"/>
              </a:rPr>
              <a:t>энэк</a:t>
            </a:r>
            <a:r>
              <a:rPr lang="en-US" sz="2400" smtClean="0">
                <a:latin typeface="Georgia" pitchFamily="18" charset="0"/>
              </a:rPr>
              <a:t>I</a:t>
            </a:r>
            <a:r>
              <a:rPr lang="ru-RU" sz="2400" smtClean="0">
                <a:latin typeface="Georgia" pitchFamily="18" charset="0"/>
              </a:rPr>
              <a:t>ы»- возвышенность, лишённая растительности. (Лаго – Наки).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hlink"/>
                </a:solidFill>
                <a:latin typeface="Georgia" pitchFamily="18" charset="0"/>
              </a:rPr>
              <a:t>Цохвоа гора</a:t>
            </a:r>
            <a:r>
              <a:rPr lang="ru-RU" sz="2400" smtClean="0">
                <a:latin typeface="Georgia" pitchFamily="18" charset="0"/>
              </a:rPr>
              <a:t> - (Абадзинский) - острая вершина (гора). Высшая точка Краснодарского края (3345 м.)</a:t>
            </a:r>
          </a:p>
        </p:txBody>
      </p:sp>
      <p:pic>
        <p:nvPicPr>
          <p:cNvPr id="6148" name="Picture 5" descr="Изображение 0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88913"/>
            <a:ext cx="3351212" cy="2195512"/>
          </a:xfrm>
          <a:prstGeom prst="rect">
            <a:avLst/>
          </a:prstGeom>
          <a:noFill/>
          <a:ln w="57150">
            <a:solidFill>
              <a:srgbClr val="3399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chemeClr val="bg1"/>
                </a:solidFill>
                <a:latin typeface="Georgia" pitchFamily="18" charset="0"/>
              </a:rPr>
              <a:t>  Дрионимы</a:t>
            </a:r>
            <a:r>
              <a:rPr lang="ru-RU" smtClean="0">
                <a:latin typeface="Georgia" pitchFamily="18" charset="0"/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smtClean="0">
                <a:solidFill>
                  <a:srgbClr val="006600"/>
                </a:solidFill>
                <a:latin typeface="Georgia" pitchFamily="18" charset="0"/>
              </a:rPr>
              <a:t>		Парк имени 30-летия</a:t>
            </a:r>
            <a:r>
              <a:rPr lang="ru-RU" sz="280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>
                <a:latin typeface="Georgia" pitchFamily="18" charset="0"/>
              </a:rPr>
              <a:t>	Победы - (русский) -  в честь Победы советского народа над фашистской Германией. (Парк победы (разг.)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>
                <a:latin typeface="Georgia" pitchFamily="18" charset="0"/>
              </a:rPr>
              <a:t>		</a:t>
            </a:r>
            <a:r>
              <a:rPr lang="ru-RU" sz="2800" smtClean="0">
                <a:solidFill>
                  <a:srgbClr val="006600"/>
                </a:solidFill>
                <a:latin typeface="Georgia" pitchFamily="18" charset="0"/>
              </a:rPr>
              <a:t>Парк имени Максима Горького</a:t>
            </a:r>
            <a:r>
              <a:rPr lang="ru-RU" sz="2800" smtClean="0">
                <a:latin typeface="Georgia" pitchFamily="18" charset="0"/>
              </a:rPr>
              <a:t> (Русский)- в честь писателя Максима Горького (Парк Горького (разг.)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>
                <a:latin typeface="Georgia" pitchFamily="18" charset="0"/>
              </a:rPr>
              <a:t>		</a:t>
            </a:r>
            <a:r>
              <a:rPr lang="ru-RU" sz="2800" smtClean="0">
                <a:solidFill>
                  <a:srgbClr val="006600"/>
                </a:solidFill>
                <a:latin typeface="Georgia" pitchFamily="18" charset="0"/>
              </a:rPr>
              <a:t>Лесопарк Красный Кут</a:t>
            </a:r>
            <a:r>
              <a:rPr lang="ru-RU" sz="2800" smtClean="0">
                <a:latin typeface="Georgia" pitchFamily="18" charset="0"/>
              </a:rPr>
              <a:t> (Русский) - «Красный» - красивый;«Кут» - уголок, тупик.</a:t>
            </a:r>
          </a:p>
        </p:txBody>
      </p:sp>
      <p:pic>
        <p:nvPicPr>
          <p:cNvPr id="7172" name="Picture 5" descr="Изображение 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95250"/>
            <a:ext cx="2925762" cy="1916113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0000"/>
          </a:solidFill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chemeClr val="bg1"/>
                </a:solidFill>
                <a:latin typeface="Georgia" pitchFamily="18" charset="0"/>
              </a:rPr>
              <a:t>   Ойконимы</a:t>
            </a:r>
            <a:r>
              <a:rPr lang="ru-RU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229600" cy="4525963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990000"/>
                </a:solidFill>
                <a:latin typeface="Georgia" pitchFamily="18" charset="0"/>
              </a:rPr>
              <a:t>Город Краснодар</a:t>
            </a:r>
            <a:r>
              <a:rPr lang="ru-RU" sz="2800" smtClean="0">
                <a:latin typeface="Georgia" pitchFamily="18" charset="0"/>
              </a:rPr>
              <a:t> - (русский) - «Красный» - красивый,«дар»- подарок. (Екатеринодар). </a:t>
            </a:r>
            <a:endParaRPr lang="ru-RU" sz="2800" smtClean="0">
              <a:solidFill>
                <a:srgbClr val="990000"/>
              </a:solidFill>
              <a:latin typeface="Georgia" pitchFamily="18" charset="0"/>
            </a:endParaRPr>
          </a:p>
          <a:p>
            <a:pPr eaLnBrk="1" hangingPunct="1"/>
            <a:r>
              <a:rPr lang="ru-RU" sz="2800" smtClean="0">
                <a:solidFill>
                  <a:srgbClr val="990000"/>
                </a:solidFill>
                <a:latin typeface="Georgia" pitchFamily="18" charset="0"/>
              </a:rPr>
              <a:t>Город Сочи</a:t>
            </a:r>
            <a:r>
              <a:rPr lang="ru-RU" sz="2800" smtClean="0">
                <a:latin typeface="Georgia" pitchFamily="18" charset="0"/>
              </a:rPr>
              <a:t> -(убыхский, шабшугский) - от «шьача» - названия убыхского племени;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Georgia" pitchFamily="18" charset="0"/>
              </a:rPr>
              <a:t>	«Сетте» - принимают.</a:t>
            </a:r>
          </a:p>
          <a:p>
            <a:pPr eaLnBrk="1" hangingPunct="1"/>
            <a:r>
              <a:rPr lang="ru-RU" sz="2800" smtClean="0">
                <a:solidFill>
                  <a:srgbClr val="990000"/>
                </a:solidFill>
                <a:latin typeface="Georgia" pitchFamily="18" charset="0"/>
              </a:rPr>
              <a:t>Город Туапсе</a:t>
            </a:r>
            <a:r>
              <a:rPr lang="ru-RU" sz="2800" smtClean="0">
                <a:latin typeface="Georgia" pitchFamily="18" charset="0"/>
              </a:rPr>
              <a:t> - (персидский, черкесский) Персик; «ту» -две, «псе» - воды (души);место апсов (абхазцев). (Город-колония Топсида («топос»-место,«индрос» - железо).</a:t>
            </a:r>
          </a:p>
        </p:txBody>
      </p:sp>
      <p:pic>
        <p:nvPicPr>
          <p:cNvPr id="8196" name="Picture 4" descr="PICT00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88913"/>
            <a:ext cx="2411413" cy="1809750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chemeClr val="bg1"/>
                </a:solidFill>
                <a:latin typeface="Georgia" pitchFamily="18" charset="0"/>
              </a:rPr>
              <a:t>Урбанонимы</a:t>
            </a:r>
            <a:r>
              <a:rPr lang="ru-RU" smtClean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636838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FF3300"/>
                </a:solidFill>
                <a:latin typeface="Georgia" pitchFamily="18" charset="0"/>
              </a:rPr>
              <a:t>Дом-музей семьи Бурсаков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FF3300"/>
                </a:solidFill>
                <a:latin typeface="Georgia" pitchFamily="18" charset="0"/>
              </a:rPr>
              <a:t>Памятник Екатерине </a:t>
            </a:r>
            <a:r>
              <a:rPr lang="en-US" smtClean="0">
                <a:solidFill>
                  <a:srgbClr val="FF3300"/>
                </a:solidFill>
                <a:latin typeface="Georgia" pitchFamily="18" charset="0"/>
              </a:rPr>
              <a:t>II</a:t>
            </a:r>
            <a:endParaRPr lang="ru-RU" smtClean="0">
              <a:solidFill>
                <a:srgbClr val="FF3300"/>
              </a:solidFill>
              <a:latin typeface="Georgia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FF3300"/>
                </a:solidFill>
                <a:latin typeface="Georgia" pitchFamily="18" charset="0"/>
              </a:rPr>
              <a:t>Дворец молодёжи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FF3300"/>
                </a:solidFill>
                <a:latin typeface="Georgia" pitchFamily="18" charset="0"/>
              </a:rPr>
              <a:t>Свято-Екатерининский кафедральный собор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FF3300"/>
                </a:solidFill>
                <a:latin typeface="Georgia" pitchFamily="18" charset="0"/>
              </a:rPr>
              <a:t>Улица Красная</a:t>
            </a:r>
          </a:p>
        </p:txBody>
      </p:sp>
      <p:pic>
        <p:nvPicPr>
          <p:cNvPr id="9220" name="Picture 5" descr="P4100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88913"/>
            <a:ext cx="2647950" cy="1985962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Georgia" pitchFamily="18" charset="0"/>
              </a:rPr>
              <a:t>Помощь идёт!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	</a:t>
            </a:r>
            <a:r>
              <a:rPr lang="ru-RU" sz="2400" smtClean="0">
                <a:latin typeface="Georgia" pitchFamily="18" charset="0"/>
              </a:rPr>
              <a:t>	Прекрасная возможность помочь незадачливому картографу (составителю карт), который не знает, как правильно записать топонимы.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Georgia" pitchFamily="18" charset="0"/>
              </a:rPr>
              <a:t>		Вставьте пропущенные буквы, выбрав нужную.</a:t>
            </a:r>
            <a:endParaRPr lang="ru-RU" sz="2400" b="1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Georgia" pitchFamily="18" charset="0"/>
              </a:rPr>
              <a:t>	(Ш,ш)____окая (Б,б)____алка, (М,,м)____едвежья (Щ,щ)____ель,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Georgia" pitchFamily="18" charset="0"/>
              </a:rPr>
              <a:t>	(Ц,ц)____емесская (Д,д)____олина, (Н,н)____авагинский (Х,х)___ребет,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Georgia" pitchFamily="18" charset="0"/>
              </a:rPr>
              <a:t>	(Г,г)____ора (С,с)____ахарная (Г,г)____олова, (Ч,ч)____еркесское (У,у)____щелье, (П,п)____еревал (В,в)____олчьи (В,в)____орота, (С,с)____уджукская (К,к)____оса,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Georgia" pitchFamily="18" charset="0"/>
              </a:rPr>
              <a:t>	(М,м)____ыс (Д,д)____ооб.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181</Words>
  <Application>Microsoft Office PowerPoint</Application>
  <PresentationFormat>Экран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Georgia</vt:lpstr>
      <vt:lpstr>Оформление по умолчанию</vt:lpstr>
      <vt:lpstr>Слайд 1</vt:lpstr>
      <vt:lpstr>Слайд 2</vt:lpstr>
      <vt:lpstr>Слайд 3</vt:lpstr>
      <vt:lpstr>      Гидронимы </vt:lpstr>
      <vt:lpstr>  Оронимы </vt:lpstr>
      <vt:lpstr>  Дрионимы </vt:lpstr>
      <vt:lpstr>   Ойконимы </vt:lpstr>
      <vt:lpstr>Урбанонимы </vt:lpstr>
      <vt:lpstr>Помощь идёт!</vt:lpstr>
      <vt:lpstr>Творческое задание.</vt:lpstr>
      <vt:lpstr>Слайд 11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Ксюха</dc:creator>
  <cp:lastModifiedBy>Ромина ВИ</cp:lastModifiedBy>
  <cp:revision>12</cp:revision>
  <dcterms:created xsi:type="dcterms:W3CDTF">2008-05-08T19:48:09Z</dcterms:created>
  <dcterms:modified xsi:type="dcterms:W3CDTF">2012-04-12T21:13:45Z</dcterms:modified>
</cp:coreProperties>
</file>