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3"/>
  </p:notesMasterIdLst>
  <p:sldIdLst>
    <p:sldId id="257" r:id="rId2"/>
    <p:sldId id="271" r:id="rId3"/>
    <p:sldId id="273" r:id="rId4"/>
    <p:sldId id="274" r:id="rId5"/>
    <p:sldId id="275" r:id="rId6"/>
    <p:sldId id="289" r:id="rId7"/>
    <p:sldId id="290" r:id="rId8"/>
    <p:sldId id="281" r:id="rId9"/>
    <p:sldId id="282" r:id="rId10"/>
    <p:sldId id="283" r:id="rId11"/>
    <p:sldId id="291" r:id="rId12"/>
    <p:sldId id="284" r:id="rId13"/>
    <p:sldId id="285" r:id="rId14"/>
    <p:sldId id="286" r:id="rId15"/>
    <p:sldId id="287" r:id="rId16"/>
    <p:sldId id="288" r:id="rId17"/>
    <p:sldId id="277" r:id="rId18"/>
    <p:sldId id="267" r:id="rId19"/>
    <p:sldId id="278" r:id="rId20"/>
    <p:sldId id="265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5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467D51-4AAC-4497-9A61-ACC124FCDBFC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8F5819-402C-488F-8408-B2EAB4C58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 последние десятилетия в обществе  произошли  кардинальные изменения в представлениях  о целях образования и путях их реализации. От признания знаний, умений и навыков как основных итогов образования произошел переход к пониманию  обучения как процесса  подготовки  учащихся к  реальной жизни, готовности к тому, чтобы занять активную позицию, успешно решать жизненные задачи, уметь сотрудничать и работать в группе, быть готовым к быстрому переучиванию в ответ на обновление знаний и требований на рынке труда. Афипский лицей Северского района в  2010 являлся пилотной площадкой по внедрению ФГОС начального общего образования второго поколения.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43755A-B72A-4908-AB76-8A9CFC9AB91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ВОСПИТАТЕЛЬНЫЕ РЕЗУЛЬТАТЫ И ЭФФЕКТЫ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ВНЕУРОЧНОЙ </a:t>
            </a:r>
            <a:r>
              <a:rPr lang="ru-RU" b="1" smtClean="0">
                <a:latin typeface="Times New Roman" pitchFamily="18" charset="0"/>
              </a:rPr>
              <a:t>ДЕЯТЕЛЬНОСТИ</a:t>
            </a:r>
            <a:r>
              <a:rPr lang="ru-RU" b="1" smtClean="0"/>
              <a:t>Воспитательный результат внеурочной деятельности</a:t>
            </a:r>
            <a:r>
              <a:rPr lang="ru-RU" smtClean="0"/>
              <a:t> – непосредственное духовно-нравственное приобретение ребенка благодаря его участию в том или ином виде внеурочной деятельности. </a:t>
            </a:r>
            <a:r>
              <a:rPr lang="ru-RU" b="1" smtClean="0"/>
              <a:t>Эффекты воспитания и социализации детей – </a:t>
            </a:r>
            <a:r>
              <a:rPr lang="ru-RU" smtClean="0"/>
              <a:t>формирование у школьников коммуникативной, этической, социальной, гражданской компетентности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FF0000"/>
                </a:solidFill>
              </a:rPr>
              <a:t>Оценка достижения результатов проводится через неперсонифицированные мониторинговые исследования и отражается в портфолио младшего школьника.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60CAE1-50E8-43F2-BE1D-328C963AB158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Предлагаю вашему вниманию отчет по результатам диагностики межличностных взаимоотношений. Диагностика носила групповой характер и проводилась с целью выявления эмоциональных связей между детьми . Передо мой стояли задачи: 1) Измерение степени сплоченности – разобщенности в классе; 2)Выявление соотносительного авторитета членов класса по признакам симпатии-антипати. Из проведенного мониторинга видно, что наблюдается положительная динамика во взаимоотношениях детей.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Считаю, что в ходе работы достигнуты определенные позитивные результаты. Но  очень хочется, чтобы сами ребята оценили пользу от проделанной работы. Овладели искусством и культурой коммуникации и приобрели опыт коллективной деятельности, оценив преимущества работы в команде.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2B15B-959A-458A-B250-F48BB14DB01C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080" tIns="46040" rIns="92080" bIns="4604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smtClean="0">
                <a:solidFill>
                  <a:schemeClr val="bg1"/>
                </a:solidFill>
              </a:rPr>
              <a:t> На основе «Примерных программ внеурочной деятельности» школа может разработать свои программы внеурочной деятельности детей с учетом как региональных особенностей так и  запросов участников образовательного процесса</a:t>
            </a:r>
          </a:p>
          <a:p>
            <a:pPr>
              <a:spcBef>
                <a:spcPct val="50000"/>
              </a:spcBef>
            </a:pPr>
            <a:endParaRPr lang="ru-RU" sz="800" b="1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smtClean="0">
                <a:solidFill>
                  <a:schemeClr val="bg1"/>
                </a:solidFill>
              </a:rPr>
              <a:t>  Пособие содержит методические рекомендации по организации внеурочной деятельности учащихся начальной школы во второй половине дня 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этом слайде представлена методическая литература на основе которой были составлены рабочие программы внеурочной деятельности в Афипском  лицее Северского района.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9C218-A63B-40E0-A484-E13304AB512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Внеурочная деятельность основана на концепции духовно-нравственного развития и воспитания личности гражданина Российской Федерации.</a:t>
            </a:r>
            <a:r>
              <a:rPr lang="ru-RU" b="1" i="1" smtClean="0"/>
              <a:t> </a:t>
            </a:r>
            <a:r>
              <a:rPr lang="ru-RU" smtClean="0"/>
              <a:t>Программа духовно-нравственного воспитания  и программа формирования культуры здорового и безопасного образа жизни </a:t>
            </a:r>
            <a:r>
              <a:rPr lang="ru-RU" b="1" i="1" smtClean="0"/>
              <a:t>интегрирована в урочную, внеурочную, внешкольную, семейную деятельность обучающегося и его родителей, это основа для разработки и реализации собственной программы воспитания и социализации учащихся начальной школы. Для реализации требуются согласованные усилия многих социальных субъектов.</a:t>
            </a:r>
            <a:endParaRPr lang="ru-RU" smtClean="0"/>
          </a:p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1D0D22-A011-4CBD-820D-B2B6CBDC739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accent2"/>
                </a:solidFill>
              </a:rPr>
              <a:t>Основные направления и ценностные основы воспитания и социализации учащихся начальной школы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Воспитание гражданственности, патриотизма, уважения к правам, свободам и обязанностям человека (гражданско-патриотическое воспитание). </a:t>
            </a:r>
            <a:r>
              <a:rPr lang="ru-RU" smtClean="0"/>
              <a:t>Воспитание нравственных чувств и этического сознания (нравственное воспитание).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Воспитание трудолюбия, творческого отношения к учению, труду, жизни (трудовое воспитание).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Формирование ценностного отношения к здоровью и здоровому образу жизни.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Воспитание ценностного отношения к природе, окружающей среде (экологическое воспитание) 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Воспитание ценностного отношения к прекрасному, формирование представлений об эстетических идеалах и ценностях (эстетическое воспитание) 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2AA92F-C879-4BD6-8FEA-D069E420E8E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 начале учебного года на родительском собрании была проведена психологическая диагностика доминирующих способностей обучающихся в первых классах. После проведённой работы  дети были распределены по кружкам.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0B793-588F-4313-A6F0-48922AB9CB4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/>
              <a:t>Примерная модель внеурочной деятельности в начальной школе </a:t>
            </a:r>
            <a:endParaRPr lang="ru-RU" smtClean="0"/>
          </a:p>
          <a:p>
            <a:r>
              <a:rPr lang="ru-RU" b="1" smtClean="0"/>
              <a:t>Направления внеурочной деятельности:</a:t>
            </a:r>
            <a:endParaRPr lang="ru-RU" smtClean="0"/>
          </a:p>
          <a:p>
            <a:r>
              <a:rPr lang="ru-RU" b="1" smtClean="0"/>
              <a:t>Спортивно-оздоровительное </a:t>
            </a:r>
            <a:r>
              <a:rPr lang="ru-RU" smtClean="0"/>
              <a:t>-  «Олимпионик».</a:t>
            </a:r>
          </a:p>
          <a:p>
            <a:r>
              <a:rPr lang="ru-RU" b="1" smtClean="0"/>
              <a:t>Социальное - </a:t>
            </a:r>
            <a:r>
              <a:rPr lang="ru-RU" smtClean="0"/>
              <a:t>клуб «Наш дружный класс».</a:t>
            </a:r>
          </a:p>
          <a:p>
            <a:r>
              <a:rPr lang="ru-RU" b="1" smtClean="0"/>
              <a:t>Культурное - </a:t>
            </a:r>
            <a:r>
              <a:rPr lang="ru-RU" smtClean="0"/>
              <a:t>клубы: «Таланты и поклонники»,  «Юный художник», «Пластилиновая сказка». </a:t>
            </a:r>
          </a:p>
          <a:p>
            <a:r>
              <a:rPr lang="ru-RU" b="1" smtClean="0"/>
              <a:t>Духовное - </a:t>
            </a:r>
            <a:r>
              <a:rPr lang="ru-RU" smtClean="0"/>
              <a:t>клуб «Зеркало души».</a:t>
            </a:r>
          </a:p>
          <a:p>
            <a:r>
              <a:rPr lang="ru-RU" b="1" smtClean="0"/>
              <a:t>Интеллектуальное - </a:t>
            </a:r>
            <a:r>
              <a:rPr lang="ru-RU" smtClean="0"/>
              <a:t>клуб «Любознайка» и  клуб «Земля-наш общий дом»</a:t>
            </a:r>
            <a:r>
              <a:rPr lang="ru-RU" b="1" smtClean="0"/>
              <a:t>. 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070C3D-2D14-4B82-8703-95363FF5C95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 smtClean="0"/>
              <a:t>Актуальность программы</a:t>
            </a:r>
            <a:endParaRPr lang="ru-RU" dirty="0" smtClean="0"/>
          </a:p>
          <a:p>
            <a:pPr>
              <a:defRPr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Начало школьной жизни – серьезное испытание для большинства детей. Они должны привыкать к новому коллективу, к новым требованиям и повседневным обязанностям. Данное обстоятельство во многом осложняется возрастными и психологическими особенностями младших школьников. Ребенок в этом возрасте переживает обостренное чувство одиночества. Ребенок в этом возрасте переживает обостренное чувство одиночества, связанное со становлением собственной индивидуальности, характеризующееся разными перепадами настроения, критическим отношением к окружающим сверстникам, эгоцентризмом. В данной ситуации особенно актуально предстает проблема формирования у ребенка коммуникативных навыков и умений, навыков </a:t>
            </a:r>
            <a:r>
              <a:rPr lang="ru-RU" dirty="0" err="1" smtClean="0"/>
              <a:t>саморефлексии</a:t>
            </a:r>
            <a:r>
              <a:rPr lang="ru-RU" dirty="0" smtClean="0"/>
              <a:t>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Чтобы младший школьник мог сознательно регулировать поведение, нужно научить его адекватно выражать чувства, находить конструктивные способы выхода из сложных ситуаций. Если не сделать этого, </a:t>
            </a:r>
            <a:r>
              <a:rPr lang="ru-RU" dirty="0" err="1" smtClean="0"/>
              <a:t>неотреагированные</a:t>
            </a:r>
            <a:r>
              <a:rPr lang="ru-RU" dirty="0" smtClean="0"/>
              <a:t> чувства будут долго определять жизнь ребенка, создавая все новые субъективные трудности. В младшем школьном возрасте у детей особенно активно происходит формирование произвольности, внутреннего плана, действий, начинает развиваться способность к рефлексии. Поэтому именно на этом этапе ребенок может успешно овладевать средствами и способами анализа своего поведения и поведения других людей.</a:t>
            </a:r>
          </a:p>
          <a:p>
            <a:pPr>
              <a:defRPr/>
            </a:pPr>
            <a:r>
              <a:rPr lang="ru-RU" dirty="0" smtClean="0"/>
              <a:t>Исходя из вышесказанного, становится очевидной необходимость организации социально - педагогической работы с младшими школьниками с целью освоения детьми коммуникативных навыков и умений.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BF04C4-7338-40C8-8AD1-B678218E7A9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/>
              <a:t>Ценностные ориентиры содержания кружка  «Земля – наш общий дом»</a:t>
            </a:r>
            <a:endParaRPr lang="ru-RU" smtClean="0"/>
          </a:p>
          <a:p>
            <a:r>
              <a:rPr lang="ru-RU" b="1" smtClean="0"/>
              <a:t> </a:t>
            </a:r>
            <a:endParaRPr lang="ru-RU" smtClean="0"/>
          </a:p>
          <a:p>
            <a:r>
              <a:rPr lang="ru-RU" smtClean="0"/>
              <a:t>В ходе изучения  курса «Зеркало души» школьники овладевают практико-ориентированными знаниями для развития их нравственной и культу­рологической грамотности. Содержательные линии программы  «Зеркало души» помогают ученику в формиро­вании личностного восприятия, эмоционально-положительного отношения к людям, воспитывает духовность, активность, компетентность подрастающего поколения России, способного на созидание во имя родной страны и планеты Земля. Школьники приобретают социальные знания (об общественных нормах, об устройстве общества, о социально одобряемых и неодобряемых формах поведения в обществе и т.п.), первичного понимания социальной реальности и повседневной жизни. Ребята получают опыт переживания и позитивного отношения к базовым ценностям общества (человек, семья, Отечество, природа, мир, знания, труд, культура), ценностного отношения к социальной реальности в целом. Ученики получают опыт самостоятельного общественного действия. </a:t>
            </a:r>
            <a:r>
              <a:rPr lang="ru-RU" u="sng" smtClean="0"/>
              <a:t>                                            </a:t>
            </a:r>
            <a:endParaRPr lang="ru-RU" smtClean="0"/>
          </a:p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94C1F6-1C8F-4010-BBAD-4CB405D64E6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A5E2-490A-4CBF-B396-ABB135921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E777-EF07-4103-8A10-BF1F77326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E27C-C685-4DB6-B144-4768724B8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7799-D654-4F9E-885A-40D62057F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B762-6384-490C-8361-B39DF8764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7677-FCD3-42EC-828C-600DBC785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9699-7EC4-4E28-9AC7-D831D0E59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1DE2-8AC9-4B50-BAC0-07D06EAB5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A695-EFD3-4908-9F16-A5B2DB674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C0A8-653A-4BF9-8B08-8E7231DBF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7043-9769-436F-805B-34D1546B8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5206F5-E82F-4F17-BEA5-DEAD35FA4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6" r:id="rId2"/>
    <p:sldLayoutId id="2147483905" r:id="rId3"/>
    <p:sldLayoutId id="2147483897" r:id="rId4"/>
    <p:sldLayoutId id="2147483906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_____Microsoft_Office_Excel_97-2003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0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00063" y="571500"/>
            <a:ext cx="7993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63300"/>
                </a:solidFill>
                <a:latin typeface="Times New Roman" pitchFamily="18" charset="0"/>
              </a:rPr>
              <a:t> Создание системы воспитательных мероприятий, позволяющих обучающемуся осваивать и на практике использовать полученные знания </a:t>
            </a:r>
          </a:p>
          <a:p>
            <a:pPr algn="ctr"/>
            <a:endParaRPr lang="ru-RU" sz="3200" b="1">
              <a:solidFill>
                <a:srgbClr val="663300"/>
              </a:solidFill>
              <a:latin typeface="Times New Roman" pitchFamily="18" charset="0"/>
            </a:endParaRPr>
          </a:p>
          <a:p>
            <a:pPr algn="ctr"/>
            <a:endParaRPr lang="ru-RU" sz="1000" b="1">
              <a:solidFill>
                <a:srgbClr val="663300"/>
              </a:solidFill>
              <a:latin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</a:endParaRPr>
          </a:p>
          <a:p>
            <a:pPr algn="ctr"/>
            <a:r>
              <a:rPr lang="ru-RU" sz="2000" b="1" i="1">
                <a:latin typeface="Times New Roman" pitchFamily="18" charset="0"/>
              </a:rPr>
              <a:t>                                               </a:t>
            </a:r>
          </a:p>
          <a:p>
            <a:pPr algn="ctr"/>
            <a:r>
              <a:rPr lang="ru-RU" sz="2400" b="1" i="1">
                <a:latin typeface="Times New Roman" pitchFamily="18" charset="0"/>
              </a:rPr>
              <a:t>                                                  </a:t>
            </a:r>
          </a:p>
        </p:txBody>
      </p:sp>
      <p:pic>
        <p:nvPicPr>
          <p:cNvPr id="3" name="Рисунок 2" descr="C:\Documents and Settings\Светлана.HOME\Рабочий стол\стандарты 201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43381">
            <a:off x="714375" y="2997200"/>
            <a:ext cx="17780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148" name="Picture 12" descr="P:\Планы и отчеты ЦИПР\ПРЕЗЕНТАЦИИ ДЛЯ ВСЕХ!!!\Обложки стандартов 2009\vneuroch_deyat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336739">
            <a:off x="2119313" y="3732213"/>
            <a:ext cx="1711325" cy="247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142875"/>
            <a:ext cx="121443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785813"/>
          <a:ext cx="8215313" cy="5686409"/>
        </p:xfrm>
        <a:graphic>
          <a:graphicData uri="http://schemas.openxmlformats.org/drawingml/2006/table">
            <a:tbl>
              <a:tblPr/>
              <a:tblGrid>
                <a:gridCol w="428599"/>
                <a:gridCol w="3522689"/>
                <a:gridCol w="1422400"/>
                <a:gridCol w="1419225"/>
                <a:gridCol w="1422400"/>
              </a:tblGrid>
              <a:tr h="4286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темы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Вводное занятие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Давайте знакомиться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Учимся видеть  друг в друге хорошее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Учимся сотрудничать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общения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Эмпатия (учимся понимать, чувствовать друг друга)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стране сказок (цикл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сказкотерапевтических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занятий)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Моя семья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Победим одиночество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Итоговое занятие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4053" marR="54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500066"/>
          </a:xfrm>
        </p:spPr>
        <p:txBody>
          <a:bodyPr/>
          <a:lstStyle/>
          <a:p>
            <a:pPr>
              <a:defRPr/>
            </a:pPr>
            <a:r>
              <a:rPr lang="ru-RU" sz="2400" b="1" smtClean="0">
                <a:solidFill>
                  <a:srgbClr val="002060"/>
                </a:solidFill>
              </a:rPr>
              <a:t>Таблица  тематического  распределения  часов</a:t>
            </a:r>
            <a:endParaRPr lang="ru-RU" sz="2400">
              <a:solidFill>
                <a:srgbClr val="002060"/>
              </a:solidFill>
            </a:endParaRPr>
          </a:p>
        </p:txBody>
      </p:sp>
      <p:pic>
        <p:nvPicPr>
          <p:cNvPr id="1544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0"/>
            <a:ext cx="1143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6072187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mtClean="0"/>
              <a:t>         </a:t>
            </a:r>
            <a:r>
              <a:rPr lang="ru-RU" sz="2000" smtClean="0"/>
              <a:t>Начало школьной жизни – серьезное испытание для большинства детей. Они должен привыкать к новому коллективу, к новым требованиям и повседневным обязанностям. Данное обстоятельство во многом осложняется возрастными и психологическими особенностями младших школьников. Ребенок в этом возрасте переживает обостренное чувство одиночества, связанное со становлением собственной индивидуальности, характеризующееся разными перепадами настроения, критическим отношением к окружающим сверстникам, эгоцентризмом. В данной ситуации особенно актуально предстает проблема формирования у ребенка коммуникативных навыков и умений, навыков саморефлексии и саморегуляции.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/>
              <a:t>               Чтобы младший школьник мог сознательно регулировать поведение, нужно научить его адекватно выражать чувства, находить конструктивные способы выхода из сложных ситуаций. 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/>
              <a:t>               Исходя из вышесказанного, становится очевидной необходимость организации социально - педагогической работы с младшими школьниками с целью освоения детьми коммуникативных навыков и умений.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smtClean="0">
                <a:solidFill>
                  <a:srgbClr val="002060"/>
                </a:solidFill>
              </a:rPr>
              <a:t>Актуальность  программы</a:t>
            </a:r>
            <a:endParaRPr lang="ru-RU" sz="3200">
              <a:solidFill>
                <a:srgbClr val="002060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1285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285750"/>
            <a:ext cx="9144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tabLst>
                <a:tab pos="344488" algn="l"/>
              </a:tabLst>
            </a:pPr>
            <a:r>
              <a:rPr lang="ru-RU" sz="2000" b="1"/>
              <a:t>Планируемые результаты</a:t>
            </a:r>
            <a:endParaRPr lang="ru-RU" sz="2000"/>
          </a:p>
          <a:p>
            <a:pPr algn="just" eaLnBrk="0" hangingPunct="0">
              <a:tabLst>
                <a:tab pos="344488" algn="l"/>
              </a:tabLst>
            </a:pPr>
            <a:r>
              <a:rPr lang="ru-RU" sz="2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1. Личностные:</a:t>
            </a:r>
            <a:endParaRPr lang="ru-RU" sz="2000"/>
          </a:p>
          <a:p>
            <a:pPr algn="just" eaLnBrk="0" hangingPunct="0">
              <a:buFontTx/>
              <a:buChar char="•"/>
              <a:tabLst>
                <a:tab pos="344488" algn="l"/>
              </a:tabLst>
            </a:pP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 учебно-познавательный </a:t>
            </a:r>
            <a:r>
              <a:rPr lang="ru-RU" sz="2000">
                <a:latin typeface="Times New Roman" pitchFamily="18" charset="0"/>
                <a:ea typeface="Calibri" pitchFamily="34" charset="0"/>
                <a:cs typeface="Calibri" pitchFamily="34" charset="0"/>
              </a:rPr>
              <a:t>ин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терес к  окружающему миру;</a:t>
            </a:r>
            <a:endParaRPr lang="ru-RU" sz="2000"/>
          </a:p>
          <a:p>
            <a:pPr algn="just" eaLnBrk="0" hangingPunct="0">
              <a:buFontTx/>
              <a:buChar char="•"/>
              <a:tabLst>
                <a:tab pos="344488" algn="l"/>
              </a:tabLst>
            </a:pP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 установка на здоровый образ жизни.</a:t>
            </a:r>
            <a:endParaRPr lang="ru-RU" sz="2000"/>
          </a:p>
          <a:p>
            <a:pPr algn="just" eaLnBrk="0" hangingPunct="0">
              <a:tabLst>
                <a:tab pos="344488" algn="l"/>
              </a:tabLst>
            </a:pPr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2.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i="1">
                <a:latin typeface="Calibri" pitchFamily="34" charset="0"/>
                <a:ea typeface="Calibri" pitchFamily="34" charset="0"/>
                <a:cs typeface="Calibri" pitchFamily="34" charset="0"/>
              </a:rPr>
              <a:t>Регулятивные:</a:t>
            </a:r>
            <a:endParaRPr lang="ru-RU" sz="2000"/>
          </a:p>
          <a:p>
            <a:pPr algn="just" eaLnBrk="0" fontAlgn="t" hangingPunct="0">
              <a:buFontTx/>
              <a:buChar char="•"/>
              <a:tabLst>
                <a:tab pos="344488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неравнодушие к жизненным проблемам других людей, сочувствие к человеку, находящемуся в трудной ситуации;</a:t>
            </a:r>
            <a:endParaRPr lang="ru-RU" sz="2000"/>
          </a:p>
          <a:p>
            <a:pPr algn="just" eaLnBrk="0" fontAlgn="t" hangingPunct="0">
              <a:buFontTx/>
              <a:buChar char="•"/>
              <a:tabLst>
                <a:tab pos="344488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способность эмоционально реагировать на негативные проявления в детском обществе и обществе в целом, анализировать нравственную сторону своих поступков и поступков других людей;</a:t>
            </a:r>
            <a:endParaRPr lang="ru-RU" sz="2000"/>
          </a:p>
          <a:p>
            <a:pPr algn="just" eaLnBrk="0" fontAlgn="t" hangingPunct="0">
              <a:buFontTx/>
              <a:buChar char="•"/>
              <a:tabLst>
                <a:tab pos="344488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уважительное отношение к родителям (законным представителям), к      старшим, заботливое отношение к младшим.</a:t>
            </a:r>
            <a:endParaRPr lang="ru-RU" sz="2000"/>
          </a:p>
          <a:p>
            <a:pPr algn="just" eaLnBrk="0" hangingPunct="0">
              <a:tabLst>
                <a:tab pos="344488" algn="l"/>
              </a:tabLst>
            </a:pPr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3.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i="1">
                <a:latin typeface="Calibri" pitchFamily="34" charset="0"/>
                <a:ea typeface="Calibri" pitchFamily="34" charset="0"/>
                <a:cs typeface="Calibri" pitchFamily="34" charset="0"/>
              </a:rPr>
              <a:t>Познавательные:</a:t>
            </a:r>
            <a:endParaRPr lang="ru-RU" sz="2000"/>
          </a:p>
          <a:p>
            <a:pPr algn="just" eaLnBrk="0" hangingPunct="0">
              <a:buFontTx/>
              <a:buChar char="•"/>
              <a:tabLst>
                <a:tab pos="344488" algn="l"/>
              </a:tabLst>
            </a:pP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осуществлять поиск необходимой информации для выполнения учебных заданий с использованием учебной литературы, энциклопедий, справочников, в том числе контролируемом пространстве Интернета;</a:t>
            </a:r>
            <a:endParaRPr lang="ru-RU" sz="2000"/>
          </a:p>
          <a:p>
            <a:pPr algn="just" eaLnBrk="0" hangingPunct="0">
              <a:buFontTx/>
              <a:buChar char="•"/>
              <a:tabLst>
                <a:tab pos="344488" algn="l"/>
              </a:tabLst>
            </a:pP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проводить сравнение и классификацию по заданным критериям;</a:t>
            </a:r>
            <a:endParaRPr lang="ru-RU" sz="2000"/>
          </a:p>
          <a:p>
            <a:pPr algn="just" eaLnBrk="0" hangingPunct="0">
              <a:buFontTx/>
              <a:buChar char="•"/>
              <a:tabLst>
                <a:tab pos="344488" algn="l"/>
              </a:tabLst>
            </a:pP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строить рассуждения в форме связи простых суждений об объекте;</a:t>
            </a:r>
            <a:endParaRPr lang="ru-RU" sz="2000"/>
          </a:p>
          <a:p>
            <a:pPr algn="just" eaLnBrk="0" hangingPunct="0">
              <a:buFontTx/>
              <a:buChar char="•"/>
              <a:tabLst>
                <a:tab pos="344488" algn="l"/>
              </a:tabLst>
            </a:pP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устанавливать аналогии.</a:t>
            </a:r>
            <a:endParaRPr lang="ru-RU" sz="200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0"/>
            <a:ext cx="1357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500063"/>
            <a:ext cx="9144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269875" eaLnBrk="0" hangingPunct="0">
              <a:tabLst>
                <a:tab pos="685800" algn="l"/>
              </a:tabLst>
            </a:pPr>
            <a:r>
              <a:rPr lang="ru-RU" sz="2800" b="1">
                <a:latin typeface="Calibri" pitchFamily="34" charset="0"/>
                <a:cs typeface="Times New Roman" pitchFamily="18" charset="0"/>
              </a:rPr>
              <a:t>                               Содержание программы</a:t>
            </a:r>
            <a:endParaRPr lang="ru-RU" sz="2800"/>
          </a:p>
          <a:p>
            <a:pPr indent="269875" eaLnBrk="0" hangingPunct="0">
              <a:buFontTx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Вводное занятие (1 ч.)</a:t>
            </a:r>
            <a:endParaRPr lang="ru-RU" sz="2800"/>
          </a:p>
          <a:p>
            <a:pPr indent="269875" eaLnBrk="0" hangingPunct="0">
              <a:buFontTx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Давайте знакомиться (1 ч.)</a:t>
            </a:r>
            <a:endParaRPr lang="ru-RU" sz="2800"/>
          </a:p>
          <a:p>
            <a:pPr indent="269875" eaLnBrk="0" hangingPunct="0">
              <a:buFontTx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Учимся видеть друг в друге хорошее (4 ч.)</a:t>
            </a:r>
            <a:endParaRPr lang="ru-RU" sz="2800"/>
          </a:p>
          <a:p>
            <a:pPr indent="269875" eaLnBrk="0" hangingPunct="0">
              <a:buFont typeface="Arial" charset="0"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Учимся сотрудничать (7 ч.)</a:t>
            </a:r>
            <a:endParaRPr lang="ru-RU" sz="2800"/>
          </a:p>
          <a:p>
            <a:pPr indent="269875" eaLnBrk="0" hangingPunct="0">
              <a:buFontTx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Средства общения (4 ч.)</a:t>
            </a:r>
            <a:endParaRPr lang="ru-RU" sz="2800"/>
          </a:p>
          <a:p>
            <a:pPr indent="269875" eaLnBrk="0" hangingPunct="0">
              <a:buFontTx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Эмпатия (учимся понимать, чувствовать друг друга) </a:t>
            </a:r>
          </a:p>
          <a:p>
            <a:pPr indent="269875" eaLnBrk="0" hangingPunct="0"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(3 ч.)</a:t>
            </a:r>
            <a:endParaRPr lang="ru-RU" sz="2800"/>
          </a:p>
          <a:p>
            <a:pPr indent="269875" eaLnBrk="0" hangingPunct="0">
              <a:buFontTx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В стране сказок (цикл сказкотерапевтических занятий)  </a:t>
            </a:r>
          </a:p>
          <a:p>
            <a:pPr indent="269875" eaLnBrk="0" hangingPunct="0"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(5 ч.)</a:t>
            </a:r>
            <a:endParaRPr lang="ru-RU" sz="2800"/>
          </a:p>
          <a:p>
            <a:pPr indent="269875" eaLnBrk="0" hangingPunct="0">
              <a:buFontTx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Моя семья (4 ч.)</a:t>
            </a:r>
            <a:endParaRPr lang="ru-RU" sz="2800"/>
          </a:p>
          <a:p>
            <a:pPr indent="269875" eaLnBrk="0" hangingPunct="0">
              <a:buFontTx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Победим одиночество (3 ч.)</a:t>
            </a:r>
            <a:endParaRPr lang="ru-RU" sz="2800"/>
          </a:p>
          <a:p>
            <a:pPr indent="269875" eaLnBrk="0" hangingPunct="0">
              <a:buFontTx/>
              <a:buChar char="•"/>
              <a:tabLst>
                <a:tab pos="6858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Итоговое занятие (1 ч.)</a:t>
            </a:r>
            <a:endParaRPr lang="ru-RU" sz="280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5"/>
          <p:cNvSpPr>
            <a:spLocks noGrp="1"/>
          </p:cNvSpPr>
          <p:nvPr>
            <p:ph idx="1"/>
          </p:nvPr>
        </p:nvSpPr>
        <p:spPr>
          <a:xfrm>
            <a:off x="285750" y="214313"/>
            <a:ext cx="8643938" cy="62150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/>
              <a:t>Место клубных занятий внеурочной деятельностью в учебном плане</a:t>
            </a:r>
            <a:endParaRPr lang="ru-RU" smtClean="0"/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Программа рассчитана на 33 часа.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Занятия по программе клуба «Зеркало души»  -  1 раз в неделю.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Продолжительность занятий - 35 мин.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Форма организации образовательного процесса – групповая.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Срок реализации программы – 1 год.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Программа предназначена для детей 7-8 лет. 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Основные принципы работы по программе: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Принцип тесного сотрудничества детей, родителей и педагога;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Принцип разноуровнего и развивающего обучения;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Принцип учета индивидуальных и половозрастных особенностей детей.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5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429375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smtClean="0"/>
              <a:t>Ценностные ориентиры содержания 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smtClean="0"/>
              <a:t>кружка  «Зеркало души»</a:t>
            </a:r>
            <a:endParaRPr lang="ru-RU" sz="2400" smtClean="0"/>
          </a:p>
          <a:p>
            <a:pPr algn="just">
              <a:buFont typeface="Wingdings 2" pitchFamily="18" charset="2"/>
              <a:buNone/>
            </a:pPr>
            <a:r>
              <a:rPr lang="ru-RU" sz="2400" smtClean="0"/>
              <a:t>              В ходе изучения  курса «Зеркало души» школьники овладевают практико-ориентированными знаниями для развития их нравственной и культурологической грамотности. Содержательные линии программы  «Зеркало души» помогают ученику в формировании личностного восприятия, эмоционально-положительного отношения к людям, воспитывает духовность, активность, компетентность подрастающего поколения России, способного на созидание во имя родной страны и планеты Земля. Ребята получают опыт переживания и позитивного отношения к базовым ценностям общества (человек, семья, Отечество, природа, мир, знания, труд, культура), ценностного отношения к социальной реальности в целом. </a:t>
            </a:r>
          </a:p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42875" y="214313"/>
            <a:ext cx="8858250" cy="68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tabLst>
                <a:tab pos="366713" algn="l"/>
              </a:tabLst>
            </a:pP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изучения курса 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366713" algn="l"/>
              </a:tabLs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Личностные: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  <a:tabLst>
                <a:tab pos="366713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осознание себя членом общества, чувство любви к родной стране, выражающееся в интересе к ее природе, культуре, истории, народам и желании участвовать в ее делах и событиях;</a:t>
            </a:r>
          </a:p>
          <a:p>
            <a:pPr algn="just" eaLnBrk="0" fontAlgn="t" hangingPunct="0">
              <a:buFontTx/>
              <a:buChar char="•"/>
              <a:tabLst>
                <a:tab pos="36671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способности открыто выражать и отстаивать свою нравственно оправданную позицию, проявлять критичность к собственным намерениям, мыслям и поступкам;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t" hangingPunct="0">
              <a:buFontTx/>
              <a:buChar char="•"/>
              <a:tabLst>
                <a:tab pos="36671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представления о семейных ценностях, тендерных семейных ролях и уважения к ним.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366713" algn="l"/>
              </a:tabLs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 eaLnBrk="0" hangingPunct="0">
              <a:buFontTx/>
              <a:buChar char="•"/>
              <a:tabLst>
                <a:tab pos="366713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регулировать собственную деятельность, на­правленную на познание окружающей действительности и внутреннего мира человека;</a:t>
            </a:r>
          </a:p>
          <a:p>
            <a:pPr algn="just" eaLnBrk="0" hangingPunct="0">
              <a:buFontTx/>
              <a:buChar char="•"/>
              <a:tabLst>
                <a:tab pos="366713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осуществлять информационный поиск для выполнения учебных задач;</a:t>
            </a:r>
          </a:p>
          <a:p>
            <a:pPr algn="just" eaLnBrk="0" hangingPunct="0">
              <a:buFontTx/>
              <a:buChar char="•"/>
              <a:tabLst>
                <a:tab pos="366713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способность работать с моделями изучаемых объектов и явлений окружающего мира.</a:t>
            </a:r>
          </a:p>
          <a:p>
            <a:pPr algn="just" eaLnBrk="0" hangingPunct="0">
              <a:tabLst>
                <a:tab pos="366713" algn="l"/>
              </a:tabLs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Предметные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 fontAlgn="t">
              <a:buFont typeface="Arial" charset="0"/>
              <a:buChar char="•"/>
              <a:tabLst>
                <a:tab pos="366713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основ морали — осознанной обучающимся необходимости определённого поведения, обусловленного принятыми в обществе представлениями о добре и зле, должном и недопустимом, укрепление у обучающегося позитивной нравственной самооценки, самоуважения и жизненного оптимизма;</a:t>
            </a:r>
          </a:p>
          <a:p>
            <a:pPr algn="just" fontAlgn="t">
              <a:buFont typeface="Arial" charset="0"/>
              <a:buChar char="•"/>
              <a:tabLst>
                <a:tab pos="366713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формирование способности к самостоятельным поступкам и действиям, совершаемым на основе морального выбора, к принятию ответственности за их результаты.</a:t>
            </a:r>
          </a:p>
          <a:p>
            <a:pPr algn="just" eaLnBrk="0" hangingPunct="0">
              <a:buFontTx/>
              <a:buChar char="•"/>
              <a:tabLst>
                <a:tab pos="366713" algn="l"/>
              </a:tabLst>
            </a:pP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0"/>
            <a:ext cx="1357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ВОСПИТАТЕЛЬНЫЕ РЕЗУЛЬТАТЫ И ЭФФЕКТЫ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ВНЕУРОЧНОЙ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ДЕЯТЕЛЬНОСТИ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81000" y="1371600"/>
            <a:ext cx="8382000" cy="21288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33400" y="1785938"/>
            <a:ext cx="8077200" cy="1323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/>
              <a:t>Воспитательный результат внеурочной деятельности</a:t>
            </a:r>
            <a:r>
              <a:rPr lang="ru-RU" sz="2000"/>
              <a:t> – непосредственное духовно-нравственное приобретение ребенка благодаря его участию в том или ином виде внеурочной деятельности. 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81000" y="4000500"/>
            <a:ext cx="8382000" cy="23574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00063" y="4357688"/>
            <a:ext cx="8153400" cy="1200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Эффекты воспитания и социализации детей – </a:t>
            </a:r>
            <a:r>
              <a:rPr lang="ru-RU" sz="2400"/>
              <a:t>формирование у школьников коммуникативной, этической, социальной, гражданской компетентности 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500063" y="857250"/>
          <a:ext cx="8001000" cy="5500688"/>
        </p:xfrm>
        <a:graphic>
          <a:graphicData uri="http://schemas.openxmlformats.org/presentationml/2006/ole">
            <p:oleObj spid="_x0000_s1026" r:id="rId4" imgW="8004742" imgH="5499069" progId="Excel.Sheet.8">
              <p:embed/>
            </p:oleObj>
          </a:graphicData>
        </a:graphic>
      </p:graphicFrame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Новая папка1\DSC0030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643314"/>
            <a:ext cx="3929090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:\Новая папка1\DSC0031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714356"/>
            <a:ext cx="4000528" cy="271464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Новая папка1\DSC0052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57166"/>
            <a:ext cx="3571900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Новая папка1\DSC0053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500438"/>
            <a:ext cx="3857652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071938" y="1341438"/>
            <a:ext cx="46434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611188" y="188913"/>
            <a:ext cx="8137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buClr>
                <a:srgbClr val="FFFFFF"/>
              </a:buClr>
              <a:defRPr/>
            </a:pP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buClr>
                <a:srgbClr val="FFFFFF"/>
              </a:buClr>
              <a:defRPr/>
            </a:pP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buClr>
                <a:srgbClr val="FFFFFF"/>
              </a:buClr>
              <a:defRPr/>
            </a:pPr>
            <a:r>
              <a:rPr lang="ru-RU" sz="3200" b="1" dirty="0">
                <a:solidFill>
                  <a:srgbClr val="FFFF00"/>
                </a:solidFill>
              </a:rPr>
              <a:t>      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Внеурочная деятельность в школе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2" name="Picture 9" descr="vneuro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071563"/>
            <a:ext cx="2571750" cy="307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8" descr="vneuroch_deya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3571875"/>
            <a:ext cx="2643188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Рисунок 3" descr="C:\Documents and Settings\IAntonova\Рабочий стол\Обложки Стандарты\koncep_dux-nrav_razvit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285875"/>
            <a:ext cx="2447925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F:\аттестация\фото урока\IMGA06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2214578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user\Desktop\фото 1 классов\DSC022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62770">
            <a:off x="6716394" y="855696"/>
            <a:ext cx="2028298" cy="1605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:\Новая папка1\DSC0006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35027" y="2562225"/>
            <a:ext cx="2273946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:\Новая папка1\DSC0006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643446"/>
            <a:ext cx="3302939" cy="1995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F:\Новая папка1\DSC0006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85728"/>
            <a:ext cx="2714644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F:\Новая папка1\DSC0007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43340">
            <a:off x="6242584" y="2890146"/>
            <a:ext cx="2435225" cy="1990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F:\Новая папка1\DSC00533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082729">
            <a:off x="648778" y="3135438"/>
            <a:ext cx="2294933" cy="1855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внеур.фото\DSC0005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928670"/>
            <a:ext cx="3643338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:\внеур.фото\DSC000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32288">
            <a:off x="4820065" y="513617"/>
            <a:ext cx="3833113" cy="2729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604" name="Рисунок 4" descr="F:\внеур.фото\DSC000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3786188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F:\222\DSC004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3786188"/>
            <a:ext cx="39782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74638"/>
            <a:ext cx="8229600" cy="8683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accent6"/>
                </a:solidFill>
                <a:latin typeface="+mn-lt"/>
              </a:rPr>
              <a:t>                  </a:t>
            </a:r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Работаем </a:t>
            </a:r>
            <a:r>
              <a:rPr lang="ru-RU" sz="36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по новым стандартам</a:t>
            </a:r>
          </a:p>
        </p:txBody>
      </p:sp>
      <p:pic>
        <p:nvPicPr>
          <p:cNvPr id="8195" name="Picture 17" descr="P:\Планы и отчеты ЦИПР\ПРЕЗЕНТАЦИИ ДЛЯ ВСЕХ!!!\Обложки работаем по новым стандартам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500188"/>
            <a:ext cx="21431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6" descr="P:\Планы и отчеты ЦИПР\ПРЕЗЕНТАЦИИ ДЛЯ ВСЕХ!!!\Обложки работаем по новым стандартам\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1500188"/>
            <a:ext cx="2143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2" descr="P:\Планы и отчеты ЦИПР\ПРЕЗЕНТАЦИИ ДЛЯ ВСЕХ!!!\Обложки работаем по новым стандартам\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5" y="1500188"/>
            <a:ext cx="20002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4" descr="P:\Планы и отчеты ЦИПР\ПРЕЗЕНТАЦИИ ДЛЯ ВСЕХ!!!\Обложки работаем по новым стандартам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0" y="1500188"/>
            <a:ext cx="18573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7" descr="P:\Планы и отчеты ЦИПР\ПРЕЗЕНТАЦИИ ДЛЯ ВСЕХ!!!\Обложки работаем по новым стандартам\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5" y="3929063"/>
            <a:ext cx="2143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6" descr="P:\Планы и отчеты ЦИПР\ПРЕЗЕНТАЦИИ ДЛЯ ВСЕХ!!!\Обложки работаем по новым стандартам\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0313" y="4000500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5" descr="P:\Планы и отчеты ЦИПР\ПРЕЗЕНТАЦИИ ДЛЯ ВСЕХ!!!\Обложки работаем по новым стандартам\1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3" y="4000500"/>
            <a:ext cx="20685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P:\Планы и отчеты ЦИПР\ПРЕЗЕНТАЦИИ ДЛЯ ВСЕХ!!!\Обложки работаем по новым стандартам\1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00875" y="3929063"/>
            <a:ext cx="192881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                    ВНЕУРОЧНАЯ ДЕЯТЕЛЬНОСТЬ</a:t>
            </a:r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685800" y="1143000"/>
            <a:ext cx="7924800" cy="1752600"/>
          </a:xfrm>
          <a:prstGeom prst="downArrowCallout">
            <a:avLst>
              <a:gd name="adj1" fmla="val 113043"/>
              <a:gd name="adj2" fmla="val 113043"/>
              <a:gd name="adj3" fmla="val 16667"/>
              <a:gd name="adj4" fmla="val 6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838200" y="1295400"/>
            <a:ext cx="7620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Концепция духовно-нравственного развития и воспитания личности гражданина Российской Федерации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85800" y="2971800"/>
            <a:ext cx="3429000" cy="1600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85800" y="3048000"/>
            <a:ext cx="335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ПРОГРАММА ДУХОВНО-НРАВСТВЕННОГО ВОСПИТА</a:t>
            </a:r>
            <a:r>
              <a:rPr lang="ru-RU" sz="2000" b="1"/>
              <a:t>НИЯ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5029200" y="2971800"/>
            <a:ext cx="3581400" cy="1600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5181600" y="2971800"/>
            <a:ext cx="3276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ПРОГРАММА ФОРМИРОВАНИЯ КУЛЬТУРЫ ЗДОРОВОГО И БЕЗОПАСНОГО ОБРАЗА ЖИЗНИ</a:t>
            </a:r>
          </a:p>
        </p:txBody>
      </p:sp>
      <p:sp>
        <p:nvSpPr>
          <p:cNvPr id="9225" name="AutoShape 11"/>
          <p:cNvSpPr>
            <a:spLocks/>
          </p:cNvSpPr>
          <p:nvPr/>
        </p:nvSpPr>
        <p:spPr bwMode="auto">
          <a:xfrm rot="5400000">
            <a:off x="4381500" y="2628900"/>
            <a:ext cx="381000" cy="4267200"/>
          </a:xfrm>
          <a:prstGeom prst="rightBrace">
            <a:avLst>
              <a:gd name="adj1" fmla="val 9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>
            <a:off x="152400" y="4876800"/>
            <a:ext cx="3124200" cy="18288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3"/>
          <p:cNvSpPr>
            <a:spLocks noChangeArrowheads="1"/>
          </p:cNvSpPr>
          <p:nvPr/>
        </p:nvSpPr>
        <p:spPr bwMode="auto">
          <a:xfrm>
            <a:off x="3352800" y="4953000"/>
            <a:ext cx="2971800" cy="16764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4"/>
          <p:cNvSpPr>
            <a:spLocks noChangeArrowheads="1"/>
          </p:cNvSpPr>
          <p:nvPr/>
        </p:nvSpPr>
        <p:spPr bwMode="auto">
          <a:xfrm>
            <a:off x="6477000" y="4800600"/>
            <a:ext cx="2438400" cy="18288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228600" y="5029200"/>
            <a:ext cx="3048000" cy="1314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интегрирована в урочную, внеурочную, внешкольную, семейную деятельность обучающегося и его родителей </a:t>
            </a: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3429000" y="5029200"/>
            <a:ext cx="2895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основа для разработки и реализации собственной программы воспитания и социализации учащихся начальной школы</a:t>
            </a:r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6553200" y="4876800"/>
            <a:ext cx="2209800" cy="15890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/>
              <a:t>для реализации требуются согласованные усилия многих социальных субъектов</a:t>
            </a:r>
            <a:r>
              <a:rPr lang="ru-RU" b="1"/>
              <a:t> </a:t>
            </a:r>
          </a:p>
        </p:txBody>
      </p:sp>
      <p:pic>
        <p:nvPicPr>
          <p:cNvPr id="923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FF0000"/>
                </a:solidFill>
              </a:rPr>
              <a:t>               Цель и общие задачи воспитания и социализации                       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                               учащихся начальной школы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8153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Национальный воспитательный идеал</a:t>
            </a:r>
            <a:r>
              <a:rPr lang="ru-RU" b="1"/>
              <a:t> - </a:t>
            </a:r>
            <a:r>
              <a:rPr lang="ru-RU" b="1" i="1"/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российского народа</a:t>
            </a:r>
            <a:r>
              <a:rPr lang="ru-RU" b="1"/>
              <a:t>. 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10244" name="Oval 30"/>
          <p:cNvSpPr>
            <a:spLocks noChangeArrowheads="1"/>
          </p:cNvSpPr>
          <p:nvPr/>
        </p:nvSpPr>
        <p:spPr bwMode="auto">
          <a:xfrm>
            <a:off x="2362200" y="28956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31"/>
          <p:cNvSpPr>
            <a:spLocks noChangeArrowheads="1"/>
          </p:cNvSpPr>
          <p:nvPr/>
        </p:nvSpPr>
        <p:spPr bwMode="auto">
          <a:xfrm>
            <a:off x="4572000" y="28956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32"/>
          <p:cNvSpPr>
            <a:spLocks noChangeArrowheads="1"/>
          </p:cNvSpPr>
          <p:nvPr/>
        </p:nvSpPr>
        <p:spPr bwMode="auto">
          <a:xfrm>
            <a:off x="4648200" y="4800600"/>
            <a:ext cx="2057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33"/>
          <p:cNvSpPr>
            <a:spLocks noChangeArrowheads="1"/>
          </p:cNvSpPr>
          <p:nvPr/>
        </p:nvSpPr>
        <p:spPr bwMode="auto">
          <a:xfrm>
            <a:off x="228600" y="28956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34"/>
          <p:cNvSpPr>
            <a:spLocks noChangeArrowheads="1"/>
          </p:cNvSpPr>
          <p:nvPr/>
        </p:nvSpPr>
        <p:spPr bwMode="auto">
          <a:xfrm>
            <a:off x="228600" y="38100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35"/>
          <p:cNvSpPr>
            <a:spLocks noChangeArrowheads="1"/>
          </p:cNvSpPr>
          <p:nvPr/>
        </p:nvSpPr>
        <p:spPr bwMode="auto">
          <a:xfrm>
            <a:off x="228600" y="48768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Oval 36"/>
          <p:cNvSpPr>
            <a:spLocks noChangeArrowheads="1"/>
          </p:cNvSpPr>
          <p:nvPr/>
        </p:nvSpPr>
        <p:spPr bwMode="auto">
          <a:xfrm>
            <a:off x="2438400" y="4800600"/>
            <a:ext cx="2057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Oval 37"/>
          <p:cNvSpPr>
            <a:spLocks noChangeArrowheads="1"/>
          </p:cNvSpPr>
          <p:nvPr/>
        </p:nvSpPr>
        <p:spPr bwMode="auto">
          <a:xfrm>
            <a:off x="6934200" y="48768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Oval 38"/>
          <p:cNvSpPr>
            <a:spLocks noChangeArrowheads="1"/>
          </p:cNvSpPr>
          <p:nvPr/>
        </p:nvSpPr>
        <p:spPr bwMode="auto">
          <a:xfrm>
            <a:off x="6858000" y="38862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Oval 39"/>
          <p:cNvSpPr>
            <a:spLocks noChangeArrowheads="1"/>
          </p:cNvSpPr>
          <p:nvPr/>
        </p:nvSpPr>
        <p:spPr bwMode="auto">
          <a:xfrm>
            <a:off x="6781800" y="28956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40"/>
          <p:cNvSpPr>
            <a:spLocks noChangeArrowheads="1"/>
          </p:cNvSpPr>
          <p:nvPr/>
        </p:nvSpPr>
        <p:spPr bwMode="auto">
          <a:xfrm>
            <a:off x="2667000" y="3886200"/>
            <a:ext cx="3810000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Text Box 41"/>
          <p:cNvSpPr txBox="1">
            <a:spLocks noChangeArrowheads="1"/>
          </p:cNvSpPr>
          <p:nvPr/>
        </p:nvSpPr>
        <p:spPr bwMode="auto">
          <a:xfrm>
            <a:off x="2743200" y="3810000"/>
            <a:ext cx="358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Ценностные установки воспитания и социализации российских школьников</a:t>
            </a:r>
          </a:p>
        </p:txBody>
      </p:sp>
      <p:sp>
        <p:nvSpPr>
          <p:cNvPr id="10256" name="Text Box 42"/>
          <p:cNvSpPr txBox="1">
            <a:spLocks noChangeArrowheads="1"/>
          </p:cNvSpPr>
          <p:nvPr/>
        </p:nvSpPr>
        <p:spPr bwMode="auto">
          <a:xfrm>
            <a:off x="381000" y="3048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патриотизм</a:t>
            </a:r>
          </a:p>
        </p:txBody>
      </p:sp>
      <p:sp>
        <p:nvSpPr>
          <p:cNvPr id="10257" name="Text Box 43"/>
          <p:cNvSpPr txBox="1">
            <a:spLocks noChangeArrowheads="1"/>
          </p:cNvSpPr>
          <p:nvPr/>
        </p:nvSpPr>
        <p:spPr bwMode="auto">
          <a:xfrm>
            <a:off x="2514600" y="29718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социальная солидарность</a:t>
            </a:r>
          </a:p>
        </p:txBody>
      </p:sp>
      <p:sp>
        <p:nvSpPr>
          <p:cNvPr id="10258" name="Text Box 44"/>
          <p:cNvSpPr txBox="1">
            <a:spLocks noChangeArrowheads="1"/>
          </p:cNvSpPr>
          <p:nvPr/>
        </p:nvSpPr>
        <p:spPr bwMode="auto">
          <a:xfrm>
            <a:off x="4724400" y="2971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гражданственность</a:t>
            </a:r>
          </a:p>
        </p:txBody>
      </p:sp>
      <p:sp>
        <p:nvSpPr>
          <p:cNvPr id="10259" name="Text Box 45"/>
          <p:cNvSpPr txBox="1">
            <a:spLocks noChangeArrowheads="1"/>
          </p:cNvSpPr>
          <p:nvPr/>
        </p:nvSpPr>
        <p:spPr bwMode="auto">
          <a:xfrm>
            <a:off x="7010400" y="3124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семья </a:t>
            </a:r>
          </a:p>
        </p:txBody>
      </p:sp>
      <p:sp>
        <p:nvSpPr>
          <p:cNvPr id="10260" name="Text Box 46"/>
          <p:cNvSpPr txBox="1">
            <a:spLocks noChangeArrowheads="1"/>
          </p:cNvSpPr>
          <p:nvPr/>
        </p:nvSpPr>
        <p:spPr bwMode="auto">
          <a:xfrm>
            <a:off x="7010400" y="39624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труд и творчество</a:t>
            </a:r>
          </a:p>
        </p:txBody>
      </p:sp>
      <p:sp>
        <p:nvSpPr>
          <p:cNvPr id="10261" name="Text Box 47"/>
          <p:cNvSpPr txBox="1">
            <a:spLocks noChangeArrowheads="1"/>
          </p:cNvSpPr>
          <p:nvPr/>
        </p:nvSpPr>
        <p:spPr bwMode="auto">
          <a:xfrm>
            <a:off x="7162800" y="5029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наука </a:t>
            </a:r>
          </a:p>
        </p:txBody>
      </p:sp>
      <p:sp>
        <p:nvSpPr>
          <p:cNvPr id="10262" name="Text Box 48"/>
          <p:cNvSpPr txBox="1">
            <a:spLocks noChangeArrowheads="1"/>
          </p:cNvSpPr>
          <p:nvPr/>
        </p:nvSpPr>
        <p:spPr bwMode="auto">
          <a:xfrm>
            <a:off x="4648200" y="4876800"/>
            <a:ext cx="20574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традиционные российские религии</a:t>
            </a:r>
            <a:r>
              <a:rPr lang="ru-RU" b="1"/>
              <a:t> 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10263" name="Text Box 49"/>
          <p:cNvSpPr txBox="1">
            <a:spLocks noChangeArrowheads="1"/>
          </p:cNvSpPr>
          <p:nvPr/>
        </p:nvSpPr>
        <p:spPr bwMode="auto">
          <a:xfrm>
            <a:off x="2590800" y="4876800"/>
            <a:ext cx="1752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искусство и литература 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10264" name="Text Box 50"/>
          <p:cNvSpPr txBox="1">
            <a:spLocks noChangeArrowheads="1"/>
          </p:cNvSpPr>
          <p:nvPr/>
        </p:nvSpPr>
        <p:spPr bwMode="auto">
          <a:xfrm>
            <a:off x="457200" y="5105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природа </a:t>
            </a:r>
          </a:p>
        </p:txBody>
      </p:sp>
      <p:sp>
        <p:nvSpPr>
          <p:cNvPr id="10265" name="Text Box 51"/>
          <p:cNvSpPr txBox="1">
            <a:spLocks noChangeArrowheads="1"/>
          </p:cNvSpPr>
          <p:nvPr/>
        </p:nvSpPr>
        <p:spPr bwMode="auto">
          <a:xfrm>
            <a:off x="304800" y="3962400"/>
            <a:ext cx="1905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человечество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66" name="Line 52"/>
          <p:cNvSpPr>
            <a:spLocks noChangeShapeType="1"/>
          </p:cNvSpPr>
          <p:nvPr/>
        </p:nvSpPr>
        <p:spPr bwMode="auto">
          <a:xfrm>
            <a:off x="2286000" y="3200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53"/>
          <p:cNvSpPr>
            <a:spLocks noChangeShapeType="1"/>
          </p:cNvSpPr>
          <p:nvPr/>
        </p:nvSpPr>
        <p:spPr bwMode="auto">
          <a:xfrm>
            <a:off x="44196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54"/>
          <p:cNvSpPr>
            <a:spLocks noChangeShapeType="1"/>
          </p:cNvSpPr>
          <p:nvPr/>
        </p:nvSpPr>
        <p:spPr bwMode="auto">
          <a:xfrm>
            <a:off x="66294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55"/>
          <p:cNvSpPr>
            <a:spLocks noChangeShapeType="1"/>
          </p:cNvSpPr>
          <p:nvPr/>
        </p:nvSpPr>
        <p:spPr bwMode="auto">
          <a:xfrm>
            <a:off x="78486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56"/>
          <p:cNvSpPr>
            <a:spLocks noChangeShapeType="1"/>
          </p:cNvSpPr>
          <p:nvPr/>
        </p:nvSpPr>
        <p:spPr bwMode="auto">
          <a:xfrm>
            <a:off x="79248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57"/>
          <p:cNvSpPr>
            <a:spLocks noChangeShapeType="1"/>
          </p:cNvSpPr>
          <p:nvPr/>
        </p:nvSpPr>
        <p:spPr bwMode="auto">
          <a:xfrm flipH="1">
            <a:off x="6705600" y="5257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58"/>
          <p:cNvSpPr>
            <a:spLocks noChangeShapeType="1"/>
          </p:cNvSpPr>
          <p:nvPr/>
        </p:nvSpPr>
        <p:spPr bwMode="auto">
          <a:xfrm flipH="1">
            <a:off x="4495800" y="525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59"/>
          <p:cNvSpPr>
            <a:spLocks noChangeShapeType="1"/>
          </p:cNvSpPr>
          <p:nvPr/>
        </p:nvSpPr>
        <p:spPr bwMode="auto">
          <a:xfrm flipH="1">
            <a:off x="2286000" y="525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Line 60"/>
          <p:cNvSpPr>
            <a:spLocks noChangeShapeType="1"/>
          </p:cNvSpPr>
          <p:nvPr/>
        </p:nvSpPr>
        <p:spPr bwMode="auto">
          <a:xfrm flipV="1">
            <a:off x="12192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5" name="Line 61"/>
          <p:cNvSpPr>
            <a:spLocks noChangeShapeType="1"/>
          </p:cNvSpPr>
          <p:nvPr/>
        </p:nvSpPr>
        <p:spPr bwMode="auto">
          <a:xfrm flipV="1">
            <a:off x="12192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6" name="Line 62"/>
          <p:cNvSpPr>
            <a:spLocks noChangeShapeType="1"/>
          </p:cNvSpPr>
          <p:nvPr/>
        </p:nvSpPr>
        <p:spPr bwMode="auto">
          <a:xfrm flipH="1" flipV="1">
            <a:off x="19050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Line 63"/>
          <p:cNvSpPr>
            <a:spLocks noChangeShapeType="1"/>
          </p:cNvSpPr>
          <p:nvPr/>
        </p:nvSpPr>
        <p:spPr bwMode="auto">
          <a:xfrm flipH="1" flipV="1">
            <a:off x="3429000" y="3657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8" name="Line 64"/>
          <p:cNvSpPr>
            <a:spLocks noChangeShapeType="1"/>
          </p:cNvSpPr>
          <p:nvPr/>
        </p:nvSpPr>
        <p:spPr bwMode="auto">
          <a:xfrm flipV="1">
            <a:off x="4419600" y="36576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9" name="Line 65"/>
          <p:cNvSpPr>
            <a:spLocks noChangeShapeType="1"/>
          </p:cNvSpPr>
          <p:nvPr/>
        </p:nvSpPr>
        <p:spPr bwMode="auto">
          <a:xfrm flipV="1">
            <a:off x="64770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0" name="Line 66"/>
          <p:cNvSpPr>
            <a:spLocks noChangeShapeType="1"/>
          </p:cNvSpPr>
          <p:nvPr/>
        </p:nvSpPr>
        <p:spPr bwMode="auto">
          <a:xfrm flipH="1">
            <a:off x="22860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1" name="Line 67"/>
          <p:cNvSpPr>
            <a:spLocks noChangeShapeType="1"/>
          </p:cNvSpPr>
          <p:nvPr/>
        </p:nvSpPr>
        <p:spPr bwMode="auto">
          <a:xfrm>
            <a:off x="64770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2" name="Line 68"/>
          <p:cNvSpPr>
            <a:spLocks noChangeShapeType="1"/>
          </p:cNvSpPr>
          <p:nvPr/>
        </p:nvSpPr>
        <p:spPr bwMode="auto">
          <a:xfrm flipH="1">
            <a:off x="1752600" y="4648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3" name="Line 69"/>
          <p:cNvSpPr>
            <a:spLocks noChangeShapeType="1"/>
          </p:cNvSpPr>
          <p:nvPr/>
        </p:nvSpPr>
        <p:spPr bwMode="auto">
          <a:xfrm>
            <a:off x="6477000" y="4648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4" name="Line 70"/>
          <p:cNvSpPr>
            <a:spLocks noChangeShapeType="1"/>
          </p:cNvSpPr>
          <p:nvPr/>
        </p:nvSpPr>
        <p:spPr bwMode="auto">
          <a:xfrm flipH="1">
            <a:off x="3505200" y="4648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5" name="Line 71"/>
          <p:cNvSpPr>
            <a:spLocks noChangeShapeType="1"/>
          </p:cNvSpPr>
          <p:nvPr/>
        </p:nvSpPr>
        <p:spPr bwMode="auto">
          <a:xfrm>
            <a:off x="4495800" y="46482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Mama Galya\Рабочий стол\bb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7750" y="1285875"/>
            <a:ext cx="3738563" cy="4525963"/>
          </a:xfrm>
          <a:ln>
            <a:solidFill>
              <a:schemeClr val="accent1"/>
            </a:solidFill>
          </a:ln>
        </p:spPr>
      </p:pic>
      <p:pic>
        <p:nvPicPr>
          <p:cNvPr id="11267" name="Picture 3" descr="C:\Documents and Settings\Mama Galya\Рабочий стол\vvv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64497">
            <a:off x="788988" y="1574800"/>
            <a:ext cx="2997200" cy="4256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142875"/>
            <a:ext cx="1643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7" name="Line 37"/>
          <p:cNvSpPr>
            <a:spLocks noChangeShapeType="1"/>
          </p:cNvSpPr>
          <p:nvPr/>
        </p:nvSpPr>
        <p:spPr bwMode="auto">
          <a:xfrm>
            <a:off x="4572000" y="2133600"/>
            <a:ext cx="1800225" cy="2374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/>
          <a:lstStyle/>
          <a:p>
            <a:pPr algn="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2291" name="Line 34"/>
          <p:cNvSpPr>
            <a:spLocks noChangeShapeType="1"/>
          </p:cNvSpPr>
          <p:nvPr/>
        </p:nvSpPr>
        <p:spPr bwMode="auto">
          <a:xfrm flipH="1">
            <a:off x="2195513" y="2133600"/>
            <a:ext cx="2376487" cy="2735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428625"/>
            <a:ext cx="8785225" cy="720725"/>
          </a:xfrm>
        </p:spPr>
        <p:txBody>
          <a:bodyPr lIns="0" tIns="0" rIns="0" bIns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smtClean="0">
                <a:solidFill>
                  <a:schemeClr val="tx1"/>
                </a:solidFill>
              </a:rPr>
              <a:t>Модель внеурочной деятельности 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в начальной школе МАОУ лицей п.г.т. Афипский</a:t>
            </a:r>
            <a:r>
              <a:rPr lang="ru-RU" sz="28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3" name="Oval 11"/>
          <p:cNvSpPr>
            <a:spLocks noChangeArrowheads="1"/>
          </p:cNvSpPr>
          <p:nvPr/>
        </p:nvSpPr>
        <p:spPr bwMode="auto">
          <a:xfrm>
            <a:off x="0" y="2636838"/>
            <a:ext cx="3024188" cy="16557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/>
            <a:r>
              <a:rPr lang="ru-RU" sz="2200">
                <a:solidFill>
                  <a:srgbClr val="0000FF"/>
                </a:solidFill>
                <a:latin typeface="Tahoma" pitchFamily="34" charset="0"/>
              </a:rPr>
              <a:t>Спортивно-</a:t>
            </a:r>
          </a:p>
          <a:p>
            <a:pPr algn="ctr" defTabSz="449263"/>
            <a:r>
              <a:rPr lang="ru-RU" sz="2200">
                <a:solidFill>
                  <a:srgbClr val="0000FF"/>
                </a:solidFill>
                <a:latin typeface="Tahoma" pitchFamily="34" charset="0"/>
              </a:rPr>
              <a:t>оздоровительное</a:t>
            </a:r>
          </a:p>
          <a:p>
            <a:pPr algn="ctr" defTabSz="449263"/>
            <a:r>
              <a:rPr lang="ru-RU" sz="2000">
                <a:latin typeface="Tahoma" pitchFamily="34" charset="0"/>
              </a:rPr>
              <a:t>«Ритмика»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endParaRPr lang="ru-RU" sz="2000">
              <a:latin typeface="Tahoma" pitchFamily="34" charset="0"/>
            </a:endParaRPr>
          </a:p>
        </p:txBody>
      </p:sp>
      <p:sp>
        <p:nvSpPr>
          <p:cNvPr id="12294" name="AutoShape 15"/>
          <p:cNvSpPr>
            <a:spLocks noChangeArrowheads="1"/>
          </p:cNvSpPr>
          <p:nvPr/>
        </p:nvSpPr>
        <p:spPr bwMode="auto">
          <a:xfrm>
            <a:off x="1835150" y="1412875"/>
            <a:ext cx="6172200" cy="757238"/>
          </a:xfrm>
          <a:prstGeom prst="flowChartMultidocument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200">
                <a:solidFill>
                  <a:srgbClr val="0000FF"/>
                </a:solidFill>
                <a:latin typeface="Tahoma" pitchFamily="34" charset="0"/>
              </a:rPr>
              <a:t>Направления внеурочной деятельности</a:t>
            </a:r>
          </a:p>
        </p:txBody>
      </p:sp>
      <p:sp>
        <p:nvSpPr>
          <p:cNvPr id="12295" name="Oval 11"/>
          <p:cNvSpPr>
            <a:spLocks noChangeArrowheads="1"/>
          </p:cNvSpPr>
          <p:nvPr/>
        </p:nvSpPr>
        <p:spPr bwMode="auto">
          <a:xfrm>
            <a:off x="4932363" y="4724400"/>
            <a:ext cx="2951162" cy="18002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400">
                <a:solidFill>
                  <a:srgbClr val="0000FF"/>
                </a:solidFill>
                <a:latin typeface="Tahoma" pitchFamily="34" charset="0"/>
              </a:rPr>
              <a:t>Интеллектуальное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000">
                <a:latin typeface="Tahoma" pitchFamily="34" charset="0"/>
              </a:rPr>
              <a:t>Клуб «Любознайка»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000">
                <a:latin typeface="Tahoma" pitchFamily="34" charset="0"/>
              </a:rPr>
              <a:t>Клуб «Земля-наш общий дом»</a:t>
            </a:r>
            <a:endParaRPr lang="ru-RU" sz="3000">
              <a:latin typeface="Tahoma" pitchFamily="34" charset="0"/>
            </a:endParaRPr>
          </a:p>
        </p:txBody>
      </p:sp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539750" y="5084763"/>
            <a:ext cx="3095625" cy="15843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400">
                <a:solidFill>
                  <a:srgbClr val="0000FF"/>
                </a:solidFill>
                <a:latin typeface="Tahoma" pitchFamily="34" charset="0"/>
              </a:rPr>
              <a:t>Духовное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000">
                <a:latin typeface="Tahoma" pitchFamily="34" charset="0"/>
              </a:rPr>
              <a:t>Клуб «Зеркало души»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endParaRPr lang="ru-RU" sz="3000">
              <a:latin typeface="Tahoma" pitchFamily="34" charset="0"/>
            </a:endParaRPr>
          </a:p>
        </p:txBody>
      </p:sp>
      <p:sp>
        <p:nvSpPr>
          <p:cNvPr id="12297" name="Oval 11"/>
          <p:cNvSpPr>
            <a:spLocks noChangeArrowheads="1"/>
          </p:cNvSpPr>
          <p:nvPr/>
        </p:nvSpPr>
        <p:spPr bwMode="auto">
          <a:xfrm>
            <a:off x="3059113" y="3068638"/>
            <a:ext cx="2736850" cy="19446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400">
                <a:solidFill>
                  <a:srgbClr val="0000FF"/>
                </a:solidFill>
                <a:latin typeface="Tahoma" pitchFamily="34" charset="0"/>
              </a:rPr>
              <a:t>Социальное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000">
                <a:latin typeface="Tahoma" pitchFamily="34" charset="0"/>
              </a:rPr>
              <a:t>Клуб «Наш дружный класс»</a:t>
            </a:r>
          </a:p>
        </p:txBody>
      </p:sp>
      <p:sp>
        <p:nvSpPr>
          <p:cNvPr id="12298" name="Oval 11"/>
          <p:cNvSpPr>
            <a:spLocks noChangeArrowheads="1"/>
          </p:cNvSpPr>
          <p:nvPr/>
        </p:nvSpPr>
        <p:spPr bwMode="auto">
          <a:xfrm>
            <a:off x="6227763" y="2420938"/>
            <a:ext cx="2700337" cy="17986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400">
                <a:solidFill>
                  <a:srgbClr val="0000FF"/>
                </a:solidFill>
                <a:latin typeface="Tahoma" pitchFamily="34" charset="0"/>
              </a:rPr>
              <a:t>Культурное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000">
                <a:latin typeface="Tahoma" pitchFamily="34" charset="0"/>
              </a:rPr>
              <a:t>Клубы:«Таланты и поклонники»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000">
                <a:latin typeface="Tahoma" pitchFamily="34" charset="0"/>
              </a:rPr>
              <a:t> «Юный художник»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003366"/>
              </a:buClr>
              <a:buSzPct val="100000"/>
              <a:buFont typeface="Arial" charset="0"/>
              <a:buNone/>
            </a:pPr>
            <a:r>
              <a:rPr lang="ru-RU" sz="2000">
                <a:latin typeface="Tahoma" pitchFamily="34" charset="0"/>
              </a:rPr>
              <a:t>«Пластилиновая сказка»</a:t>
            </a:r>
            <a:endParaRPr lang="ru-RU" sz="3000">
              <a:latin typeface="Tahoma" pitchFamily="34" charset="0"/>
            </a:endParaRPr>
          </a:p>
        </p:txBody>
      </p:sp>
      <p:sp>
        <p:nvSpPr>
          <p:cNvPr id="12299" name="Line 33"/>
          <p:cNvSpPr>
            <a:spLocks noChangeShapeType="1"/>
          </p:cNvSpPr>
          <p:nvPr/>
        </p:nvSpPr>
        <p:spPr bwMode="auto">
          <a:xfrm flipH="1">
            <a:off x="1692275" y="2133600"/>
            <a:ext cx="28797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0" name="Line 35"/>
          <p:cNvSpPr>
            <a:spLocks noChangeShapeType="1"/>
          </p:cNvSpPr>
          <p:nvPr/>
        </p:nvSpPr>
        <p:spPr bwMode="auto">
          <a:xfrm flipH="1">
            <a:off x="4500563" y="2133600"/>
            <a:ext cx="71437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301" name="Line 36"/>
          <p:cNvSpPr>
            <a:spLocks noChangeShapeType="1"/>
          </p:cNvSpPr>
          <p:nvPr/>
        </p:nvSpPr>
        <p:spPr bwMode="auto">
          <a:xfrm>
            <a:off x="4572000" y="2133600"/>
            <a:ext cx="295275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85750" y="285750"/>
            <a:ext cx="8643938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                                  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Кружок «Зеркало души»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 </a:t>
            </a:r>
          </a:p>
          <a:p>
            <a:pPr indent="450850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Пояснительная записка</a:t>
            </a:r>
          </a:p>
          <a:p>
            <a:pPr indent="450850"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Во-первых,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наше общество нуждается в подготовке широко образованных, высоконравственных людей, обладающих не только знаниями, но и прекрасными чертами личности.</a:t>
            </a:r>
            <a:endParaRPr lang="ru-RU" sz="2000"/>
          </a:p>
          <a:p>
            <a:pPr indent="450850"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Во-вторых,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в современном мире маленький человек живёт и развивается, окружённый множеством разнообразных источников сильного воздействия на него, как позитивного, так и негативного характера, которые (источники) ежедневно обрушиваются на неокрепший интеллект и чувства ребёнка, на ещё формирующуюся сферу нравственности. </a:t>
            </a:r>
            <a:endParaRPr lang="ru-RU" sz="2000"/>
          </a:p>
          <a:p>
            <a:pPr indent="450850"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В-третьих,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само по себе образование не гарантирует высокого уровня духовно-нравственной воспитанности, ибо воспитанность – это качество личности, определяющее в повседневном поведении человека его отношение к другим людям на основе уважения и доброжелательности к каждому человеку. К.Д. Ушинский писал: “Влияние нравственное составляет главную задачу воспитания”.</a:t>
            </a:r>
            <a:endParaRPr lang="ru-RU" sz="2000"/>
          </a:p>
          <a:p>
            <a:pPr indent="450850"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В-четвёртых,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вооружение нравственными знаниями важно и потому, что они не только информируют младшего школьника о нормах поведения, утверждаемых в современном обществе, но и дают представление о последствиях нарушения норм или последствиях данного поступка для окружающих людей.</a:t>
            </a:r>
            <a:endParaRPr lang="ru-RU" sz="200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42875" y="214313"/>
            <a:ext cx="87868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269875" algn="ctr" eaLnBrk="0" hangingPunct="0">
              <a:tabLst>
                <a:tab pos="457200" algn="l"/>
              </a:tabLst>
            </a:pPr>
            <a:r>
              <a:rPr lang="ru-RU" b="1">
                <a:latin typeface="Calibri" pitchFamily="34" charset="0"/>
                <a:cs typeface="Times New Roman" pitchFamily="18" charset="0"/>
              </a:rPr>
              <a:t>Цели  программы:</a:t>
            </a:r>
            <a:endParaRPr lang="ru-RU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формирование осознанного правильного отношения к объектам природы, находящимся рядом;</a:t>
            </a:r>
            <a:endParaRPr lang="ru-RU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формирование экологической культуры;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формирование целостной картины мира и осознание места в нем человека; </a:t>
            </a:r>
            <a:endParaRPr lang="ru-RU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развитие у младшего школьника опыта общения с людьми, обществом и природой.</a:t>
            </a:r>
            <a:endParaRPr lang="ru-RU"/>
          </a:p>
          <a:p>
            <a:pPr indent="269875" eaLnBrk="0" hangingPunct="0">
              <a:tabLst>
                <a:tab pos="457200" algn="l"/>
              </a:tabLst>
            </a:pPr>
            <a:r>
              <a:rPr lang="ru-RU" b="1">
                <a:latin typeface="Calibri" pitchFamily="34" charset="0"/>
                <a:cs typeface="Times New Roman" pitchFamily="18" charset="0"/>
              </a:rPr>
              <a:t>Задачи  программы:</a:t>
            </a:r>
            <a:endParaRPr lang="ru-RU"/>
          </a:p>
          <a:p>
            <a:pPr indent="269875" eaLnBrk="0" hangingPunct="0">
              <a:tabLst>
                <a:tab pos="457200" algn="l"/>
              </a:tabLst>
            </a:pPr>
            <a:r>
              <a:rPr lang="ru-RU" b="1" i="1">
                <a:latin typeface="Calibri" pitchFamily="34" charset="0"/>
                <a:cs typeface="Times New Roman" pitchFamily="18" charset="0"/>
              </a:rPr>
              <a:t>Обучающие: </a:t>
            </a:r>
            <a:endParaRPr lang="ru-RU" b="1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Учить детей быть ответственными за свои поступки. </a:t>
            </a:r>
            <a:endParaRPr lang="ru-RU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Формировать культуру поведения в общественных местах. </a:t>
            </a:r>
            <a:endParaRPr lang="ru-RU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Обогащать представления об окружающем мире. </a:t>
            </a:r>
            <a:endParaRPr lang="ru-RU"/>
          </a:p>
          <a:p>
            <a:pPr indent="269875" eaLnBrk="0" fontAlgn="t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Укрепление нравственности, основанной на свободе воли и духовных отечественных традициях, внутренней уста­новке     </a:t>
            </a:r>
            <a:endParaRPr lang="ru-RU"/>
          </a:p>
          <a:p>
            <a:pPr indent="269875" eaLnBrk="0" fontAlgn="t" hangingPunct="0"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личности школьника поступать согласно своей со­вести.</a:t>
            </a:r>
            <a:endParaRPr lang="ru-RU"/>
          </a:p>
          <a:p>
            <a:pPr indent="269875" eaLnBrk="0" hangingPunct="0">
              <a:tabLst>
                <a:tab pos="457200" algn="l"/>
              </a:tabLst>
            </a:pPr>
            <a:r>
              <a:rPr lang="ru-RU" b="1" i="1">
                <a:latin typeface="Calibri" pitchFamily="34" charset="0"/>
                <a:cs typeface="Times New Roman" pitchFamily="18" charset="0"/>
              </a:rPr>
              <a:t>Развивающие: </a:t>
            </a:r>
            <a:endParaRPr lang="ru-RU" b="1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Развитие навыков общения и взаимодействия со сверстниками;</a:t>
            </a:r>
            <a:endParaRPr lang="ru-RU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Развитие навыков саморегуляции и рефлексии.</a:t>
            </a:r>
            <a:endParaRPr lang="ru-RU"/>
          </a:p>
          <a:p>
            <a:pPr indent="269875" eaLnBrk="0" fontAlgn="t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Развитие доброжелательности и эмоциональной отзыв­чивости, понимания и сопереживания другим людям.</a:t>
            </a:r>
            <a:endParaRPr lang="ru-RU">
              <a:cs typeface="Times New Roman" pitchFamily="18" charset="0"/>
            </a:endParaRPr>
          </a:p>
          <a:p>
            <a:pPr indent="269875" eaLnBrk="0" fontAlgn="t" hangingPunct="0">
              <a:tabLst>
                <a:tab pos="457200" algn="l"/>
              </a:tabLst>
            </a:pPr>
            <a:r>
              <a:rPr lang="ru-RU" i="1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b="1" i="1">
                <a:latin typeface="Calibri" pitchFamily="34" charset="0"/>
                <a:cs typeface="Times New Roman" pitchFamily="18" charset="0"/>
              </a:rPr>
              <a:t>Воспитательные: </a:t>
            </a:r>
            <a:endParaRPr lang="ru-RU" b="1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Коррекция отклонений в поведении ребенка (застенчивости, агрессивности, негативного эмоционального состояния).</a:t>
            </a:r>
            <a:endParaRPr lang="ru-RU"/>
          </a:p>
          <a:p>
            <a:pPr indent="269875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latin typeface="Calibri" pitchFamily="34" charset="0"/>
                <a:cs typeface="Times New Roman" pitchFamily="18" charset="0"/>
              </a:rPr>
              <a:t>Развитие навыков эмпатии у детей.</a:t>
            </a: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0"/>
            <a:ext cx="12858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573</TotalTime>
  <Words>1890</Words>
  <Application>Microsoft Office PowerPoint</Application>
  <PresentationFormat>Экран (4:3)</PresentationFormat>
  <Paragraphs>228</Paragraphs>
  <Slides>21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Лист Microsoft Office Excel 97-2003</vt:lpstr>
      <vt:lpstr>Слайд 1</vt:lpstr>
      <vt:lpstr>Слайд 2</vt:lpstr>
      <vt:lpstr>                  Работаем по новым стандартам</vt:lpstr>
      <vt:lpstr>                     ВНЕУРОЧНАЯ ДЕЯТЕЛЬНОСТЬ</vt:lpstr>
      <vt:lpstr>               Цель и общие задачи воспитания и социализации                                                        учащихся начальной школы</vt:lpstr>
      <vt:lpstr>Слайд 6</vt:lpstr>
      <vt:lpstr>Модель внеурочной деятельности  в начальной школе МАОУ лицей п.г.т. Афипский </vt:lpstr>
      <vt:lpstr>Слайд 8</vt:lpstr>
      <vt:lpstr>Слайд 9</vt:lpstr>
      <vt:lpstr>Таблица  тематического  распределения  часов</vt:lpstr>
      <vt:lpstr>Актуальность  программы</vt:lpstr>
      <vt:lpstr>Слайд 12</vt:lpstr>
      <vt:lpstr>Слайд 13</vt:lpstr>
      <vt:lpstr>Слайд 14</vt:lpstr>
      <vt:lpstr>Слайд 15</vt:lpstr>
      <vt:lpstr>Слайд 16</vt:lpstr>
      <vt:lpstr>           ВОСПИТАТЕЛЬНЫЕ РЕЗУЛЬТАТЫ И ЭФФЕКТЫ ВНЕУРОЧНОЙ ДЕЯТЕЛЬНОСТИ </vt:lpstr>
      <vt:lpstr>Слайд 18</vt:lpstr>
      <vt:lpstr>Слайд 19</vt:lpstr>
      <vt:lpstr>Слайд 20</vt:lpstr>
      <vt:lpstr>Слайд 21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МОУ лицейц пос.Афипского</cp:lastModifiedBy>
  <cp:revision>63</cp:revision>
  <dcterms:created xsi:type="dcterms:W3CDTF">2011-05-18T18:04:13Z</dcterms:created>
  <dcterms:modified xsi:type="dcterms:W3CDTF">2012-04-25T06:25:16Z</dcterms:modified>
</cp:coreProperties>
</file>