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9F2F0-41EB-48C0-A339-2DDF1C99E932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8609A-084D-4A5D-B6E9-31D2020094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8609A-084D-4A5D-B6E9-31D2020094C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reshfanatics.com.au/communities/8/004/007/331/608/images/4529266728.png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reshfanatics.com.au/communities/8/004/007/331/608/images/4529266728.png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reshfanatics.com.au/communities/8/004/007/331/608/images/4529266728.png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65E6-F6EF-4E0A-A9C0-8EC2B2AD5CE8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365F-9A5A-4F76-9BF3-4ECF9FFCD0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65E6-F6EF-4E0A-A9C0-8EC2B2AD5CE8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365F-9A5A-4F76-9BF3-4ECF9FFCD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65E6-F6EF-4E0A-A9C0-8EC2B2AD5CE8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365F-9A5A-4F76-9BF3-4ECF9FFCD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928794" y="928670"/>
            <a:ext cx="5786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Фруктово-ягодная азбука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11" name="i-main-pic" descr="Картинка 91 из 6479">
            <a:hlinkClick r:id="rId2" tgtFrame="_blank"/>
          </p:cNvPr>
          <p:cNvPicPr/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298" y="2285992"/>
            <a:ext cx="43529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928794" y="928670"/>
            <a:ext cx="5786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Фруктово-ягодная азбука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11" name="i-main-pic" descr="Картинка 91 из 6479">
            <a:hlinkClick r:id="rId2" tgtFrame="_blank"/>
          </p:cNvPr>
          <p:cNvPicPr/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298" y="2285992"/>
            <a:ext cx="43529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65E6-F6EF-4E0A-A9C0-8EC2B2AD5CE8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365F-9A5A-4F76-9BF3-4ECF9FFCD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65E6-F6EF-4E0A-A9C0-8EC2B2AD5CE8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83A365F-9A5A-4F76-9BF3-4ECF9FFCD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65E6-F6EF-4E0A-A9C0-8EC2B2AD5CE8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365F-9A5A-4F76-9BF3-4ECF9FFCD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65E6-F6EF-4E0A-A9C0-8EC2B2AD5CE8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365F-9A5A-4F76-9BF3-4ECF9FFCD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65E6-F6EF-4E0A-A9C0-8EC2B2AD5CE8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365F-9A5A-4F76-9BF3-4ECF9FFCD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928794" y="928670"/>
            <a:ext cx="5786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Фруктово-ягодная азбука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6" name="i-main-pic" descr="Картинка 91 из 6479">
            <a:hlinkClick r:id="rId2" tgtFrame="_blank"/>
          </p:cNvPr>
          <p:cNvPicPr/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298" y="2285992"/>
            <a:ext cx="43529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65E6-F6EF-4E0A-A9C0-8EC2B2AD5CE8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365F-9A5A-4F76-9BF3-4ECF9FFCD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65E6-F6EF-4E0A-A9C0-8EC2B2AD5CE8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365F-9A5A-4F76-9BF3-4ECF9FFCD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8F65E6-F6EF-4E0A-A9C0-8EC2B2AD5CE8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3A365F-9A5A-4F76-9BF3-4ECF9FFCD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03" r:id="rId12"/>
    <p:sldLayoutId id="2147483708" r:id="rId13"/>
  </p:sldLayoutIdLst>
  <p:transition spd="med" advClick="0" advTm="1000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freshfanatics.com.au/communities/8/004/007/331/608/images/4529266728.pn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yandsearch?rpt=simage&amp;ed=1&amp;text=%D1%84%D1%80%D1%83%D0%BA%D1%82%D0%BE%D0%B2%D0%B0%D1%8F%20%D0%B0%D0%B7%D0%B1%D1%83%D0%BA%D0%B0&amp;img_url=raskraska.ucoz.net/_ph/15/2/279000005.jpg&amp;p=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tinki24.ru/kartinki/frukty/" TargetMode="External"/><Relationship Id="rId2" Type="http://schemas.openxmlformats.org/officeDocument/2006/relationships/hyperlink" Target="http://www.kartinki24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baby.ru/blogs/post/80313485-37593738/" TargetMode="External"/><Relationship Id="rId5" Type="http://schemas.openxmlformats.org/officeDocument/2006/relationships/hyperlink" Target="http://www.liveinternet.ru/users/4652061/post212988590" TargetMode="External"/><Relationship Id="rId4" Type="http://schemas.openxmlformats.org/officeDocument/2006/relationships/hyperlink" Target="http://fanparty.ru/fanclubs/fruit-and-berries/pict&#8230;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rpt=simage&amp;ed=1&amp;text=%D1%84%D1%80%D1%83%D0%BA%D1%82%D0%BE%D0%B2%D0%B0%D1%8F%20%D0%B0%D0%B7%D0%B1%D1%83%D0%BA%D0%B0&amp;img_url=umniki-razumniki.ru/gallery/image.php?pic_id=10&amp;p=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8029604" cy="185738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Фруктово-ягодная азбука</a:t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pic>
        <p:nvPicPr>
          <p:cNvPr id="4" name="i-main-pic" descr="Картинка 91 из 6479">
            <a:hlinkClick r:id="rId2" tgtFrame="_blank"/>
          </p:cNvPr>
          <p:cNvPicPr/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643174" y="2571744"/>
            <a:ext cx="3474433" cy="30355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571604" y="4643446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МБОУ «Шипиловская основная общеобразовательная школа» </a:t>
            </a:r>
          </a:p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учитель начальных классов </a:t>
            </a:r>
          </a:p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Мухаметова Наталья Александровна</a:t>
            </a:r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Закрыл землянику зеленый листочек,</a:t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Как будто девчонку - зеленый платочек.</a:t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Но взгляд озорной не укрыть под платочком,</a:t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И ягодка тоже видна под листочком.</a:t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endParaRPr lang="ru-RU" sz="1800" dirty="0">
              <a:solidFill>
                <a:schemeClr val="bg1">
                  <a:lumMod val="10000"/>
                </a:schemeClr>
              </a:solidFill>
              <a:effectLst/>
            </a:endParaRPr>
          </a:p>
        </p:txBody>
      </p:sp>
      <p:pic>
        <p:nvPicPr>
          <p:cNvPr id="8194" name="Picture 2" descr="C:\Documents and Settings\Admin\Мои документы\азбукафруктовая\З\photo_138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2786058"/>
            <a:ext cx="4572000" cy="3429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28926" y="1643050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10000"/>
                  </a:schemeClr>
                </a:solidFill>
              </a:rPr>
              <a:t>земляника</a:t>
            </a:r>
            <a:endParaRPr lang="ru-RU" sz="3200" b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86436" cy="2439982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Иностранный пассажир</a:t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Ел в автобусе инжир.</a:t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Два другие пассажира</a:t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Попросили часть инжира.</a:t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Улыбнувшись господам,</a:t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Он ответил: "Фига - вам!"</a:t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Понимаешь, в чем интрига:</a:t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Ведь инжир зовётся "фига"...</a:t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chemeClr val="bg1">
                  <a:lumMod val="10000"/>
                </a:schemeClr>
              </a:solidFill>
              <a:effectLst/>
            </a:endParaRPr>
          </a:p>
        </p:txBody>
      </p:sp>
      <p:pic>
        <p:nvPicPr>
          <p:cNvPr id="4" name="Содержимое 3" descr="http://im0-tub-ru.yandex.net/i?id=51251445-42-72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2857496"/>
            <a:ext cx="4315883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29190" y="1714488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10000"/>
                  </a:schemeClr>
                </a:solidFill>
              </a:rPr>
              <a:t>инжир</a:t>
            </a:r>
            <a:endParaRPr lang="ru-RU" sz="3600" b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42576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НИЗОК, ДА КОЛЮЧ,</a:t>
            </a:r>
            <a:br>
              <a:rPr lang="ru-RU" sz="2000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СЛАДОК, ДА НЕ ПАХУЧ.</a:t>
            </a:r>
            <a:br>
              <a:rPr lang="ru-RU" sz="2000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ЯГОДУ СОРВЁШЬ –</a:t>
            </a:r>
            <a:br>
              <a:rPr lang="ru-RU" sz="2000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ВСЮ РУКУ ОБДЕРЁШЬ.</a:t>
            </a:r>
            <a:endParaRPr lang="ru-RU" sz="2000" dirty="0">
              <a:solidFill>
                <a:schemeClr val="bg1">
                  <a:lumMod val="10000"/>
                </a:schemeClr>
              </a:solidFill>
              <a:effectLst/>
            </a:endParaRPr>
          </a:p>
        </p:txBody>
      </p:sp>
      <p:pic>
        <p:nvPicPr>
          <p:cNvPr id="9218" name="Picture 2" descr="C:\Documents and Settings\Admin\Мои документы\азбукафруктовая\К\64397615_485155_30090x600_kruyzhovnik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785794"/>
            <a:ext cx="3233896" cy="29289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72132" y="35716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КРЫЖОВНИК</a:t>
            </a:r>
            <a:endParaRPr lang="ru-RU" b="1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9219" name="Picture 3" descr="C:\Documents and Settings\Admin\Мои документы\азбукафруктовая\К\iCAYYWPI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12" y="4429132"/>
            <a:ext cx="2482985" cy="2000264"/>
          </a:xfrm>
          <a:prstGeom prst="rect">
            <a:avLst/>
          </a:prstGeom>
          <a:noFill/>
        </p:spPr>
      </p:pic>
      <p:pic>
        <p:nvPicPr>
          <p:cNvPr id="9220" name="Picture 4" descr="C:\Documents and Settings\Admin\Мои документы\азбукафруктовая\К\калин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8992" y="4500570"/>
            <a:ext cx="2442716" cy="1838333"/>
          </a:xfrm>
          <a:prstGeom prst="rect">
            <a:avLst/>
          </a:prstGeom>
          <a:noFill/>
        </p:spPr>
      </p:pic>
      <p:pic>
        <p:nvPicPr>
          <p:cNvPr id="9221" name="Picture 5" descr="C:\Documents and Settings\Admin\Мои документы\азбукафруктовая\К\клюкв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4214818"/>
            <a:ext cx="2314583" cy="20665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4" y="242886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А ЕЩЁ НА БУКВУ   К</a:t>
            </a:r>
            <a:endParaRPr lang="ru-RU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371475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КЛЮКВА</a:t>
            </a: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6182" y="400050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КАЛИНА</a:t>
            </a: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7950" y="392906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КЛУБНИКА</a:t>
            </a: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4572032" cy="235745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Хоть лимон и лайм похожи,</a:t>
            </a:r>
            <a:br>
              <a:rPr lang="ru-RU" sz="2700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ru-RU" sz="27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Это не одно и то же.</a:t>
            </a:r>
            <a:br>
              <a:rPr lang="ru-RU" sz="2700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ru-RU" sz="27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Признак есть определенный:</a:t>
            </a:r>
            <a:br>
              <a:rPr lang="ru-RU" sz="2700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ru-RU" sz="27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Этот - желтый, тот - зеленый.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effectLst/>
            </a:endParaRPr>
          </a:p>
        </p:txBody>
      </p:sp>
      <p:pic>
        <p:nvPicPr>
          <p:cNvPr id="10242" name="Picture 2" descr="C:\Documents and Settings\Admin\Мои документы\азбукафруктовая\Л\iCAS7Z7I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3571876"/>
            <a:ext cx="3214710" cy="2286016"/>
          </a:xfrm>
          <a:prstGeom prst="rect">
            <a:avLst/>
          </a:prstGeom>
          <a:noFill/>
        </p:spPr>
      </p:pic>
      <p:pic>
        <p:nvPicPr>
          <p:cNvPr id="10243" name="Picture 3" descr="C:\Documents and Settings\Admin\Мои документы\азбукафруктовая\Л\iCAFMNH2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4000504"/>
            <a:ext cx="2643206" cy="19288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00166" y="300037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ЛИМОН</a:t>
            </a: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2198" y="321468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ЛАЙМ</a:t>
            </a: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342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СРЕДИ МОРОШКИ И МАЛИНЫ</a:t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ЗАЗНАЁТСЯ МАНДАРИН.</a:t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ОН УЗНАЛ, ЧТО У КИТАЙЦЕВ</a:t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ОН КОРОЛЬ И ВЛАСТЕЛИН</a:t>
            </a:r>
            <a:endParaRPr lang="ru-RU" sz="1800" dirty="0">
              <a:solidFill>
                <a:schemeClr val="bg1">
                  <a:lumMod val="10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328982" cy="311468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1266" name="Picture 2" descr="C:\Documents and Settings\Admin\Мои документы\азбукафруктовая\М\iCALLJWF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785794"/>
            <a:ext cx="2857520" cy="26670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43570" y="42860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МАНДАРИН</a:t>
            </a:r>
            <a:endParaRPr lang="ru-RU" b="1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11267" name="Picture 3" descr="C:\Documents and Settings\Admin\Мои документы\азбукафруктовая\М\iCAI8HZMW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4429132"/>
            <a:ext cx="2286016" cy="1950734"/>
          </a:xfrm>
          <a:prstGeom prst="rect">
            <a:avLst/>
          </a:prstGeom>
          <a:noFill/>
        </p:spPr>
      </p:pic>
      <p:pic>
        <p:nvPicPr>
          <p:cNvPr id="11268" name="Picture 4" descr="C:\Documents and Settings\Admin\Мои документы\азбукафруктовая\М\iCARGONP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3306" y="4357694"/>
            <a:ext cx="2071702" cy="2071702"/>
          </a:xfrm>
          <a:prstGeom prst="rect">
            <a:avLst/>
          </a:prstGeom>
          <a:noFill/>
        </p:spPr>
      </p:pic>
      <p:pic>
        <p:nvPicPr>
          <p:cNvPr id="11269" name="Picture 5" descr="C:\Documents and Settings\Admin\Мои документы\азбукафруктовая\М\iCA0P4J2M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388" y="4357694"/>
            <a:ext cx="2335756" cy="20297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85786" y="389548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МАЛИНА</a:t>
            </a:r>
            <a:endParaRPr lang="ru-RU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86182" y="3826947"/>
            <a:ext cx="1857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CBCBFF">
                    <a:lumMod val="10000"/>
                  </a:srgbClr>
                </a:solidFill>
              </a:rPr>
              <a:t>МОРОШКА</a:t>
            </a:r>
            <a:endParaRPr lang="ru-RU" b="1" dirty="0">
              <a:solidFill>
                <a:srgbClr val="CBCBFF">
                  <a:lumMod val="1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388" y="392906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МАНГО</a:t>
            </a:r>
            <a:endParaRPr lang="ru-RU" b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chemeClr val="accent6">
                    <a:lumMod val="10000"/>
                  </a:schemeClr>
                </a:solidFill>
                <a:effectLst/>
              </a:rPr>
              <a:t>От папы - мякоть сладкая,</a:t>
            </a:r>
            <a:br>
              <a:rPr lang="ru-RU" sz="2200" dirty="0" smtClean="0">
                <a:solidFill>
                  <a:schemeClr val="accent6">
                    <a:lumMod val="10000"/>
                  </a:schemeClr>
                </a:solidFill>
                <a:effectLst/>
              </a:rPr>
            </a:br>
            <a:r>
              <a:rPr lang="ru-RU" sz="2200" dirty="0" smtClean="0">
                <a:solidFill>
                  <a:schemeClr val="accent6">
                    <a:lumMod val="10000"/>
                  </a:schemeClr>
                </a:solidFill>
                <a:effectLst/>
              </a:rPr>
              <a:t>От мамы - кожа гладкая.</a:t>
            </a:r>
            <a:br>
              <a:rPr lang="ru-RU" sz="2200" dirty="0" smtClean="0">
                <a:solidFill>
                  <a:schemeClr val="accent6">
                    <a:lumMod val="10000"/>
                  </a:schemeClr>
                </a:solidFill>
                <a:effectLst/>
              </a:rPr>
            </a:br>
            <a:r>
              <a:rPr lang="ru-RU" sz="2200" dirty="0" smtClean="0">
                <a:solidFill>
                  <a:schemeClr val="accent6">
                    <a:lumMod val="10000"/>
                  </a:schemeClr>
                </a:solidFill>
                <a:effectLst/>
              </a:rPr>
              <a:t>Я от вас не утаю -</a:t>
            </a:r>
            <a:br>
              <a:rPr lang="ru-RU" sz="2200" dirty="0" smtClean="0">
                <a:solidFill>
                  <a:schemeClr val="accent6">
                    <a:lumMod val="10000"/>
                  </a:schemeClr>
                </a:solidFill>
                <a:effectLst/>
              </a:rPr>
            </a:br>
            <a:r>
              <a:rPr lang="ru-RU" sz="2200" dirty="0" smtClean="0">
                <a:solidFill>
                  <a:schemeClr val="accent6">
                    <a:lumMod val="10000"/>
                  </a:schemeClr>
                </a:solidFill>
                <a:effectLst/>
              </a:rPr>
              <a:t>Обожаю всю семью!</a:t>
            </a:r>
            <a:br>
              <a:rPr lang="ru-RU" sz="2200" dirty="0" smtClean="0">
                <a:solidFill>
                  <a:schemeClr val="accent6">
                    <a:lumMod val="10000"/>
                  </a:schemeClr>
                </a:solidFill>
                <a:effectLst/>
              </a:rPr>
            </a:br>
            <a:r>
              <a:rPr lang="ru-RU" sz="2200" dirty="0" smtClean="0">
                <a:solidFill>
                  <a:schemeClr val="accent6">
                    <a:lumMod val="10000"/>
                  </a:schemeClr>
                </a:solidFill>
                <a:effectLst/>
              </a:rPr>
              <a:t/>
            </a:r>
            <a:br>
              <a:rPr lang="ru-RU" sz="2200" dirty="0" smtClean="0">
                <a:solidFill>
                  <a:schemeClr val="accent6">
                    <a:lumMod val="10000"/>
                  </a:schemeClr>
                </a:solidFill>
                <a:effectLst/>
              </a:rPr>
            </a:br>
            <a:r>
              <a:rPr lang="ru-RU" sz="2200" dirty="0" smtClean="0">
                <a:solidFill>
                  <a:schemeClr val="accent6">
                    <a:lumMod val="10000"/>
                  </a:schemeClr>
                </a:solidFill>
                <a:effectLst/>
              </a:rPr>
              <a:t/>
            </a:r>
            <a:br>
              <a:rPr lang="ru-RU" sz="2200" dirty="0" smtClean="0">
                <a:solidFill>
                  <a:schemeClr val="accent6">
                    <a:lumMod val="10000"/>
                  </a:schemeClr>
                </a:solidFill>
                <a:effectLst/>
              </a:rPr>
            </a:br>
            <a:r>
              <a:rPr lang="ru-RU" sz="2200" dirty="0" smtClean="0">
                <a:solidFill>
                  <a:schemeClr val="accent6">
                    <a:lumMod val="10000"/>
                  </a:schemeClr>
                </a:solidFill>
                <a:effectLst/>
              </a:rPr>
              <a:t/>
            </a:r>
            <a:br>
              <a:rPr lang="ru-RU" sz="2200" dirty="0" smtClean="0">
                <a:solidFill>
                  <a:schemeClr val="accent6">
                    <a:lumMod val="10000"/>
                  </a:schemeClr>
                </a:solidFill>
                <a:effectLst/>
              </a:rPr>
            </a:br>
            <a:r>
              <a:rPr lang="ru-RU" sz="2200" dirty="0" smtClean="0">
                <a:solidFill>
                  <a:schemeClr val="accent6">
                    <a:lumMod val="10000"/>
                  </a:schemeClr>
                </a:solidFill>
                <a:effectLst/>
              </a:rPr>
              <a:t/>
            </a:r>
            <a:br>
              <a:rPr lang="ru-RU" sz="2200" dirty="0" smtClean="0">
                <a:solidFill>
                  <a:schemeClr val="accent6">
                    <a:lumMod val="10000"/>
                  </a:schemeClr>
                </a:solidFill>
                <a:effectLst/>
              </a:rPr>
            </a:br>
            <a:endParaRPr lang="ru-RU" sz="2200" dirty="0">
              <a:solidFill>
                <a:schemeClr val="accent6">
                  <a:lumMod val="10000"/>
                </a:schemeClr>
              </a:solidFill>
              <a:effectLst/>
            </a:endParaRPr>
          </a:p>
        </p:txBody>
      </p:sp>
      <p:pic>
        <p:nvPicPr>
          <p:cNvPr id="31746" name="Picture 2" descr="C:\Documents and Settings\Admin\Мои документы\работа\проекты\проекты мои\проект фрукты\азбукафруктовая\Н\iCAZ7FM0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3714752"/>
            <a:ext cx="2786077" cy="19874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628" y="3500438"/>
            <a:ext cx="3357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На подносе - нектарин,</a:t>
            </a:r>
            <a:b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Персика и сливы сын.</a:t>
            </a:r>
            <a:b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785794"/>
            <a:ext cx="6222770" cy="10001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effectLst/>
              </a:rPr>
              <a:t>облепиха</a:t>
            </a:r>
            <a:endParaRPr lang="ru-RU" dirty="0">
              <a:solidFill>
                <a:schemeClr val="accent6">
                  <a:lumMod val="10000"/>
                </a:schemeClr>
              </a:solidFill>
              <a:effectLst/>
            </a:endParaRPr>
          </a:p>
        </p:txBody>
      </p:sp>
      <p:pic>
        <p:nvPicPr>
          <p:cNvPr id="32770" name="Picture 2" descr="C:\Documents and Settings\Admin\Мои документы\работа\проекты\проекты мои\проект фрукты\азбукафруктовая\О\iCAKBLXV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3500438"/>
            <a:ext cx="3643333" cy="28175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86380" y="3643314"/>
            <a:ext cx="30718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На деревьях ягод вихрь!</a:t>
            </a:r>
            <a:b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Это зреет облепиха.</a:t>
            </a:r>
            <a:b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Приходите, приглашаем,</a:t>
            </a:r>
            <a:b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Сбор устроим урожая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ПЕРСИК</a:t>
            </a:r>
            <a:endParaRPr lang="ru-RU" dirty="0"/>
          </a:p>
        </p:txBody>
      </p:sp>
      <p:pic>
        <p:nvPicPr>
          <p:cNvPr id="33794" name="Picture 2" descr="C:\Documents and Settings\Admin\Мои документы\работа\проекты\проекты мои\проект фрукты\азбукафруктовая\П\iCAVXDCH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3643314"/>
            <a:ext cx="3500462" cy="282370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2500306"/>
            <a:ext cx="39290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  <a:t>Крупный плод , в боку ложбинка ,</a:t>
            </a:r>
            <a:b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  <a:t>Внутри косточка - начинка .</a:t>
            </a:r>
            <a:b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  <a:t>Чуть ворсистый , с нежной кожей ,</a:t>
            </a:r>
            <a:b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  <a:t>Чуть на яблоко похожий ,</a:t>
            </a:r>
            <a:b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  <a:t>Подрумяненный он сбоку -</a:t>
            </a:r>
            <a:b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  <a:t>Вам достаточно намеков ?</a:t>
            </a:r>
            <a:b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  <a:t>Жду ответа от ребят ...</a:t>
            </a:r>
            <a:b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  <a:t>В вазе персики лежат !</a:t>
            </a:r>
            <a:b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</a:br>
            <a:endParaRPr lang="ru-RU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рябина</a:t>
            </a:r>
            <a:endParaRPr lang="ru-RU" dirty="0"/>
          </a:p>
        </p:txBody>
      </p:sp>
      <p:pic>
        <p:nvPicPr>
          <p:cNvPr id="34818" name="Picture 2" descr="C:\Documents and Settings\Admin\Мои документы\работа\проекты\проекты мои\проект фрукты\азбукафруктовая\Р\iCA7QO3FQ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4000504"/>
            <a:ext cx="3357586" cy="252938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72066" y="1785926"/>
            <a:ext cx="3143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Хоть зима свои перины</a:t>
            </a:r>
            <a:b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Расстелила у рябины,</a:t>
            </a:r>
            <a:b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И вокруг морозом веет,</a:t>
            </a:r>
            <a:b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Ярко ягода алеет!</a:t>
            </a:r>
            <a:endParaRPr lang="ru-RU" sz="20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solidFill>
                  <a:schemeClr val="accent6">
                    <a:lumMod val="25000"/>
                  </a:schemeClr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accent6">
                    <a:lumMod val="25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accent6">
                    <a:lumMod val="25000"/>
                  </a:schemeClr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accent6">
                    <a:lumMod val="25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accent6">
                    <a:lumMod val="25000"/>
                  </a:schemeClr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accent6">
                    <a:lumMod val="25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accent6">
                    <a:lumMod val="25000"/>
                  </a:schemeClr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accent6">
                    <a:lumMod val="25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accent6">
                    <a:lumMod val="25000"/>
                  </a:schemeClr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accent6">
                    <a:lumMod val="25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accent6">
                    <a:lumMod val="25000"/>
                  </a:schemeClr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accent6">
                    <a:lumMod val="25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accent6">
                    <a:lumMod val="25000"/>
                  </a:schemeClr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accent6">
                    <a:lumMod val="25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accent6">
                    <a:lumMod val="25000"/>
                  </a:schemeClr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accent6">
                    <a:lumMod val="25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accent6">
                    <a:lumMod val="25000"/>
                  </a:schemeClr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accent6">
                    <a:lumMod val="25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accent6">
                    <a:lumMod val="25000"/>
                  </a:schemeClr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accent6">
                    <a:lumMod val="25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effectLst/>
              </a:rPr>
              <a:t>Когда пол-лета пройдено,</a:t>
            </a:r>
            <a:br>
              <a:rPr lang="ru-RU" sz="2000" dirty="0" smtClean="0">
                <a:solidFill>
                  <a:schemeClr val="accent6">
                    <a:lumMod val="10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effectLst/>
              </a:rPr>
              <a:t>Когда июль в зените,</a:t>
            </a:r>
            <a:br>
              <a:rPr lang="ru-RU" sz="2000" dirty="0" smtClean="0">
                <a:solidFill>
                  <a:schemeClr val="accent6">
                    <a:lumMod val="10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effectLst/>
              </a:rPr>
              <a:t>Найдите куст смородины,</a:t>
            </a:r>
            <a:br>
              <a:rPr lang="ru-RU" sz="2000" dirty="0" smtClean="0">
                <a:solidFill>
                  <a:schemeClr val="accent6">
                    <a:lumMod val="10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effectLst/>
              </a:rPr>
              <a:t>Под листик загляните.</a:t>
            </a:r>
            <a:br>
              <a:rPr lang="ru-RU" sz="2000" dirty="0" smtClean="0">
                <a:solidFill>
                  <a:schemeClr val="accent6">
                    <a:lumMod val="10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accent6">
                    <a:lumMod val="10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effectLst/>
              </a:rPr>
              <a:t>Без фонаря и заступа,</a:t>
            </a:r>
            <a:br>
              <a:rPr lang="ru-RU" sz="2000" dirty="0" smtClean="0">
                <a:solidFill>
                  <a:schemeClr val="accent6">
                    <a:lumMod val="10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effectLst/>
              </a:rPr>
              <a:t>Кирки и камнереза</a:t>
            </a:r>
            <a:br>
              <a:rPr lang="ru-RU" sz="2000" dirty="0" smtClean="0">
                <a:solidFill>
                  <a:schemeClr val="accent6">
                    <a:lumMod val="10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effectLst/>
              </a:rPr>
              <a:t>Вы здесь найдете запросто</a:t>
            </a:r>
            <a:br>
              <a:rPr lang="ru-RU" sz="2000" dirty="0" smtClean="0">
                <a:solidFill>
                  <a:schemeClr val="accent6">
                    <a:lumMod val="10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effectLst/>
              </a:rPr>
              <a:t>Скопления железа!</a:t>
            </a: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accent6">
                    <a:lumMod val="25000"/>
                  </a:schemeClr>
                </a:solidFill>
                <a:effectLst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5842" name="Picture 2" descr="C:\Documents and Settings\Admin\Мои документы\работа\проекты\проекты мои\проект фрукты\азбукафруктовая\С\iCA4TRR6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3857628"/>
            <a:ext cx="2857520" cy="2228866"/>
          </a:xfrm>
          <a:prstGeom prst="rect">
            <a:avLst/>
          </a:prstGeom>
          <a:noFill/>
        </p:spPr>
      </p:pic>
      <p:pic>
        <p:nvPicPr>
          <p:cNvPr id="35843" name="Picture 3" descr="C:\Documents and Settings\Admin\Мои документы\работа\проекты\проекты мои\проект фрукты\азбукафруктовая\С\iCAXL7MF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3781904"/>
            <a:ext cx="2500330" cy="245032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29256" y="1285860"/>
            <a:ext cx="33575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Погрустнела наша </a:t>
            </a: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  <a:t>слива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,,</a:t>
            </a:r>
            <a:b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Срочно требует полива...</a:t>
            </a:r>
            <a:b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После щедрого полива</a:t>
            </a:r>
            <a:b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Будет слива так красива!</a:t>
            </a:r>
            <a:b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4797436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700" b="1" dirty="0" smtClean="0">
                <a:solidFill>
                  <a:schemeClr val="bg1">
                    <a:lumMod val="10000"/>
                  </a:schemeClr>
                </a:solidFill>
              </a:rPr>
              <a:t>Эй</a:t>
            </a:r>
            <a:r>
              <a:rPr lang="ru-RU" sz="2700" b="1" dirty="0">
                <a:solidFill>
                  <a:schemeClr val="bg1">
                    <a:lumMod val="10000"/>
                  </a:schemeClr>
                </a:solidFill>
              </a:rPr>
              <a:t>, читатели любезные!</a:t>
            </a:r>
            <a:br>
              <a:rPr lang="ru-RU" sz="2700" b="1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2700" b="1" dirty="0">
                <a:solidFill>
                  <a:schemeClr val="bg1">
                    <a:lumMod val="10000"/>
                  </a:schemeClr>
                </a:solidFill>
              </a:rPr>
              <a:t>А вот азбука полезная!</a:t>
            </a:r>
            <a:br>
              <a:rPr lang="ru-RU" sz="2700" b="1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2700" b="1" dirty="0" smtClean="0">
                <a:solidFill>
                  <a:schemeClr val="bg1">
                    <a:lumMod val="10000"/>
                  </a:schemeClr>
                </a:solidFill>
              </a:rPr>
              <a:t>Вишнёво-апельсинная</a:t>
            </a:r>
            <a:r>
              <a:rPr lang="ru-RU" sz="2700" b="1" dirty="0">
                <a:solidFill>
                  <a:schemeClr val="bg1">
                    <a:lumMod val="10000"/>
                  </a:schemeClr>
                </a:solidFill>
              </a:rPr>
              <a:t>!</a:t>
            </a:r>
            <a:br>
              <a:rPr lang="ru-RU" sz="2700" b="1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2700" b="1" dirty="0">
                <a:solidFill>
                  <a:schemeClr val="bg1">
                    <a:lumMod val="10000"/>
                  </a:schemeClr>
                </a:solidFill>
              </a:rPr>
              <a:t>Стихотворно-витаминная!</a:t>
            </a:r>
            <a:br>
              <a:rPr lang="ru-RU" sz="2700" b="1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2700" b="1" dirty="0" smtClean="0">
                <a:solidFill>
                  <a:schemeClr val="bg1">
                    <a:lumMod val="10000"/>
                  </a:schemeClr>
                </a:solidFill>
              </a:rPr>
              <a:t>ягодная  </a:t>
            </a:r>
            <a:r>
              <a:rPr lang="ru-RU" sz="2700" b="1" dirty="0">
                <a:solidFill>
                  <a:schemeClr val="bg1">
                    <a:lumMod val="10000"/>
                  </a:schemeClr>
                </a:solidFill>
              </a:rPr>
              <a:t>и фруктовая,</a:t>
            </a:r>
            <a:br>
              <a:rPr lang="ru-RU" sz="2700" b="1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2700" b="1" dirty="0">
                <a:solidFill>
                  <a:schemeClr val="bg1">
                    <a:lumMod val="10000"/>
                  </a:schemeClr>
                </a:solidFill>
              </a:rPr>
              <a:t>К потреблению готовая!</a:t>
            </a:r>
            <a:br>
              <a:rPr lang="ru-RU" sz="2700" b="1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2700" b="1" dirty="0" smtClean="0">
                <a:solidFill>
                  <a:schemeClr val="bg1">
                    <a:lumMod val="10000"/>
                  </a:schemeClr>
                </a:solidFill>
              </a:rPr>
              <a:t>Налетайте</a:t>
            </a:r>
            <a:r>
              <a:rPr lang="ru-RU" sz="2700" b="1" dirty="0">
                <a:solidFill>
                  <a:schemeClr val="bg1">
                    <a:lumMod val="10000"/>
                  </a:schemeClr>
                </a:solidFill>
              </a:rPr>
              <a:t>, не смущайтесь!</a:t>
            </a:r>
            <a:br>
              <a:rPr lang="ru-RU" sz="2700" b="1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2700" b="1" dirty="0">
                <a:solidFill>
                  <a:schemeClr val="bg1">
                    <a:lumMod val="10000"/>
                  </a:schemeClr>
                </a:solidFill>
              </a:rPr>
              <a:t>Изучайте!</a:t>
            </a:r>
            <a:br>
              <a:rPr lang="ru-RU" sz="2700" b="1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2700" b="1" dirty="0">
                <a:solidFill>
                  <a:schemeClr val="bg1">
                    <a:lumMod val="10000"/>
                  </a:schemeClr>
                </a:solidFill>
              </a:rPr>
              <a:t>Угощайтесь!</a:t>
            </a:r>
            <a:r>
              <a:rPr lang="ru-RU" sz="2700" b="1" dirty="0"/>
              <a:t/>
            </a:r>
            <a:br>
              <a:rPr lang="ru-RU" sz="2700" b="1" dirty="0"/>
            </a:br>
            <a:endParaRPr lang="ru-RU" sz="5300" b="1" dirty="0"/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тёрн</a:t>
            </a:r>
            <a:endParaRPr lang="ru-RU" dirty="0"/>
          </a:p>
        </p:txBody>
      </p:sp>
      <p:pic>
        <p:nvPicPr>
          <p:cNvPr id="36866" name="Picture 2" descr="C:\Documents and Settings\Admin\Мои документы\работа\проекты\проекты мои\проект фрукты\азбукафруктовая\Т\iCAG8FMAJ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2890838"/>
            <a:ext cx="3357581" cy="25293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929322" y="2714620"/>
            <a:ext cx="24288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  <a:t>Терн любимец фей веселых</a:t>
            </a:r>
            <a:b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  <a:t>Терпко – кислых,</a:t>
            </a:r>
            <a:b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  <a:t>Сине – черных</a:t>
            </a:r>
            <a:b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  <a:t>Предлагает ягод нам.</a:t>
            </a:r>
            <a:b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  <a:t>Съем их сам,</a:t>
            </a:r>
            <a:b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  <a:t>Тебе не дам.</a:t>
            </a:r>
            <a:endParaRPr lang="ru-RU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фейхоа</a:t>
            </a:r>
            <a:endParaRPr lang="ru-RU" dirty="0"/>
          </a:p>
        </p:txBody>
      </p:sp>
      <p:pic>
        <p:nvPicPr>
          <p:cNvPr id="37890" name="Picture 2" descr="C:\Documents and Settings\Admin\Мои документы\работа\проекты\проекты мои\проект фрукты\азбукафруктовая\Ф\фейхо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2757488"/>
            <a:ext cx="3429019" cy="32232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1785926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</a:rPr>
              <a:t>ВКУС ЗАМОРСКИЙ, НЕОБЫЧНЫЙ</a:t>
            </a:r>
            <a:endParaRPr lang="ru-RU" sz="20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5074" y="1500174"/>
            <a:ext cx="25003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Рифму к слову фейхоа</a:t>
            </a:r>
            <a:b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Не найти мне ни за что.</a:t>
            </a:r>
            <a:b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И советую друзьям</a:t>
            </a:r>
            <a:b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Не грустить по фейхоа.</a:t>
            </a:r>
            <a:b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Но все помыслы мои</a:t>
            </a:r>
            <a:b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Где то возле фейхоа.</a:t>
            </a:r>
            <a:b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На земле и под землёй</a:t>
            </a:r>
            <a:b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Всё страдаю фейхоа.</a:t>
            </a:r>
            <a:b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У меня нет больше слов</a:t>
            </a:r>
            <a:b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Чтоб писать про фейхоа.</a:t>
            </a:r>
            <a:b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Посоветуйте вы мне</a:t>
            </a:r>
            <a:b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Что сказать о фейхоа.</a:t>
            </a:r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78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-1071594"/>
            <a:ext cx="4043362" cy="107159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effectLst/>
              </a:rPr>
              <a:t>Приближается зима -</a:t>
            </a:r>
            <a:br>
              <a:rPr lang="ru-RU" sz="2000" dirty="0" smtClean="0">
                <a:solidFill>
                  <a:schemeClr val="accent6">
                    <a:lumMod val="10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effectLst/>
              </a:rPr>
              <a:t>Появляется хурма.</a:t>
            </a:r>
            <a:br>
              <a:rPr lang="ru-RU" sz="2000" dirty="0" smtClean="0">
                <a:solidFill>
                  <a:schemeClr val="accent6">
                    <a:lumMod val="10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effectLst/>
              </a:rPr>
              <a:t>Солнечная, сочная!</a:t>
            </a:r>
            <a:br>
              <a:rPr lang="ru-RU" sz="2000" dirty="0" smtClean="0">
                <a:solidFill>
                  <a:schemeClr val="accent6">
                    <a:lumMod val="10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effectLst/>
              </a:rPr>
              <a:t>Южная, восточная!</a:t>
            </a:r>
            <a:br>
              <a:rPr lang="ru-RU" sz="2000" dirty="0" smtClean="0">
                <a:solidFill>
                  <a:schemeClr val="accent6">
                    <a:lumMod val="10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accent6">
                    <a:lumMod val="10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effectLst/>
              </a:rPr>
              <a:t>Продлеваем лето мы</a:t>
            </a:r>
            <a:br>
              <a:rPr lang="ru-RU" sz="2000" dirty="0" smtClean="0">
                <a:solidFill>
                  <a:schemeClr val="accent6">
                    <a:lumMod val="10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effectLst/>
              </a:rPr>
              <a:t>С появлением хурмы.</a:t>
            </a:r>
            <a:br>
              <a:rPr lang="ru-RU" sz="2000" dirty="0" smtClean="0">
                <a:solidFill>
                  <a:schemeClr val="accent6">
                    <a:lumMod val="10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</a:br>
            <a:endParaRPr lang="ru-RU" sz="2000" dirty="0">
              <a:solidFill>
                <a:schemeClr val="accent6">
                  <a:lumMod val="10000"/>
                </a:schemeClr>
              </a:solidFill>
              <a:effectLst/>
            </a:endParaRPr>
          </a:p>
        </p:txBody>
      </p:sp>
      <p:pic>
        <p:nvPicPr>
          <p:cNvPr id="38914" name="Picture 2" descr="C:\Documents and Settings\Admin\Мои документы\работа\проекты\проекты мои\проект фрукты\азбукафруктовая\Х\iCAWLDE4X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2833688"/>
            <a:ext cx="3286143" cy="273845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500042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10000"/>
                  </a:schemeClr>
                </a:solidFill>
              </a:rPr>
              <a:t>Хурма</a:t>
            </a:r>
            <a:endParaRPr lang="ru-RU" sz="40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1154098"/>
          </a:xfrm>
        </p:spPr>
        <p:txBody>
          <a:bodyPr>
            <a:normAutofit/>
          </a:bodyPr>
          <a:lstStyle/>
          <a:p>
            <a:r>
              <a:rPr lang="ru-RU" dirty="0" smtClean="0"/>
              <a:t>Черника</a:t>
            </a:r>
            <a:endParaRPr lang="ru-RU" dirty="0"/>
          </a:p>
        </p:txBody>
      </p:sp>
      <p:pic>
        <p:nvPicPr>
          <p:cNvPr id="39938" name="Picture 2" descr="C:\Documents and Settings\Admin\Мои документы\работа\проекты\проекты мои\проект фрукты\азбукафруктовая\Ч\iCA91T0N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4143380"/>
            <a:ext cx="1333500" cy="1009650"/>
          </a:xfrm>
          <a:prstGeom prst="rect">
            <a:avLst/>
          </a:prstGeom>
          <a:noFill/>
        </p:spPr>
      </p:pic>
      <p:pic>
        <p:nvPicPr>
          <p:cNvPr id="39939" name="Picture 3" descr="C:\Documents and Settings\Admin\Мои документы\работа\проекты\проекты мои\проект фрукты\азбукафруктовая\Ч\iCACPHCJ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60" y="4572008"/>
            <a:ext cx="1428750" cy="9810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1714488"/>
            <a:ext cx="3429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Так на вишенку похожа</a:t>
            </a:r>
            <a:b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Словно младшая сестра.</a:t>
            </a:r>
            <a:b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Так красива, так пригожа,</a:t>
            </a:r>
            <a:b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А на вкус как хороша!</a:t>
            </a:r>
            <a:b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</a:br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4942" y="1500174"/>
            <a:ext cx="30003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Чернику рвите осторожно:</a:t>
            </a:r>
            <a:b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Окрасит руки, как чернила;</a:t>
            </a:r>
            <a:b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Отмыть их сразу невозможно, </a:t>
            </a:r>
            <a:b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И не поможет даже мыло. </a:t>
            </a:r>
            <a:b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Но радует черника нас — </a:t>
            </a:r>
            <a:b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Она полезная для глаз.</a:t>
            </a:r>
            <a:b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</a:br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214290"/>
            <a:ext cx="3214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6">
                    <a:lumMod val="10000"/>
                  </a:schemeClr>
                </a:solidFill>
              </a:rPr>
              <a:t>Черешня</a:t>
            </a:r>
            <a:endParaRPr lang="ru-RU" sz="3200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399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effectLst/>
              </a:rPr>
              <a:t>Куст с шипами, куст колючий,</a:t>
            </a:r>
            <a:br>
              <a:rPr lang="ru-RU" sz="2000" dirty="0" smtClean="0">
                <a:solidFill>
                  <a:schemeClr val="accent6">
                    <a:lumMod val="10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effectLst/>
              </a:rPr>
              <a:t>Но совсем, совсем не </a:t>
            </a:r>
            <a:r>
              <a:rPr lang="ru-RU" sz="2000" dirty="0" err="1" smtClean="0">
                <a:solidFill>
                  <a:schemeClr val="accent6">
                    <a:lumMod val="10000"/>
                  </a:schemeClr>
                </a:solidFill>
                <a:effectLst/>
              </a:rPr>
              <a:t>злючий</a:t>
            </a: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effectLst/>
              </a:rPr>
              <a:t>!</a:t>
            </a:r>
            <a:br>
              <a:rPr lang="ru-RU" sz="2000" dirty="0" smtClean="0">
                <a:solidFill>
                  <a:schemeClr val="accent6">
                    <a:lumMod val="10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effectLst/>
              </a:rPr>
              <a:t>Розой он цветет прелестной,</a:t>
            </a:r>
            <a:br>
              <a:rPr lang="ru-RU" sz="2000" dirty="0" smtClean="0">
                <a:solidFill>
                  <a:schemeClr val="accent6">
                    <a:lumMod val="10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effectLst/>
              </a:rPr>
              <a:t>Ягод нет его полезней!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>
                <a:solidFill>
                  <a:schemeClr val="accent6">
                    <a:lumMod val="10000"/>
                  </a:schemeClr>
                </a:solidFill>
                <a:effectLst/>
              </a:rPr>
              <a:t/>
            </a:r>
            <a:br>
              <a:rPr lang="ru-RU" sz="2200" dirty="0" smtClean="0">
                <a:solidFill>
                  <a:schemeClr val="accent6">
                    <a:lumMod val="10000"/>
                  </a:schemeClr>
                </a:solidFill>
                <a:effectLst/>
              </a:rPr>
            </a:br>
            <a:r>
              <a:rPr lang="ru-RU" sz="2200" dirty="0" smtClean="0">
                <a:effectLst/>
              </a:rPr>
              <a:t/>
            </a:r>
            <a:br>
              <a:rPr lang="ru-RU" sz="2200" dirty="0" smtClean="0">
                <a:effectLst/>
              </a:rPr>
            </a:br>
            <a:endParaRPr lang="ru-RU" sz="2200" dirty="0">
              <a:effectLst/>
            </a:endParaRPr>
          </a:p>
        </p:txBody>
      </p:sp>
      <p:pic>
        <p:nvPicPr>
          <p:cNvPr id="40962" name="Picture 2" descr="C:\Documents and Settings\Admin\Мои документы\работа\проекты\проекты мои\проект фрукты\азбукафруктовая\Ш\iCAEUEYD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2833688"/>
            <a:ext cx="3214705" cy="267892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43042" y="1714488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10000"/>
                  </a:schemeClr>
                </a:solidFill>
              </a:rPr>
              <a:t>Шиповник</a:t>
            </a:r>
            <a:endParaRPr lang="ru-RU" sz="32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ЯБЛОКО</a:t>
            </a:r>
            <a:endParaRPr lang="ru-RU" dirty="0"/>
          </a:p>
        </p:txBody>
      </p:sp>
      <p:pic>
        <p:nvPicPr>
          <p:cNvPr id="41986" name="Picture 2" descr="C:\Documents and Settings\Admin\Мои документы\работа\проекты\проекты мои\проект фрукты\азбукафруктовая\Я\iCA3HS0CV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068843" y="2643182"/>
            <a:ext cx="1428750" cy="126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57224" y="1714488"/>
            <a:ext cx="27146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Я - крепкое, хрустящее, </a:t>
            </a:r>
            <a:b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Чудо настоящее. </a:t>
            </a:r>
            <a:b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Желтое и красное – </a:t>
            </a:r>
            <a:b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Кожица атласная. </a:t>
            </a:r>
            <a:b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Яблочко румяное </a:t>
            </a:r>
            <a:b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  <a:t>Детям всем желанное! </a:t>
            </a:r>
            <a:br>
              <a:rPr lang="ru-RU" sz="2400" b="1" dirty="0" smtClean="0">
                <a:solidFill>
                  <a:schemeClr val="accent6">
                    <a:lumMod val="10000"/>
                  </a:schemeClr>
                </a:solidFill>
              </a:rPr>
            </a:br>
            <a:endParaRPr lang="ru-RU" sz="24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Использованы  картинки: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9" y="3244334"/>
            <a:ext cx="5217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10000"/>
                  </a:schemeClr>
                </a:solidFill>
              </a:rPr>
              <a:t>1313235164_abrikos[1].jpg</a:t>
            </a:r>
            <a:endParaRPr lang="ru-RU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500174"/>
            <a:ext cx="6357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6">
                  <a:lumMod val="10000"/>
                </a:schemeClr>
              </a:solidFill>
              <a:hlinkClick r:id="rId2"/>
            </a:endParaRPr>
          </a:p>
          <a:p>
            <a:endParaRPr lang="ru-RU" b="1" dirty="0" smtClean="0">
              <a:solidFill>
                <a:schemeClr val="accent6">
                  <a:lumMod val="10000"/>
                </a:schemeClr>
              </a:solidFill>
              <a:hlinkClick r:id="rId2"/>
            </a:endParaRPr>
          </a:p>
          <a:p>
            <a:endParaRPr lang="ru-RU" b="1" dirty="0" smtClean="0">
              <a:solidFill>
                <a:schemeClr val="accent6">
                  <a:lumMod val="10000"/>
                </a:schemeClr>
              </a:solidFill>
              <a:hlinkClick r:id="rId2"/>
            </a:endParaRPr>
          </a:p>
          <a:p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kartinki</a:t>
            </a: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24.ru</a:t>
            </a: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b="1" dirty="0" err="1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kartinki</a:t>
            </a: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/</a:t>
            </a:r>
            <a:r>
              <a:rPr lang="en-US" b="1" dirty="0" err="1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frukty</a:t>
            </a: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hlinkClick r:id="rId3"/>
              </a:rPr>
              <a:t>/</a:t>
            </a:r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2971800"/>
          <a:ext cx="7262842" cy="2834640"/>
        </p:xfrm>
        <a:graphic>
          <a:graphicData uri="http://schemas.openxmlformats.org/drawingml/2006/table">
            <a:tbl>
              <a:tblPr/>
              <a:tblGrid>
                <a:gridCol w="3714776"/>
                <a:gridCol w="3548066"/>
              </a:tblGrid>
              <a:tr h="1457332"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endParaRPr lang="ru-RU" dirty="0" smtClean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2232362_f520[1]</a:t>
                      </a:r>
                      <a:endParaRPr lang="ru-RU" dirty="0" smtClean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4"/>
                        </a:rPr>
                        <a:t>http://fanparty.ru/fanclubs/fruit-and-berries/pict…</a:t>
                      </a:r>
                      <a:endParaRPr lang="ru-RU" dirty="0" smtClean="0">
                        <a:solidFill>
                          <a:schemeClr val="accent6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ru-RU" dirty="0" smtClean="0">
                        <a:solidFill>
                          <a:schemeClr val="accent6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5"/>
                        </a:rPr>
                        <a:t>http://www.liveinternet.ru/use</a:t>
                      </a:r>
                      <a:endParaRPr lang="ru-RU" dirty="0" smtClean="0">
                        <a:solidFill>
                          <a:schemeClr val="accent6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linkClick r:id="rId5"/>
                      </a:endParaRPr>
                    </a:p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5"/>
                        </a:rPr>
                        <a:t>…</a:t>
                      </a:r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http://kidsrisunki.ru/risunki-</a:t>
                      </a:r>
                      <a:endParaRPr lang="ru-RU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6"/>
                        </a:rPr>
                        <a:t>http://www.baby.ru/blogs/post/80313485-37593738/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AutoShape 1" descr="http://img0.liveinternet.ru/images/attach/c/2/65/201/65201632_fruit_00123.jpg"/>
          <p:cNvSpPr>
            <a:spLocks noChangeAspect="1" noChangeArrowheads="1"/>
          </p:cNvSpPr>
          <p:nvPr/>
        </p:nvSpPr>
        <p:spPr bwMode="auto">
          <a:xfrm>
            <a:off x="0" y="0"/>
            <a:ext cx="5076825" cy="3800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                                                                     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Много 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</a:rPr>
              <a:t>фруктов есть на </a:t>
            </a:r>
            <a:r>
              <a:rPr lang="ru-RU" sz="1800" b="1" dirty="0">
                <a:solidFill>
                  <a:schemeClr val="bg1">
                    <a:lumMod val="10000"/>
                  </a:schemeClr>
                </a:solidFill>
              </a:rPr>
              <a:t>А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</a:rPr>
              <a:t>:</a:t>
            </a:r>
            <a:br>
              <a:rPr lang="ru-RU" sz="18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                                                                   </a:t>
            </a:r>
            <a:r>
              <a:rPr lang="ru-RU" sz="1800" b="1" dirty="0" smtClean="0">
                <a:solidFill>
                  <a:schemeClr val="bg1">
                    <a:lumMod val="10000"/>
                  </a:schemeClr>
                </a:solidFill>
              </a:rPr>
              <a:t>Апельсин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sz="1800" b="1" dirty="0">
                <a:solidFill>
                  <a:schemeClr val="bg1">
                    <a:lumMod val="10000"/>
                  </a:schemeClr>
                </a:solidFill>
              </a:rPr>
              <a:t>арбуз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sz="1800" b="1" dirty="0">
                <a:solidFill>
                  <a:schemeClr val="bg1">
                    <a:lumMod val="10000"/>
                  </a:schemeClr>
                </a:solidFill>
              </a:rPr>
              <a:t>айва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</a:rPr>
              <a:t>,</a:t>
            </a:r>
            <a:br>
              <a:rPr lang="ru-RU" sz="18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                                                          </a:t>
            </a:r>
            <a:r>
              <a:rPr lang="ru-RU" sz="1800" b="1" dirty="0" smtClean="0">
                <a:solidFill>
                  <a:schemeClr val="bg1">
                    <a:lumMod val="10000"/>
                  </a:schemeClr>
                </a:solidFill>
              </a:rPr>
              <a:t>Алыча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</a:rPr>
              <a:t>и </a:t>
            </a:r>
            <a:r>
              <a:rPr lang="ru-RU" sz="1800" b="1" dirty="0">
                <a:solidFill>
                  <a:schemeClr val="bg1">
                    <a:lumMod val="10000"/>
                  </a:schemeClr>
                </a:solidFill>
              </a:rPr>
              <a:t>абрикос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</a:rPr>
              <a:t>,</a:t>
            </a:r>
            <a:br>
              <a:rPr lang="ru-RU" sz="18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                                                              </a:t>
            </a:r>
            <a:r>
              <a:rPr lang="ru-RU" sz="1800" b="1" dirty="0" smtClean="0">
                <a:solidFill>
                  <a:schemeClr val="bg1">
                    <a:lumMod val="10000"/>
                  </a:schemeClr>
                </a:solidFill>
              </a:rPr>
              <a:t>Ананас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 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</a:rPr>
              <a:t>и авокадо</a:t>
            </a:r>
            <a:br>
              <a:rPr lang="ru-RU" sz="18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>                                                                        Выбирайте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</a:rPr>
              <a:t>, что вам надо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ru-RU" sz="2000" dirty="0">
                <a:solidFill>
                  <a:schemeClr val="bg1">
                    <a:lumMod val="10000"/>
                  </a:schemeClr>
                </a:solidFill>
              </a:rPr>
            </a:br>
            <a:endParaRPr lang="ru-RU" sz="20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5" name="Рисунок 4" descr="http://im2-tub-ru.yandex.net/i?id=479103734-24-72">
            <a:hlinkClick r:id="rId2"/>
          </p:cNvPr>
          <p:cNvPicPr/>
          <p:nvPr/>
        </p:nvPicPr>
        <p:blipFill>
          <a:blip r:embed="rId3" cstate="email"/>
          <a:stretch>
            <a:fillRect/>
          </a:stretch>
        </p:blipFill>
        <p:spPr bwMode="auto">
          <a:xfrm>
            <a:off x="857224" y="285728"/>
            <a:ext cx="142875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Documents and Settings\Admin\Мои документы\азбукафруктовая\А\1313235164_abrikos[1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3786190"/>
            <a:ext cx="2500330" cy="199345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42910" y="314324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АБРИКОС</a:t>
            </a: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7884" y="407194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C:\Documents and Settings\Admin\Мои документы\азбукафруктовая\А\2232362_f520[1]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4857752" y="3929066"/>
            <a:ext cx="3524240" cy="218231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5572132" y="321468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286380" y="300037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АПЕЛЬСИН</a:t>
            </a: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build="allAtOnce"/>
      <p:bldP spid="1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939916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bg1">
                    <a:lumMod val="10000"/>
                  </a:schemeClr>
                </a:solidFill>
              </a:rPr>
              <a:t>Я - банановая гроздь,</a:t>
            </a:r>
            <a:br>
              <a:rPr lang="ru-RU" sz="2400" b="1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2400" b="1" dirty="0">
                <a:solidFill>
                  <a:schemeClr val="bg1">
                    <a:lumMod val="10000"/>
                  </a:schemeClr>
                </a:solidFill>
              </a:rPr>
              <a:t>На столе - заморский гость.</a:t>
            </a:r>
            <a:br>
              <a:rPr lang="ru-RU" sz="2400" b="1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2051" name="Picture 3" descr="C:\Documents and Settings\Admin\Мои документы\азбукафруктовая\Б\08066617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3643314"/>
            <a:ext cx="2952771" cy="2214578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Мои документы\азбукафруктовая\Б\26657956[1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214290"/>
            <a:ext cx="2338387" cy="19081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3000372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>
                    <a:lumMod val="10000"/>
                  </a:schemeClr>
                </a:solidFill>
              </a:rPr>
              <a:t>Б</a:t>
            </a:r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</a:rPr>
              <a:t>РУСНИКА</a:t>
            </a:r>
            <a:endParaRPr lang="ru-RU" sz="24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322" y="385762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2" name="Picture 4" descr="C:\Documents and Settings\Admin\Мои документы\азбукафруктовая\Б\боярышник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0694" y="3714752"/>
            <a:ext cx="3143271" cy="235745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929322" y="3000372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</a:rPr>
              <a:t>БОЯРЫШНИК</a:t>
            </a:r>
            <a:endParaRPr lang="ru-RU" sz="2000" b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2814630" cy="2214577"/>
          </a:xfrm>
        </p:spPr>
        <p:txBody>
          <a:bodyPr>
            <a:noAutofit/>
          </a:bodyPr>
          <a:lstStyle/>
          <a:p>
            <a:pPr algn="l"/>
            <a:r>
              <a:rPr lang="ru-RU" sz="1800" dirty="0">
                <a:solidFill>
                  <a:schemeClr val="bg1">
                    <a:lumMod val="10000"/>
                  </a:schemeClr>
                </a:solidFill>
                <a:effectLst/>
              </a:rPr>
              <a:t>Кисти виноградные,</a:t>
            </a:r>
            <a:br>
              <a:rPr lang="ru-RU" sz="18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ru-RU" sz="1800" dirty="0">
                <a:solidFill>
                  <a:schemeClr val="bg1">
                    <a:lumMod val="10000"/>
                  </a:schemeClr>
                </a:solidFill>
                <a:effectLst/>
              </a:rPr>
              <a:t>Вкусные, нарядные,</a:t>
            </a:r>
            <a:br>
              <a:rPr lang="ru-RU" sz="18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ru-RU" sz="1800" dirty="0">
                <a:solidFill>
                  <a:schemeClr val="bg1">
                    <a:lumMod val="10000"/>
                  </a:schemeClr>
                </a:solidFill>
                <a:effectLst/>
              </a:rPr>
              <a:t>Дикие, садовые,</a:t>
            </a:r>
            <a:br>
              <a:rPr lang="ru-RU" sz="18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ru-RU" sz="1800" dirty="0">
                <a:solidFill>
                  <a:schemeClr val="bg1">
                    <a:lumMod val="10000"/>
                  </a:schemeClr>
                </a:solidFill>
                <a:effectLst/>
              </a:rPr>
              <a:t>Сочные, 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медовые.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  <a:effectLst/>
              </a:rPr>
              <a:t/>
            </a:r>
            <a:br>
              <a:rPr lang="ru-RU" sz="18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endParaRPr lang="ru-RU" sz="1800" dirty="0">
              <a:solidFill>
                <a:schemeClr val="bg1">
                  <a:lumMod val="1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5904" y="79531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075" name="Picture 3" descr="C:\Documents and Settings\Admin\Мои документы\азбукафруктовая\В\7240[1]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6" y="357166"/>
            <a:ext cx="3005142" cy="2720294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Мои документы\азбукафруктовая\В\iCAQKIKU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571876"/>
            <a:ext cx="3375446" cy="270035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714876" y="3786190"/>
            <a:ext cx="378621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>
                    <a:lumMod val="10000"/>
                  </a:schemeClr>
                </a:solidFill>
              </a:rPr>
              <a:t>Весной на деревьях - кружево белое,</a:t>
            </a:r>
            <a:br>
              <a:rPr lang="ru-RU" b="1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10000"/>
                  </a:schemeClr>
                </a:solidFill>
              </a:rPr>
              <a:t>Летом в корзинке - ягода спелая,</a:t>
            </a:r>
            <a:br>
              <a:rPr lang="ru-RU" b="1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10000"/>
                  </a:schemeClr>
                </a:solidFill>
              </a:rPr>
              <a:t>Зимою в кладовке - варенье </a:t>
            </a:r>
            <a:r>
              <a:rPr lang="ru-RU" sz="2400" b="1" dirty="0">
                <a:solidFill>
                  <a:schemeClr val="bg1">
                    <a:lumMod val="10000"/>
                  </a:schemeClr>
                </a:solidFill>
              </a:rPr>
              <a:t>вишневое.</a:t>
            </a:r>
            <a:br>
              <a:rPr lang="ru-RU" sz="2400" b="1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b="1" dirty="0">
                <a:solidFill>
                  <a:schemeClr val="bg1">
                    <a:lumMod val="10000"/>
                  </a:schemeClr>
                </a:solidFill>
              </a:rPr>
              <a:t>К варенью вишневому - ложка столовая!</a:t>
            </a:r>
            <a:r>
              <a:rPr lang="ru-RU" sz="2000" b="1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bg1">
                    <a:lumMod val="10000"/>
                  </a:schemeClr>
                </a:solidFill>
              </a:rPr>
            </a:b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4481514" cy="1357322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ОСЕНЬЮ НА ДЕРЕВЕ </a:t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ПОЯВИЛИСЬ ЛАМПОЧКИ,</a:t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ЖЁЛТЫЕ, ЗЕЛЁНЫЕ,</a:t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СОЧНЫЕ, СЪЕДОБНЫЕ</a:t>
            </a:r>
            <a:endParaRPr lang="ru-RU" sz="1800" dirty="0">
              <a:solidFill>
                <a:schemeClr val="bg1">
                  <a:lumMod val="10000"/>
                </a:schemeClr>
              </a:solidFill>
              <a:effectLst/>
            </a:endParaRPr>
          </a:p>
        </p:txBody>
      </p:sp>
      <p:pic>
        <p:nvPicPr>
          <p:cNvPr id="4098" name="Picture 2" descr="C:\Documents and Settings\Admin\Мои документы\азбукафруктовая\Г\untitled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4810" y="357166"/>
            <a:ext cx="2224084" cy="271095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00826" y="185736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10000"/>
                  </a:schemeClr>
                </a:solidFill>
              </a:rPr>
              <a:t>груша</a:t>
            </a:r>
            <a:endParaRPr lang="ru-RU" sz="3600" b="1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4099" name="Picture 3" descr="C:\Documents and Settings\Admin\Мои документы\азбукафруктовая\Г\109-158-thickbox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63" y="3790156"/>
            <a:ext cx="2286000" cy="2286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85786" y="3214686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</a:rPr>
              <a:t>грейпфрут</a:t>
            </a:r>
            <a:endParaRPr lang="ru-RU" sz="2800" b="1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4100" name="Picture 4" descr="C:\Documents and Settings\Admin\Мои документы\азбукафруктовая\Г\iCAAGFBO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4009068"/>
            <a:ext cx="2357454" cy="191739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786446" y="335756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</a:rPr>
              <a:t>голубика</a:t>
            </a:r>
            <a:endParaRPr lang="ru-RU" sz="2800" b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86304" cy="16541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Дыня в полдень толще стала</a:t>
            </a:r>
            <a:br>
              <a:rPr lang="ru-RU" sz="2400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И во сне пробормотала:</a:t>
            </a:r>
            <a:br>
              <a:rPr lang="ru-RU" sz="2400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"Я же делом занимаюсь!</a:t>
            </a:r>
            <a:br>
              <a:rPr lang="ru-RU" sz="2400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Я же... соком... наливаюсь..."</a:t>
            </a:r>
            <a:br>
              <a:rPr lang="ru-RU" sz="2400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effectLst/>
            </a:endParaRPr>
          </a:p>
        </p:txBody>
      </p:sp>
      <p:pic>
        <p:nvPicPr>
          <p:cNvPr id="5122" name="Picture 2" descr="C:\Documents and Settings\Admin\Мои документы\азбукафруктовая\Д\iCA0A46G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2428868"/>
            <a:ext cx="4500594" cy="38338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43570" y="2357430"/>
            <a:ext cx="2714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>
                    <a:lumMod val="10000"/>
                  </a:schemeClr>
                </a:solidFill>
              </a:rPr>
              <a:t>дыня</a:t>
            </a:r>
            <a:endParaRPr lang="ru-RU" sz="4400" b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6370" cy="201135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Если черную малину</a:t>
            </a:r>
            <a:br>
              <a:rPr lang="ru-RU" sz="2000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Ты впервые увидал,</a:t>
            </a:r>
            <a:br>
              <a:rPr lang="ru-RU" sz="2000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Не теряйся, не пугайся, </a:t>
            </a:r>
            <a:br>
              <a:rPr lang="ru-RU" sz="2000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не устраивай скандал.</a:t>
            </a:r>
            <a:br>
              <a:rPr lang="ru-RU" sz="2000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Той малины нам нарви-ка,</a:t>
            </a:r>
            <a:br>
              <a:rPr lang="ru-RU" sz="2000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Будет к чаю …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effectLst/>
            </a:endParaRPr>
          </a:p>
        </p:txBody>
      </p:sp>
      <p:pic>
        <p:nvPicPr>
          <p:cNvPr id="6146" name="Picture 2" descr="C:\Documents and Settings\Admin\Мои документы\азбукафруктовая\Е\4027083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496" y="2143116"/>
            <a:ext cx="4324678" cy="41434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29190" y="1500174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10000"/>
                  </a:schemeClr>
                </a:solidFill>
              </a:rPr>
              <a:t>ежевика</a:t>
            </a:r>
            <a:endParaRPr lang="ru-RU" sz="4000" b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7676" cy="2797172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Еще лежит в овраге лед,</a:t>
            </a:r>
            <a:br>
              <a:rPr lang="ru-RU" sz="2700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ru-RU" sz="27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А жимолость уже цветет.</a:t>
            </a:r>
            <a:br>
              <a:rPr lang="ru-RU" sz="2700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ru-RU" sz="27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Еще вовсю цветут сады,</a:t>
            </a:r>
            <a:br>
              <a:rPr lang="ru-RU" sz="2700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ru-RU" sz="27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А жимолость дала плоды.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chemeClr val="bg1">
                  <a:lumMod val="10000"/>
                </a:schemeClr>
              </a:solidFill>
              <a:effectLst/>
            </a:endParaRPr>
          </a:p>
        </p:txBody>
      </p:sp>
      <p:pic>
        <p:nvPicPr>
          <p:cNvPr id="7170" name="Picture 2" descr="C:\Documents and Settings\Admin\Мои документы\азбукафруктовая\Ж\image_40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44" y="3214686"/>
            <a:ext cx="4043378" cy="31861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57752" y="2428868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10000"/>
                  </a:schemeClr>
                </a:solidFill>
              </a:rPr>
              <a:t>жимолость</a:t>
            </a:r>
            <a:endParaRPr lang="ru-RU" sz="3200" b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3">
      <a:dk1>
        <a:srgbClr val="C6D9F0"/>
      </a:dk1>
      <a:lt1>
        <a:srgbClr val="CBCBFF"/>
      </a:lt1>
      <a:dk2>
        <a:srgbClr val="FEB2FF"/>
      </a:dk2>
      <a:lt2>
        <a:srgbClr val="F2F2F2"/>
      </a:lt2>
      <a:accent1>
        <a:srgbClr val="EEECE1"/>
      </a:accent1>
      <a:accent2>
        <a:srgbClr val="EEECE1"/>
      </a:accent2>
      <a:accent3>
        <a:srgbClr val="FDEADA"/>
      </a:accent3>
      <a:accent4>
        <a:srgbClr val="CBCBFF"/>
      </a:accent4>
      <a:accent5>
        <a:srgbClr val="E5E0EC"/>
      </a:accent5>
      <a:accent6>
        <a:srgbClr val="D8D8D8"/>
      </a:accent6>
      <a:hlink>
        <a:srgbClr val="D8D8D8"/>
      </a:hlink>
      <a:folHlink>
        <a:srgbClr val="BFBFB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ЛИЦЕЙ-2Б НОВАЯ</Template>
  <TotalTime>325</TotalTime>
  <Words>162</Words>
  <Application>Microsoft Office PowerPoint</Application>
  <PresentationFormat>Экран (4:3)</PresentationFormat>
  <Paragraphs>82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Фруктово-ягодная азбука </vt:lpstr>
      <vt:lpstr>   Эй, читатели любезные! А вот азбука полезная! Вишнёво-апельсинная! Стихотворно-витаминная! ягодная  и фруктовая, К потреблению готовая! Налетайте, не смущайтесь! Изучайте! Угощайтесь! </vt:lpstr>
      <vt:lpstr>                                                                     Много фруктов есть на А:                                                                     Апельсин, арбуз, айва,                                                            Алыча и абрикос,                                                                Ананас  и авокадо                                                                         Выбирайте, что вам надо </vt:lpstr>
      <vt:lpstr>Я - банановая гроздь, На столе - заморский гость.  </vt:lpstr>
      <vt:lpstr>Кисти виноградные, Вкусные, нарядные, Дикие, садовые, Сочные, медовые. </vt:lpstr>
      <vt:lpstr>ОСЕНЬЮ НА ДЕРЕВЕ  ПОЯВИЛИСЬ ЛАМПОЧКИ, ЖЁЛТЫЕ, ЗЕЛЁНЫЕ, СОЧНЫЕ, СЪЕДОБНЫЕ</vt:lpstr>
      <vt:lpstr>  Дыня в полдень толще стала И во сне пробормотала: "Я же делом занимаюсь! Я же... соком... наливаюсь..."  </vt:lpstr>
      <vt:lpstr>   Если черную малину Ты впервые увидал, Не теряйся, не пугайся,  не устраивай скандал. Той малины нам нарви-ка, Будет к чаю …  </vt:lpstr>
      <vt:lpstr> Еще лежит в овраге лед, А жимолость уже цветет. Еще вовсю цветут сады, А жимолость дала плоды.  </vt:lpstr>
      <vt:lpstr> Закрыл землянику зеленый листочек, Как будто девчонку - зеленый платочек. Но взгляд озорной не укрыть под платочком, И ягодка тоже видна под листочком. </vt:lpstr>
      <vt:lpstr>  Иностранный пассажир Ел в автобусе инжир. Два другие пассажира Попросили часть инжира. Улыбнувшись господам, Он ответил: "Фига - вам!" Понимаешь, в чем интрига: Ведь инжир зовётся "фига"...  </vt:lpstr>
      <vt:lpstr>НИЗОК, ДА КОЛЮЧ, СЛАДОК, ДА НЕ ПАХУЧ. ЯГОДУ СОРВЁШЬ – ВСЮ РУКУ ОБДЕРЁШЬ.</vt:lpstr>
      <vt:lpstr>  Хоть лимон и лайм похожи, Это не одно и то же. Признак есть определенный: Этот - желтый, тот - зеленый.  </vt:lpstr>
      <vt:lpstr>СРЕДИ МОРОШКИ И МАЛИНЫ ЗАЗНАЁТСЯ МАНДАРИН. ОН УЗНАЛ, ЧТО У КИТАЙЦЕВ ОН КОРОЛЬ И ВЛАСТЕЛИН</vt:lpstr>
      <vt:lpstr>    От папы - мякоть сладкая, От мамы - кожа гладкая. Я от вас не утаю - Обожаю всю семью!     </vt:lpstr>
      <vt:lpstr>облепиха</vt:lpstr>
      <vt:lpstr>ПЕРСИК</vt:lpstr>
      <vt:lpstr>рябина</vt:lpstr>
      <vt:lpstr>          Когда пол-лета пройдено, Когда июль в зените, Найдите куст смородины, Под листик загляните.  Без фонаря и заступа, Кирки и камнереза Вы здесь найдете запросто Скопления железа!  </vt:lpstr>
      <vt:lpstr>тёрн</vt:lpstr>
      <vt:lpstr>фейхоа</vt:lpstr>
      <vt:lpstr>                Приближается зима - Появляется хурма. Солнечная, сочная! Южная, восточная!  Продлеваем лето мы С появлением хурмы.  </vt:lpstr>
      <vt:lpstr>Черника</vt:lpstr>
      <vt:lpstr>   Куст с шипами, куст колючий, Но совсем, совсем не злючий! Розой он цветет прелестной, Ягод нет его полезней!   </vt:lpstr>
      <vt:lpstr>ЯБЛОКО</vt:lpstr>
      <vt:lpstr>Использованы  картинки: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35</cp:revision>
  <dcterms:created xsi:type="dcterms:W3CDTF">2011-12-05T17:52:24Z</dcterms:created>
  <dcterms:modified xsi:type="dcterms:W3CDTF">2012-12-03T20:43:01Z</dcterms:modified>
</cp:coreProperties>
</file>