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62" r:id="rId3"/>
    <p:sldId id="263" r:id="rId4"/>
    <p:sldId id="256" r:id="rId5"/>
    <p:sldId id="257" r:id="rId6"/>
    <p:sldId id="258" r:id="rId7"/>
    <p:sldId id="259" r:id="rId8"/>
    <p:sldId id="260" r:id="rId9"/>
    <p:sldId id="261" r:id="rId10"/>
    <p:sldId id="264" r:id="rId11"/>
    <p:sldId id="265" r:id="rId12"/>
    <p:sldId id="266" r:id="rId13"/>
    <p:sldId id="267"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66"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29.06.2011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29.06.2011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3608" y="1196752"/>
            <a:ext cx="7632848" cy="1323439"/>
          </a:xfrm>
          <a:prstGeom prst="rect">
            <a:avLst/>
          </a:prstGeom>
          <a:noFill/>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Тема: Ч</a:t>
            </a:r>
            <a:r>
              <a:rPr lang="tt-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үлләр зонасы</a:t>
            </a:r>
          </a:p>
          <a:p>
            <a:r>
              <a:rPr lang="tt-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Әйләнә-тирә дөн</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ь</a:t>
            </a:r>
            <a:r>
              <a:rPr lang="tt-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я. 4 класс.</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5" name="TextBox 4"/>
          <p:cNvSpPr txBox="1"/>
          <p:nvPr/>
        </p:nvSpPr>
        <p:spPr>
          <a:xfrm>
            <a:off x="467544" y="4149080"/>
            <a:ext cx="8424936"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t-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Автор: Мөндеш башлангыч мәктәбе укытучысы Гыйбадуллина И.Г.</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23" presetClass="entr" presetSubtype="16" fill="hold"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002.jpg"/>
          <p:cNvPicPr>
            <a:picLocks noChangeAspect="1"/>
          </p:cNvPicPr>
          <p:nvPr/>
        </p:nvPicPr>
        <p:blipFill>
          <a:blip r:embed="rId2" cstate="print"/>
          <a:stretch>
            <a:fillRect/>
          </a:stretch>
        </p:blipFill>
        <p:spPr>
          <a:xfrm>
            <a:off x="0" y="1142984"/>
            <a:ext cx="5181600" cy="5715016"/>
          </a:xfrm>
          <a:prstGeom prst="rect">
            <a:avLst/>
          </a:prstGeom>
        </p:spPr>
      </p:pic>
      <p:sp>
        <p:nvSpPr>
          <p:cNvPr id="5" name="TextBox 4"/>
          <p:cNvSpPr txBox="1"/>
          <p:nvPr/>
        </p:nvSpPr>
        <p:spPr>
          <a:xfrm>
            <a:off x="5286380" y="1142984"/>
            <a:ext cx="3857620" cy="4524315"/>
          </a:xfrm>
          <a:prstGeom prst="rect">
            <a:avLst/>
          </a:prstGeom>
          <a:noFill/>
        </p:spPr>
        <p:txBody>
          <a:bodyPr wrap="square" rtlCol="0">
            <a:spAutoFit/>
          </a:bodyPr>
          <a:lstStyle/>
          <a:p>
            <a:pPr algn="just"/>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Сайгак – </a:t>
            </a:r>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чүлнең эре хайваны. Алар, азык һәм су эзләп, көтү-кө-тү булып күчеп йөриләр. Сәгате- нә 80 км га кадәр тизлек белән ча- ба алалар.</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
        <p:nvSpPr>
          <p:cNvPr id="6" name="TextBox 5"/>
          <p:cNvSpPr txBox="1"/>
          <p:nvPr/>
        </p:nvSpPr>
        <p:spPr>
          <a:xfrm>
            <a:off x="3143240" y="428604"/>
            <a:ext cx="2643206"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Сайгак.</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228" fill="hold">
                                          <p:stCondLst>
                                            <p:cond delay="0"/>
                                          </p:stCondLst>
                                        </p:cTn>
                                        <p:tgtEl>
                                          <p:spTgt spid="6">
                                            <p:txEl>
                                              <p:pRg st="0" end="0"/>
                                            </p:txEl>
                                          </p:spTgt>
                                        </p:tgtEl>
                                        <p:attrNameLst>
                                          <p:attrName>style.rotation</p:attrName>
                                        </p:attrNameLst>
                                      </p:cBhvr>
                                      <p:to>
                                        <p:strVal val="-45.0"/>
                                      </p:to>
                                    </p:set>
                                    <p:anim calcmode="lin" valueType="num">
                                      <p:cBhvr>
                                        <p:cTn id="8" dur="228" fill="hold">
                                          <p:stCondLst>
                                            <p:cond delay="228"/>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4"/>
                                        </p:tgtEl>
                                      </p:cBhvr>
                                    </p:animEffect>
                                  </p:childTnLst>
                                </p:cTn>
                              </p:par>
                            </p:childTnLst>
                          </p:cTn>
                        </p:par>
                        <p:par>
                          <p:cTn id="23" fill="hold">
                            <p:stCondLst>
                              <p:cond delay="4000"/>
                            </p:stCondLst>
                            <p:childTnLst>
                              <p:par>
                                <p:cTn id="24" presetID="25" presetClass="entr" presetSubtype="0" fill="hold"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p:cTn id="26"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9"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jpg"/>
          <p:cNvPicPr>
            <a:picLocks noChangeAspect="1"/>
          </p:cNvPicPr>
          <p:nvPr/>
        </p:nvPicPr>
        <p:blipFill>
          <a:blip r:embed="rId2" cstate="print"/>
          <a:stretch>
            <a:fillRect/>
          </a:stretch>
        </p:blipFill>
        <p:spPr>
          <a:xfrm>
            <a:off x="0" y="1142984"/>
            <a:ext cx="6072198" cy="5715016"/>
          </a:xfrm>
          <a:prstGeom prst="rect">
            <a:avLst/>
          </a:prstGeom>
        </p:spPr>
      </p:pic>
      <p:sp>
        <p:nvSpPr>
          <p:cNvPr id="5" name="TextBox 4"/>
          <p:cNvSpPr txBox="1"/>
          <p:nvPr/>
        </p:nvSpPr>
        <p:spPr>
          <a:xfrm>
            <a:off x="2643174" y="500042"/>
            <a:ext cx="392909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Кушаяк.</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TextBox 5"/>
          <p:cNvSpPr txBox="1"/>
          <p:nvPr/>
        </p:nvSpPr>
        <p:spPr>
          <a:xfrm>
            <a:off x="6215074" y="1142984"/>
            <a:ext cx="2928926" cy="5170646"/>
          </a:xfrm>
          <a:prstGeom prst="rect">
            <a:avLst/>
          </a:prstGeom>
          <a:noFill/>
        </p:spPr>
        <p:txBody>
          <a:bodyPr wrap="square" rtlCol="0">
            <a:spAutoFit/>
          </a:bodyPr>
          <a:lstStyle/>
          <a:p>
            <a:pPr algn="just"/>
            <a:r>
              <a:rPr lang="tt-RU" sz="2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Бу кимерүченең арткы аяклары озын һәм көчле. Алар ярдәмендә кушаяклар сикерә. Ничек сикерә әле: 3м га кадәр! Бу үз озынлыкларыннан 20 тапкыр артыг- рак! Озын койрык- лары аларга тигез- ләнешне сакларга ярдәм итә, бигрәк тә кинәт борыл- ганда.</a:t>
            </a:r>
            <a:endParaRPr lang="ru-RU" sz="2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228" fill="hold">
                                          <p:stCondLst>
                                            <p:cond delay="0"/>
                                          </p:stCondLst>
                                        </p:cTn>
                                        <p:tgtEl>
                                          <p:spTgt spid="5">
                                            <p:txEl>
                                              <p:pRg st="0" end="0"/>
                                            </p:txEl>
                                          </p:spTgt>
                                        </p:tgtEl>
                                        <p:attrNameLst>
                                          <p:attrName>style.rotation</p:attrName>
                                        </p:attrNameLst>
                                      </p:cBhvr>
                                      <p:to>
                                        <p:strVal val="-45.0"/>
                                      </p:to>
                                    </p:set>
                                    <p:anim calcmode="lin" valueType="num">
                                      <p:cBhvr>
                                        <p:cTn id="8" dur="228" fill="hold">
                                          <p:stCondLst>
                                            <p:cond delay="22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4"/>
                                        </p:tgtEl>
                                      </p:cBhvr>
                                    </p:animEffect>
                                  </p:childTnLst>
                                </p:cTn>
                              </p:par>
                            </p:childTnLst>
                          </p:cTn>
                        </p:par>
                        <p:par>
                          <p:cTn id="23" fill="hold">
                            <p:stCondLst>
                              <p:cond delay="4000"/>
                            </p:stCondLst>
                            <p:childTnLst>
                              <p:par>
                                <p:cTn id="24" presetID="25"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003.jpg"/>
          <p:cNvPicPr>
            <a:picLocks noChangeAspect="1"/>
          </p:cNvPicPr>
          <p:nvPr/>
        </p:nvPicPr>
        <p:blipFill>
          <a:blip r:embed="rId2" cstate="print"/>
          <a:stretch>
            <a:fillRect/>
          </a:stretch>
        </p:blipFill>
        <p:spPr>
          <a:xfrm>
            <a:off x="0" y="1643050"/>
            <a:ext cx="5500694" cy="4643470"/>
          </a:xfrm>
          <a:prstGeom prst="rect">
            <a:avLst/>
          </a:prstGeom>
        </p:spPr>
      </p:pic>
      <p:sp>
        <p:nvSpPr>
          <p:cNvPr id="5" name="TextBox 4"/>
          <p:cNvSpPr txBox="1"/>
          <p:nvPr/>
        </p:nvSpPr>
        <p:spPr>
          <a:xfrm>
            <a:off x="2214546" y="357166"/>
            <a:ext cx="550072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t-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Йомры башлы кәлтә.</a:t>
            </a:r>
            <a:endPar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TextBox 5"/>
          <p:cNvSpPr txBox="1"/>
          <p:nvPr/>
        </p:nvSpPr>
        <p:spPr>
          <a:xfrm>
            <a:off x="5500694" y="1643050"/>
            <a:ext cx="3643306" cy="3539430"/>
          </a:xfrm>
          <a:prstGeom prst="rect">
            <a:avLst/>
          </a:prstGeom>
          <a:noFill/>
        </p:spPr>
        <p:txBody>
          <a:bodyPr wrap="square" rtlCol="0">
            <a:spAutoFit/>
          </a:bodyPr>
          <a:lstStyle/>
          <a:p>
            <a:pPr algn="just"/>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Йомры башлы кәлтә бик кы- зыклы. Куркы- ныч туганда ул күз ачып йом- ганчы комга кү- мелергә мөмкин.</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228" fill="hold">
                                          <p:stCondLst>
                                            <p:cond delay="0"/>
                                          </p:stCondLst>
                                        </p:cTn>
                                        <p:tgtEl>
                                          <p:spTgt spid="5"/>
                                        </p:tgtEl>
                                        <p:attrNameLst>
                                          <p:attrName>style.rotation</p:attrName>
                                        </p:attrNameLst>
                                      </p:cBhvr>
                                      <p:to>
                                        <p:strVal val="-45.0"/>
                                      </p:to>
                                    </p:set>
                                    <p:anim calcmode="lin" valueType="num">
                                      <p:cBhvr>
                                        <p:cTn id="8"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250"/>
                            </p:stCondLst>
                            <p:childTnLst>
                              <p:par>
                                <p:cTn id="13" presetID="2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4"/>
                                        </p:tgtEl>
                                      </p:cBhvr>
                                    </p:animEffect>
                                  </p:childTnLst>
                                </p:cTn>
                              </p:par>
                            </p:childTnLst>
                          </p:cTn>
                        </p:par>
                        <p:par>
                          <p:cTn id="23" fill="hold">
                            <p:stCondLst>
                              <p:cond delay="6250"/>
                            </p:stCondLst>
                            <p:childTnLst>
                              <p:par>
                                <p:cTn id="24" presetID="25" presetClass="entr" presetSubtype="0"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9"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74" y="0"/>
            <a:ext cx="485778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Чүллләр</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һәм кеше.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5" name="Рисунок 4" descr="Изображение.jpg"/>
          <p:cNvPicPr>
            <a:picLocks noChangeAspect="1"/>
          </p:cNvPicPr>
          <p:nvPr/>
        </p:nvPicPr>
        <p:blipFill>
          <a:blip r:embed="rId2" cstate="print"/>
          <a:stretch>
            <a:fillRect/>
          </a:stretch>
        </p:blipFill>
        <p:spPr>
          <a:xfrm>
            <a:off x="0" y="642918"/>
            <a:ext cx="4643438" cy="4500594"/>
          </a:xfrm>
          <a:prstGeom prst="rect">
            <a:avLst/>
          </a:prstGeom>
        </p:spPr>
      </p:pic>
      <p:sp>
        <p:nvSpPr>
          <p:cNvPr id="8" name="Прямоугольник 7"/>
          <p:cNvSpPr/>
          <p:nvPr/>
        </p:nvSpPr>
        <p:spPr>
          <a:xfrm>
            <a:off x="0" y="5103674"/>
            <a:ext cx="9144000" cy="1754326"/>
          </a:xfrm>
          <a:prstGeom prst="rect">
            <a:avLst/>
          </a:prstGeom>
        </p:spPr>
        <p:txBody>
          <a:bodyPr wrap="square">
            <a:spAutoFit/>
          </a:bodyPr>
          <a:lstStyle/>
          <a:p>
            <a:pPr algn="just"/>
            <a:r>
              <a:rPr lang="tt-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Ярымчүлләрне һәм чүлләрне кеше бик күптәннән бирле үзләштерә. Каналлар казып, күп районнарга су үткәрә. Сугарулы җирләрдә кырлар, бакчалар, виноградлыклар барлыкка килә. Бу зонада йорт хайваннарыннан төп төрлек булып сарык һәм дөя исәпләнелә. Чүлләрдә очрый торган кайбер хайваннар бетү куркынычы астында тора. Бигрәк тә сайгакларны бракон</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ьерлар</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исәпсез кыра</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Чүлләрнең табигатен</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саклау</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өчен </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«Кара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җирләр</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тыюлыгы</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ru-RU"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төзелде</a:t>
            </a:r>
            <a:r>
              <a:rPr lang="ru-RU"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ru-R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Рисунок 8" descr="Изображение 001.jpg"/>
          <p:cNvPicPr>
            <a:picLocks noChangeAspect="1"/>
          </p:cNvPicPr>
          <p:nvPr/>
        </p:nvPicPr>
        <p:blipFill>
          <a:blip r:embed="rId3" cstate="print"/>
          <a:stretch>
            <a:fillRect/>
          </a:stretch>
        </p:blipFill>
        <p:spPr>
          <a:xfrm>
            <a:off x="4643438" y="642918"/>
            <a:ext cx="4500562" cy="44910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000"/>
                            </p:stCondLst>
                            <p:childTnLst>
                              <p:par>
                                <p:cTn id="13" presetID="2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5"/>
                                        </p:tgtEl>
                                      </p:cBhvr>
                                    </p:animEffect>
                                  </p:childTnLst>
                                </p:cTn>
                              </p:par>
                              <p:par>
                                <p:cTn id="23" presetID="25"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6" dur="10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7" dur="1000" accel="50000" fill="hold">
                                          <p:stCondLst>
                                            <p:cond delay="1000"/>
                                          </p:stCondLst>
                                        </p:cTn>
                                        <p:tgtEl>
                                          <p:spTgt spid="9"/>
                                        </p:tgtEl>
                                        <p:attrNameLst>
                                          <p:attrName>ppt_w</p:attrName>
                                        </p:attrNameLst>
                                      </p:cBhvr>
                                      <p:tavLst>
                                        <p:tav tm="0">
                                          <p:val>
                                            <p:strVal val="#ppt_w*.05"/>
                                          </p:val>
                                        </p:tav>
                                        <p:tav tm="100000">
                                          <p:val>
                                            <p:strVal val="#ppt_w"/>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anim calcmode="lin" valueType="num">
                                      <p:cBhvr>
                                        <p:cTn id="29" dur="10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0" dur="10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1" dur="1000" accel="50000" fill="hold">
                                          <p:stCondLst>
                                            <p:cond delay="1000"/>
                                          </p:stCondLst>
                                        </p:cTn>
                                        <p:tgtEl>
                                          <p:spTgt spid="9"/>
                                        </p:tgtEl>
                                        <p:attrNameLst>
                                          <p:attrName>ppt_y</p:attrName>
                                        </p:attrNameLst>
                                      </p:cBhvr>
                                      <p:tavLst>
                                        <p:tav tm="0">
                                          <p:val>
                                            <p:strVal val="#ppt_y+.1"/>
                                          </p:val>
                                        </p:tav>
                                        <p:tav tm="100000">
                                          <p:val>
                                            <p:strVal val="#ppt_y"/>
                                          </p:val>
                                        </p:tav>
                                      </p:tavLst>
                                    </p:anim>
                                    <p:animEffect transition="in" filter="fade">
                                      <p:cBhvr>
                                        <p:cTn id="32" dur="2000" decel="50000">
                                          <p:stCondLst>
                                            <p:cond delay="0"/>
                                          </p:stCondLst>
                                        </p:cTn>
                                        <p:tgtEl>
                                          <p:spTgt spid="9"/>
                                        </p:tgtEl>
                                      </p:cBhvr>
                                    </p:animEffect>
                                  </p:childTnLst>
                                </p:cTn>
                              </p:par>
                            </p:childTnLst>
                          </p:cTn>
                        </p:par>
                        <p:par>
                          <p:cTn id="33" fill="hold">
                            <p:stCondLst>
                              <p:cond delay="6000"/>
                            </p:stCondLst>
                            <p:childTnLst>
                              <p:par>
                                <p:cTn id="34" presetID="25" presetClass="entr" presetSubtype="0" fill="hold" nodeType="after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p:cTn id="36" dur="10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39"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jpg"/>
          <p:cNvPicPr>
            <a:picLocks noChangeAspect="1"/>
          </p:cNvPicPr>
          <p:nvPr/>
        </p:nvPicPr>
        <p:blipFill>
          <a:blip r:embed="rId2" cstate="print"/>
          <a:stretch>
            <a:fillRect/>
          </a:stretch>
        </p:blipFill>
        <p:spPr>
          <a:xfrm>
            <a:off x="0" y="1214422"/>
            <a:ext cx="4775564" cy="5643578"/>
          </a:xfrm>
          <a:prstGeom prst="rect">
            <a:avLst/>
          </a:prstGeom>
        </p:spPr>
      </p:pic>
      <p:sp>
        <p:nvSpPr>
          <p:cNvPr id="5" name="TextBox 4"/>
          <p:cNvSpPr txBox="1"/>
          <p:nvPr/>
        </p:nvSpPr>
        <p:spPr>
          <a:xfrm>
            <a:off x="2786050" y="428604"/>
            <a:ext cx="392909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Ч</a:t>
            </a: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үлләр зонасы.</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TextBox 5"/>
          <p:cNvSpPr txBox="1"/>
          <p:nvPr/>
        </p:nvSpPr>
        <p:spPr>
          <a:xfrm>
            <a:off x="4857752" y="1214422"/>
            <a:ext cx="4286248" cy="5001369"/>
          </a:xfrm>
          <a:prstGeom prst="rect">
            <a:avLst/>
          </a:prstGeom>
          <a:noFill/>
        </p:spPr>
        <p:txBody>
          <a:bodyPr wrap="square" rtlCol="0">
            <a:spAutoFit/>
          </a:bodyPr>
          <a:lstStyle/>
          <a:p>
            <a:pPr algn="just"/>
            <a:r>
              <a:rPr lang="tt-RU" sz="2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Россиядә чүлләр зур мәйдан биләми – Кас- пий диңгезе буенда, Иделнең түбәнге агы- мыннан көнбатышта һәм көнчыгышта. Да- ла белән чын чүлләр арасында торучы ярымчүлләр шактый зур мәйданны алып тора. </a:t>
            </a:r>
            <a:endParaRPr lang="ru-RU" sz="2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228" fill="hold">
                                          <p:stCondLst>
                                            <p:cond delay="0"/>
                                          </p:stCondLst>
                                        </p:cTn>
                                        <p:tgtEl>
                                          <p:spTgt spid="5">
                                            <p:txEl>
                                              <p:pRg st="0" end="0"/>
                                            </p:txEl>
                                          </p:spTgt>
                                        </p:tgtEl>
                                        <p:attrNameLst>
                                          <p:attrName>style.rotation</p:attrName>
                                        </p:attrNameLst>
                                      </p:cBhvr>
                                      <p:to>
                                        <p:strVal val="-45.0"/>
                                      </p:to>
                                    </p:set>
                                    <p:anim calcmode="lin" valueType="num">
                                      <p:cBhvr>
                                        <p:cTn id="8" dur="228" fill="hold">
                                          <p:stCondLst>
                                            <p:cond delay="22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500"/>
                            </p:stCondLst>
                            <p:childTnLst>
                              <p:par>
                                <p:cTn id="13" presetID="2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4"/>
                                        </p:tgtEl>
                                      </p:cBhvr>
                                    </p:animEffect>
                                  </p:childTnLst>
                                </p:cTn>
                              </p:par>
                            </p:childTnLst>
                          </p:cTn>
                        </p:par>
                        <p:par>
                          <p:cTn id="23" fill="hold">
                            <p:stCondLst>
                              <p:cond delay="5500"/>
                            </p:stCondLst>
                            <p:childTnLst>
                              <p:par>
                                <p:cTn id="24" presetID="25" presetClass="entr" presetSubtype="0"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9"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Изображение 001.jpg"/>
          <p:cNvPicPr>
            <a:picLocks noGrp="1" noChangeAspect="1"/>
          </p:cNvPicPr>
          <p:nvPr>
            <p:ph idx="1"/>
          </p:nvPr>
        </p:nvPicPr>
        <p:blipFill>
          <a:blip r:embed="rId2" cstate="print"/>
          <a:stretch>
            <a:fillRect/>
          </a:stretch>
        </p:blipFill>
        <p:spPr>
          <a:xfrm>
            <a:off x="0" y="-928718"/>
            <a:ext cx="9144000" cy="88583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004.jpg"/>
          <p:cNvPicPr>
            <a:picLocks noChangeAspect="1"/>
          </p:cNvPicPr>
          <p:nvPr/>
        </p:nvPicPr>
        <p:blipFill>
          <a:blip r:embed="rId2" cstate="print"/>
          <a:stretch>
            <a:fillRect/>
          </a:stretch>
        </p:blipFill>
        <p:spPr>
          <a:xfrm>
            <a:off x="251520" y="188640"/>
            <a:ext cx="8640960" cy="5760640"/>
          </a:xfrm>
          <a:prstGeom prst="rect">
            <a:avLst/>
          </a:prstGeom>
        </p:spPr>
      </p:pic>
      <p:sp>
        <p:nvSpPr>
          <p:cNvPr id="5" name="TextBox 4"/>
          <p:cNvSpPr txBox="1"/>
          <p:nvPr/>
        </p:nvSpPr>
        <p:spPr>
          <a:xfrm>
            <a:off x="428596" y="5929330"/>
            <a:ext cx="3672408"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i="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Комлы</a:t>
            </a:r>
            <a:r>
              <a:rPr lang="ru-RU" sz="32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ч</a:t>
            </a:r>
            <a:r>
              <a:rPr lang="tt-RU" sz="32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үл</a:t>
            </a:r>
            <a:endParaRPr lang="ru-RU" sz="3200"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TextBox 5"/>
          <p:cNvSpPr txBox="1"/>
          <p:nvPr/>
        </p:nvSpPr>
        <p:spPr>
          <a:xfrm>
            <a:off x="4427984" y="5877272"/>
            <a:ext cx="4716016"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tt-RU" sz="3200" b="1" i="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Кызыл балчыклы чүл</a:t>
            </a:r>
            <a:endParaRPr lang="ru-RU" sz="3200" b="1" i="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25" presetClass="entr" presetSubtype="0"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4"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5"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6"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7"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8"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9"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0" dur="2000" decel="50000">
                                          <p:stCondLst>
                                            <p:cond delay="0"/>
                                          </p:stCondLst>
                                        </p:cTn>
                                        <p:tgtEl>
                                          <p:spTgt spid="5">
                                            <p:txEl>
                                              <p:pRg st="0" end="0"/>
                                            </p:txEl>
                                          </p:spTgt>
                                        </p:tgtEl>
                                      </p:cBhvr>
                                    </p:animEffect>
                                  </p:childTnLst>
                                </p:cTn>
                              </p:par>
                              <p:par>
                                <p:cTn id="21" presetID="25" presetClass="entr" presetSubtype="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4"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5"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6"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27"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28"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29"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0" dur="2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332656"/>
            <a:ext cx="604867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Чүлдәге үсемлекләр</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7" name="Рисунок 6" descr="Изображение 007.jpg"/>
          <p:cNvPicPr>
            <a:picLocks noChangeAspect="1"/>
          </p:cNvPicPr>
          <p:nvPr/>
        </p:nvPicPr>
        <p:blipFill>
          <a:blip r:embed="rId2" cstate="print"/>
          <a:stretch>
            <a:fillRect/>
          </a:stretch>
        </p:blipFill>
        <p:spPr>
          <a:xfrm>
            <a:off x="0" y="1124744"/>
            <a:ext cx="4644008" cy="5733256"/>
          </a:xfrm>
          <a:prstGeom prst="rect">
            <a:avLst/>
          </a:prstGeom>
        </p:spPr>
      </p:pic>
      <p:sp>
        <p:nvSpPr>
          <p:cNvPr id="8" name="TextBox 7"/>
          <p:cNvSpPr txBox="1"/>
          <p:nvPr/>
        </p:nvSpPr>
        <p:spPr>
          <a:xfrm>
            <a:off x="4860032" y="1196752"/>
            <a:ext cx="4032448" cy="5632311"/>
          </a:xfrm>
          <a:prstGeom prst="rect">
            <a:avLst/>
          </a:prstGeom>
          <a:noFill/>
        </p:spPr>
        <p:txBody>
          <a:bodyPr wrap="square" rtlCol="0">
            <a:spAutoFit/>
          </a:bodyPr>
          <a:lstStyle/>
          <a:p>
            <a:r>
              <a:rPr lang="tt-RU" sz="30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Дөя чәнечкесе</a:t>
            </a:r>
            <a:r>
              <a:rPr lang="tt-RU" sz="3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чүл үсемлекләренең иң билгелесе. Тамырлары 20 метрга кадәр үтеп керә һәм суны аскы катламнардан суыра. Шуңа күрә җәй буе ачык-яшел төстә утыра. Дөяләр аны бик рәхәтләнеп ашый. </a:t>
            </a:r>
            <a:endParaRPr lang="ru-RU"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228" fill="hold">
                                          <p:stCondLst>
                                            <p:cond delay="0"/>
                                          </p:stCondLst>
                                        </p:cTn>
                                        <p:tgtEl>
                                          <p:spTgt spid="4">
                                            <p:txEl>
                                              <p:pRg st="0" end="0"/>
                                            </p:txEl>
                                          </p:spTgt>
                                        </p:tgtEl>
                                        <p:attrNameLst>
                                          <p:attrName>style.rotation</p:attrName>
                                        </p:attrNameLst>
                                      </p:cBhvr>
                                      <p:to>
                                        <p:strVal val="-45.0"/>
                                      </p:to>
                                    </p:set>
                                    <p:anim calcmode="lin" valueType="num">
                                      <p:cBhvr>
                                        <p:cTn id="8"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4500"/>
                            </p:stCondLst>
                            <p:childTnLst>
                              <p:par>
                                <p:cTn id="13" presetID="25"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8" dur="2000" fill="hold"/>
                                        <p:tgtEl>
                                          <p:spTgt spid="7"/>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7"/>
                                        </p:tgtEl>
                                      </p:cBhvr>
                                    </p:animEffect>
                                  </p:childTnLst>
                                </p:cTn>
                              </p:par>
                            </p:childTnLst>
                          </p:cTn>
                        </p:par>
                        <p:par>
                          <p:cTn id="23" fill="hold">
                            <p:stCondLst>
                              <p:cond delay="6500"/>
                            </p:stCondLst>
                            <p:childTnLst>
                              <p:par>
                                <p:cTn id="24" presetID="25" presetClass="entr" presetSubtype="0" fill="hold" nodeType="after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10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29" dur="2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jpg"/>
          <p:cNvPicPr>
            <a:picLocks noChangeAspect="1"/>
          </p:cNvPicPr>
          <p:nvPr/>
        </p:nvPicPr>
        <p:blipFill>
          <a:blip r:embed="rId2" cstate="print"/>
          <a:stretch>
            <a:fillRect/>
          </a:stretch>
        </p:blipFill>
        <p:spPr>
          <a:xfrm>
            <a:off x="0" y="-8519"/>
            <a:ext cx="9144000" cy="4229607"/>
          </a:xfrm>
          <a:prstGeom prst="rect">
            <a:avLst/>
          </a:prstGeom>
        </p:spPr>
      </p:pic>
      <p:sp>
        <p:nvSpPr>
          <p:cNvPr id="5" name="TextBox 4"/>
          <p:cNvSpPr txBox="1"/>
          <p:nvPr/>
        </p:nvSpPr>
        <p:spPr>
          <a:xfrm>
            <a:off x="0" y="4180344"/>
            <a:ext cx="9144000" cy="2677656"/>
          </a:xfrm>
          <a:prstGeom prst="rect">
            <a:avLst/>
          </a:prstGeom>
          <a:noFill/>
        </p:spPr>
        <p:txBody>
          <a:bodyPr wrap="square" rtlCol="0">
            <a:spAutoFit/>
          </a:bodyPr>
          <a:lstStyle/>
          <a:p>
            <a:r>
              <a:rPr lang="tt-RU" sz="24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Комлык солысы</a:t>
            </a:r>
            <a:r>
              <a:rPr lang="tt-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 чүлнең иң файдалы үсемлеге. Аның тамырлары комны ныгыта.</a:t>
            </a:r>
          </a:p>
          <a:p>
            <a:pPr algn="just"/>
            <a:r>
              <a:rPr lang="tt-RU" sz="24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Д</a:t>
            </a:r>
            <a:r>
              <a:rPr lang="ru-RU" sz="24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ж</a:t>
            </a:r>
            <a:r>
              <a:rPr lang="tt-RU" sz="24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узгун</a:t>
            </a:r>
            <a:r>
              <a:rPr lang="tt-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 ул да шундый ук “эшне” башкара. Яшел ботаклары яфрак ролен үти. Д</a:t>
            </a:r>
            <a:r>
              <a:rPr lang="ru-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ж</a:t>
            </a:r>
            <a:r>
              <a:rPr lang="tt-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узгунның җимешләре бик җиңел һәм аларның үзенә бертөрле үсентеләре дә була. Шуңа күрә җил аларны комлык буйлап тәгәрәтеп бик еракларга алып китә.  </a:t>
            </a:r>
            <a:endPar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25"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1"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5">
                                            <p:txEl>
                                              <p:pRg st="0" end="0"/>
                                            </p:txEl>
                                          </p:spTgt>
                                        </p:tgtEl>
                                      </p:cBhvr>
                                    </p:animEffect>
                                  </p:childTnLst>
                                </p:cTn>
                              </p:par>
                              <p:par>
                                <p:cTn id="26" presetID="25" presetClass="entr" presetSubtype="0"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 calcmode="lin" valueType="num">
                                      <p:cBhvr>
                                        <p:cTn id="28" dur="10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9" dur="10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30" dur="1000" accel="50000" fill="hold">
                                          <p:stCondLst>
                                            <p:cond delay="10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31" dur="2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2" dur="10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3" dur="10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4" dur="1000" accel="50000" fill="hold">
                                          <p:stCondLst>
                                            <p:cond delay="10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5" dur="2000" decel="50000">
                                          <p:stCondLst>
                                            <p:cond delay="0"/>
                                          </p:stCondLst>
                                        </p:cTn>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736" y="260648"/>
            <a:ext cx="4536504"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Чүл коңгызы</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5" name="Рисунок 4" descr="Изображение 005.jpg"/>
          <p:cNvPicPr>
            <a:picLocks noChangeAspect="1"/>
          </p:cNvPicPr>
          <p:nvPr/>
        </p:nvPicPr>
        <p:blipFill>
          <a:blip r:embed="rId2" cstate="print"/>
          <a:stretch>
            <a:fillRect/>
          </a:stretch>
        </p:blipFill>
        <p:spPr>
          <a:xfrm>
            <a:off x="0" y="1124745"/>
            <a:ext cx="9144000" cy="4074062"/>
          </a:xfrm>
          <a:prstGeom prst="rect">
            <a:avLst/>
          </a:prstGeom>
        </p:spPr>
      </p:pic>
      <p:sp>
        <p:nvSpPr>
          <p:cNvPr id="6" name="TextBox 5"/>
          <p:cNvSpPr txBox="1"/>
          <p:nvPr/>
        </p:nvSpPr>
        <p:spPr>
          <a:xfrm>
            <a:off x="0" y="5229200"/>
            <a:ext cx="9144000" cy="1569660"/>
          </a:xfrm>
          <a:prstGeom prst="rect">
            <a:avLst/>
          </a:prstGeom>
          <a:noFill/>
        </p:spPr>
        <p:txBody>
          <a:bodyPr wrap="square" rtlCol="0">
            <a:spAutoFit/>
          </a:bodyPr>
          <a:lstStyle/>
          <a:p>
            <a:pPr algn="just"/>
            <a:r>
              <a:rPr lang="tt-RU" sz="2400" b="1" i="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Скарабей</a:t>
            </a:r>
            <a:r>
              <a:rPr lang="tt-RU"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 – ул тирес коңгызы, озынлыгы 3 см. якын. Тирестән ул шарчыклар әвәли, аны үзенә уңайлы урынга тәгәрәтеп алып бара һәм күмә. Бу шарчыклар – коңгыз личинкалары өчен азык запасы. </a:t>
            </a:r>
            <a:endParaRPr lang="ru-RU"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set>
                                      <p:cBhvr>
                                        <p:cTn id="7" dur="228" fill="hold">
                                          <p:stCondLst>
                                            <p:cond delay="0"/>
                                          </p:stCondLst>
                                        </p:cTn>
                                        <p:tgtEl>
                                          <p:spTgt spid="4">
                                            <p:txEl>
                                              <p:pRg st="0" end="0"/>
                                            </p:txEl>
                                          </p:spTgt>
                                        </p:tgtEl>
                                        <p:attrNameLst>
                                          <p:attrName>style.rotation</p:attrName>
                                        </p:attrNameLst>
                                      </p:cBhvr>
                                      <p:to>
                                        <p:strVal val="-45.0"/>
                                      </p:to>
                                    </p:set>
                                    <p:anim calcmode="lin" valueType="num">
                                      <p:cBhvr>
                                        <p:cTn id="8" dur="228" fill="hold">
                                          <p:stCondLst>
                                            <p:cond delay="228"/>
                                          </p:stCondLst>
                                        </p:cTn>
                                        <p:tgtEl>
                                          <p:spTgt spid="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2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8" dur="2000" fill="hold"/>
                                        <p:tgtEl>
                                          <p:spTgt spid="5"/>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5"/>
                                        </p:tgtEl>
                                      </p:cBhvr>
                                    </p:animEffect>
                                  </p:childTnLst>
                                </p:cTn>
                              </p:par>
                            </p:childTnLst>
                          </p:cTn>
                        </p:par>
                        <p:par>
                          <p:cTn id="23" fill="hold">
                            <p:stCondLst>
                              <p:cond delay="4750"/>
                            </p:stCondLst>
                            <p:childTnLst>
                              <p:par>
                                <p:cTn id="24" presetID="25" presetClass="entr" presetSubtype="0"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9"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 008.jpg"/>
          <p:cNvPicPr>
            <a:picLocks noChangeAspect="1"/>
          </p:cNvPicPr>
          <p:nvPr/>
        </p:nvPicPr>
        <p:blipFill>
          <a:blip r:embed="rId2" cstate="print"/>
          <a:stretch>
            <a:fillRect/>
          </a:stretch>
        </p:blipFill>
        <p:spPr>
          <a:xfrm>
            <a:off x="0" y="1124744"/>
            <a:ext cx="5004048" cy="5733256"/>
          </a:xfrm>
          <a:prstGeom prst="rect">
            <a:avLst/>
          </a:prstGeom>
        </p:spPr>
      </p:pic>
      <p:sp>
        <p:nvSpPr>
          <p:cNvPr id="5" name="TextBox 4"/>
          <p:cNvSpPr txBox="1"/>
          <p:nvPr/>
        </p:nvSpPr>
        <p:spPr>
          <a:xfrm>
            <a:off x="1403648" y="404664"/>
            <a:ext cx="6768752"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Чүлнең хайваннар дөн</a:t>
            </a:r>
            <a:r>
              <a:rPr lang="ru-RU"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ь</a:t>
            </a:r>
            <a:r>
              <a:rPr lang="tt-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ясы </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6" name="TextBox 5"/>
          <p:cNvSpPr txBox="1"/>
          <p:nvPr/>
        </p:nvSpPr>
        <p:spPr>
          <a:xfrm>
            <a:off x="5004048" y="1124744"/>
            <a:ext cx="4139952" cy="5016758"/>
          </a:xfrm>
          <a:prstGeom prst="rect">
            <a:avLst/>
          </a:prstGeom>
          <a:noFill/>
        </p:spPr>
        <p:txBody>
          <a:bodyPr wrap="square" rtlCol="0">
            <a:spAutoFit/>
          </a:bodyPr>
          <a:lstStyle/>
          <a:p>
            <a:pPr marL="342900" indent="-342900"/>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1)   Дөя.</a:t>
            </a:r>
          </a:p>
          <a:p>
            <a:pPr marL="342900" indent="-342900"/>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2)   Күгәрчен (сад</a:t>
            </a: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ж</a:t>
            </a:r>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а).</a:t>
            </a:r>
          </a:p>
          <a:p>
            <a:pPr marL="342900" indent="-342900"/>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4)   Ком әрләне.</a:t>
            </a:r>
          </a:p>
          <a:p>
            <a:pPr marL="342900" indent="-342900"/>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5)   Колаклы керпе.</a:t>
            </a:r>
          </a:p>
          <a:p>
            <a:pPr marL="342900" indent="-342900"/>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8)   Йомры башлы кәлтә.</a:t>
            </a:r>
          </a:p>
          <a:p>
            <a:pPr marL="342900" indent="-342900"/>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11) Изге скарабей.</a:t>
            </a:r>
          </a:p>
          <a:p>
            <a:pPr marL="342900" indent="-342900"/>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12) Кара тәнле коңгыз.</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with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set>
                                      <p:cBhvr>
                                        <p:cTn id="7" dur="228" fill="hold">
                                          <p:stCondLst>
                                            <p:cond delay="0"/>
                                          </p:stCondLst>
                                        </p:cTn>
                                        <p:tgtEl>
                                          <p:spTgt spid="5">
                                            <p:txEl>
                                              <p:pRg st="0" end="0"/>
                                            </p:txEl>
                                          </p:spTgt>
                                        </p:tgtEl>
                                        <p:attrNameLst>
                                          <p:attrName>style.rotation</p:attrName>
                                        </p:attrNameLst>
                                      </p:cBhvr>
                                      <p:to>
                                        <p:strVal val="-45.0"/>
                                      </p:to>
                                    </p:set>
                                    <p:anim calcmode="lin" valueType="num">
                                      <p:cBhvr>
                                        <p:cTn id="8" dur="228" fill="hold">
                                          <p:stCondLst>
                                            <p:cond delay="228"/>
                                          </p:stCondLst>
                                        </p:cTn>
                                        <p:tgtEl>
                                          <p:spTgt spid="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5750"/>
                            </p:stCondLst>
                            <p:childTnLst>
                              <p:par>
                                <p:cTn id="13" presetID="2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8" dur="2000" fill="hold"/>
                                        <p:tgtEl>
                                          <p:spTgt spid="4"/>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4"/>
                                        </p:tgtEl>
                                      </p:cBhvr>
                                    </p:animEffect>
                                  </p:childTnLst>
                                </p:cTn>
                              </p:par>
                            </p:childTnLst>
                          </p:cTn>
                        </p:par>
                        <p:par>
                          <p:cTn id="23" fill="hold">
                            <p:stCondLst>
                              <p:cond delay="7750"/>
                            </p:stCondLst>
                            <p:childTnLst>
                              <p:par>
                                <p:cTn id="24" presetID="25" presetClass="entr" presetSubtype="0" fill="hold"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29" dur="2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6">
                                            <p:txEl>
                                              <p:pRg st="0" end="0"/>
                                            </p:txEl>
                                          </p:spTgt>
                                        </p:tgtEl>
                                      </p:cBhvr>
                                    </p:animEffect>
                                  </p:childTnLst>
                                </p:cTn>
                              </p:par>
                            </p:childTnLst>
                          </p:cTn>
                        </p:par>
                        <p:par>
                          <p:cTn id="34" fill="hold">
                            <p:stCondLst>
                              <p:cond delay="9750"/>
                            </p:stCondLst>
                            <p:childTnLst>
                              <p:par>
                                <p:cTn id="35" presetID="25" presetClass="entr" presetSubtype="0" fill="hold"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10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40" dur="2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6">
                                            <p:txEl>
                                              <p:pRg st="1" end="1"/>
                                            </p:txEl>
                                          </p:spTgt>
                                        </p:tgtEl>
                                      </p:cBhvr>
                                    </p:animEffect>
                                  </p:childTnLst>
                                </p:cTn>
                              </p:par>
                            </p:childTnLst>
                          </p:cTn>
                        </p:par>
                        <p:par>
                          <p:cTn id="45" fill="hold">
                            <p:stCondLst>
                              <p:cond delay="11750"/>
                            </p:stCondLst>
                            <p:childTnLst>
                              <p:par>
                                <p:cTn id="46" presetID="25" presetClass="entr" presetSubtype="0" fill="hold" nodeType="after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 calcmode="lin" valueType="num">
                                      <p:cBhvr>
                                        <p:cTn id="48" dur="10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49" dur="10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50" dur="1000" accel="50000" fill="hold">
                                          <p:stCondLst>
                                            <p:cond delay="10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51" dur="2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52" dur="10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53" dur="10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54" dur="1000" accel="50000" fill="hold">
                                          <p:stCondLst>
                                            <p:cond delay="10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55" dur="2000" decel="50000">
                                          <p:stCondLst>
                                            <p:cond delay="0"/>
                                          </p:stCondLst>
                                        </p:cTn>
                                        <p:tgtEl>
                                          <p:spTgt spid="6">
                                            <p:txEl>
                                              <p:pRg st="2" end="2"/>
                                            </p:txEl>
                                          </p:spTgt>
                                        </p:tgtEl>
                                      </p:cBhvr>
                                    </p:animEffect>
                                  </p:childTnLst>
                                </p:cTn>
                              </p:par>
                            </p:childTnLst>
                          </p:cTn>
                        </p:par>
                        <p:par>
                          <p:cTn id="56" fill="hold">
                            <p:stCondLst>
                              <p:cond delay="13750"/>
                            </p:stCondLst>
                            <p:childTnLst>
                              <p:par>
                                <p:cTn id="57" presetID="25" presetClass="entr" presetSubtype="0" fill="hold" nodeType="after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 calcmode="lin" valueType="num">
                                      <p:cBhvr>
                                        <p:cTn id="59" dur="10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60" dur="10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61" dur="1000" accel="50000" fill="hold">
                                          <p:stCondLst>
                                            <p:cond delay="10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62" dur="2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63" dur="10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64" dur="10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65" dur="1000" accel="50000" fill="hold">
                                          <p:stCondLst>
                                            <p:cond delay="10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66" dur="2000" decel="50000">
                                          <p:stCondLst>
                                            <p:cond delay="0"/>
                                          </p:stCondLst>
                                        </p:cTn>
                                        <p:tgtEl>
                                          <p:spTgt spid="6">
                                            <p:txEl>
                                              <p:pRg st="3" end="3"/>
                                            </p:txEl>
                                          </p:spTgt>
                                        </p:tgtEl>
                                      </p:cBhvr>
                                    </p:animEffect>
                                  </p:childTnLst>
                                </p:cTn>
                              </p:par>
                            </p:childTnLst>
                          </p:cTn>
                        </p:par>
                        <p:par>
                          <p:cTn id="67" fill="hold">
                            <p:stCondLst>
                              <p:cond delay="15750"/>
                            </p:stCondLst>
                            <p:childTnLst>
                              <p:par>
                                <p:cTn id="68" presetID="25" presetClass="entr" presetSubtype="0" fill="hold" nodeType="afterEffect">
                                  <p:stCondLst>
                                    <p:cond delay="0"/>
                                  </p:stCondLst>
                                  <p:childTnLst>
                                    <p:set>
                                      <p:cBhvr>
                                        <p:cTn id="69" dur="1" fill="hold">
                                          <p:stCondLst>
                                            <p:cond delay="0"/>
                                          </p:stCondLst>
                                        </p:cTn>
                                        <p:tgtEl>
                                          <p:spTgt spid="6">
                                            <p:txEl>
                                              <p:pRg st="4" end="4"/>
                                            </p:txEl>
                                          </p:spTgt>
                                        </p:tgtEl>
                                        <p:attrNameLst>
                                          <p:attrName>style.visibility</p:attrName>
                                        </p:attrNameLst>
                                      </p:cBhvr>
                                      <p:to>
                                        <p:strVal val="visible"/>
                                      </p:to>
                                    </p:set>
                                    <p:anim calcmode="lin" valueType="num">
                                      <p:cBhvr>
                                        <p:cTn id="70" dur="10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71" dur="10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72" dur="1000" accel="50000" fill="hold">
                                          <p:stCondLst>
                                            <p:cond delay="10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73" dur="2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74" dur="10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75" dur="10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76" dur="1000" accel="50000" fill="hold">
                                          <p:stCondLst>
                                            <p:cond delay="10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77" dur="2000" decel="50000">
                                          <p:stCondLst>
                                            <p:cond delay="0"/>
                                          </p:stCondLst>
                                        </p:cTn>
                                        <p:tgtEl>
                                          <p:spTgt spid="6">
                                            <p:txEl>
                                              <p:pRg st="4" end="4"/>
                                            </p:txEl>
                                          </p:spTgt>
                                        </p:tgtEl>
                                      </p:cBhvr>
                                    </p:animEffect>
                                  </p:childTnLst>
                                </p:cTn>
                              </p:par>
                            </p:childTnLst>
                          </p:cTn>
                        </p:par>
                        <p:par>
                          <p:cTn id="78" fill="hold">
                            <p:stCondLst>
                              <p:cond delay="17750"/>
                            </p:stCondLst>
                            <p:childTnLst>
                              <p:par>
                                <p:cTn id="79" presetID="25" presetClass="entr" presetSubtype="0" fill="hold" nodeType="after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anim calcmode="lin" valueType="num">
                                      <p:cBhvr>
                                        <p:cTn id="81" dur="1000" decel="50000" fill="hold">
                                          <p:stCondLst>
                                            <p:cond delay="0"/>
                                          </p:stCondLst>
                                        </p:cTn>
                                        <p:tgtEl>
                                          <p:spTgt spid="6">
                                            <p:txEl>
                                              <p:pRg st="5" end="5"/>
                                            </p:txEl>
                                          </p:spTgt>
                                        </p:tgtEl>
                                        <p:attrNameLst>
                                          <p:attrName>style.rotation</p:attrName>
                                        </p:attrNameLst>
                                      </p:cBhvr>
                                      <p:tavLst>
                                        <p:tav tm="0">
                                          <p:val>
                                            <p:fltVal val="-90"/>
                                          </p:val>
                                        </p:tav>
                                        <p:tav tm="100000">
                                          <p:val>
                                            <p:fltVal val="0"/>
                                          </p:val>
                                        </p:tav>
                                      </p:tavLst>
                                    </p:anim>
                                    <p:anim calcmode="lin" valueType="num">
                                      <p:cBhvr>
                                        <p:cTn id="82" dur="1000" decel="50000" fill="hold">
                                          <p:stCondLst>
                                            <p:cond delay="0"/>
                                          </p:stCondLst>
                                        </p:cTn>
                                        <p:tgtEl>
                                          <p:spTgt spid="6">
                                            <p:txEl>
                                              <p:pRg st="5" end="5"/>
                                            </p:txEl>
                                          </p:spTgt>
                                        </p:tgtEl>
                                        <p:attrNameLst>
                                          <p:attrName>ppt_w</p:attrName>
                                        </p:attrNameLst>
                                      </p:cBhvr>
                                      <p:tavLst>
                                        <p:tav tm="0">
                                          <p:val>
                                            <p:strVal val="#ppt_w"/>
                                          </p:val>
                                        </p:tav>
                                        <p:tav tm="100000">
                                          <p:val>
                                            <p:strVal val="#ppt_w*.05"/>
                                          </p:val>
                                        </p:tav>
                                      </p:tavLst>
                                    </p:anim>
                                    <p:anim calcmode="lin" valueType="num">
                                      <p:cBhvr>
                                        <p:cTn id="83" dur="1000" accel="50000" fill="hold">
                                          <p:stCondLst>
                                            <p:cond delay="1000"/>
                                          </p:stCondLst>
                                        </p:cTn>
                                        <p:tgtEl>
                                          <p:spTgt spid="6">
                                            <p:txEl>
                                              <p:pRg st="5" end="5"/>
                                            </p:txEl>
                                          </p:spTgt>
                                        </p:tgtEl>
                                        <p:attrNameLst>
                                          <p:attrName>ppt_w</p:attrName>
                                        </p:attrNameLst>
                                      </p:cBhvr>
                                      <p:tavLst>
                                        <p:tav tm="0">
                                          <p:val>
                                            <p:strVal val="#ppt_w*.05"/>
                                          </p:val>
                                        </p:tav>
                                        <p:tav tm="100000">
                                          <p:val>
                                            <p:strVal val="#ppt_w"/>
                                          </p:val>
                                        </p:tav>
                                      </p:tavLst>
                                    </p:anim>
                                    <p:anim calcmode="lin" valueType="num">
                                      <p:cBhvr>
                                        <p:cTn id="84" dur="2000" fill="hold"/>
                                        <p:tgtEl>
                                          <p:spTgt spid="6">
                                            <p:txEl>
                                              <p:pRg st="5" end="5"/>
                                            </p:txEl>
                                          </p:spTgt>
                                        </p:tgtEl>
                                        <p:attrNameLst>
                                          <p:attrName>ppt_h</p:attrName>
                                        </p:attrNameLst>
                                      </p:cBhvr>
                                      <p:tavLst>
                                        <p:tav tm="0">
                                          <p:val>
                                            <p:strVal val="#ppt_h"/>
                                          </p:val>
                                        </p:tav>
                                        <p:tav tm="100000">
                                          <p:val>
                                            <p:strVal val="#ppt_h"/>
                                          </p:val>
                                        </p:tav>
                                      </p:tavLst>
                                    </p:anim>
                                    <p:anim calcmode="lin" valueType="num">
                                      <p:cBhvr>
                                        <p:cTn id="85" dur="1000" decel="50000" fill="hold">
                                          <p:stCondLst>
                                            <p:cond delay="0"/>
                                          </p:stCondLst>
                                        </p:cTn>
                                        <p:tgtEl>
                                          <p:spTgt spid="6">
                                            <p:txEl>
                                              <p:pRg st="5" end="5"/>
                                            </p:txEl>
                                          </p:spTgt>
                                        </p:tgtEl>
                                        <p:attrNameLst>
                                          <p:attrName>ppt_x</p:attrName>
                                        </p:attrNameLst>
                                      </p:cBhvr>
                                      <p:tavLst>
                                        <p:tav tm="0">
                                          <p:val>
                                            <p:strVal val="#ppt_x+.4"/>
                                          </p:val>
                                        </p:tav>
                                        <p:tav tm="100000">
                                          <p:val>
                                            <p:strVal val="#ppt_x"/>
                                          </p:val>
                                        </p:tav>
                                      </p:tavLst>
                                    </p:anim>
                                    <p:anim calcmode="lin" valueType="num">
                                      <p:cBhvr>
                                        <p:cTn id="86" dur="1000" decel="50000" fill="hold">
                                          <p:stCondLst>
                                            <p:cond delay="0"/>
                                          </p:stCondLst>
                                        </p:cTn>
                                        <p:tgtEl>
                                          <p:spTgt spid="6">
                                            <p:txEl>
                                              <p:pRg st="5" end="5"/>
                                            </p:txEl>
                                          </p:spTgt>
                                        </p:tgtEl>
                                        <p:attrNameLst>
                                          <p:attrName>ppt_y</p:attrName>
                                        </p:attrNameLst>
                                      </p:cBhvr>
                                      <p:tavLst>
                                        <p:tav tm="0">
                                          <p:val>
                                            <p:strVal val="#ppt_y-.2"/>
                                          </p:val>
                                        </p:tav>
                                        <p:tav tm="100000">
                                          <p:val>
                                            <p:strVal val="#ppt_y+.1"/>
                                          </p:val>
                                        </p:tav>
                                      </p:tavLst>
                                    </p:anim>
                                    <p:anim calcmode="lin" valueType="num">
                                      <p:cBhvr>
                                        <p:cTn id="87" dur="1000" accel="50000" fill="hold">
                                          <p:stCondLst>
                                            <p:cond delay="1000"/>
                                          </p:stCondLst>
                                        </p:cTn>
                                        <p:tgtEl>
                                          <p:spTgt spid="6">
                                            <p:txEl>
                                              <p:pRg st="5" end="5"/>
                                            </p:txEl>
                                          </p:spTgt>
                                        </p:tgtEl>
                                        <p:attrNameLst>
                                          <p:attrName>ppt_y</p:attrName>
                                        </p:attrNameLst>
                                      </p:cBhvr>
                                      <p:tavLst>
                                        <p:tav tm="0">
                                          <p:val>
                                            <p:strVal val="#ppt_y+.1"/>
                                          </p:val>
                                        </p:tav>
                                        <p:tav tm="100000">
                                          <p:val>
                                            <p:strVal val="#ppt_y"/>
                                          </p:val>
                                        </p:tav>
                                      </p:tavLst>
                                    </p:anim>
                                    <p:animEffect transition="in" filter="fade">
                                      <p:cBhvr>
                                        <p:cTn id="88" dur="2000" decel="50000">
                                          <p:stCondLst>
                                            <p:cond delay="0"/>
                                          </p:stCondLst>
                                        </p:cTn>
                                        <p:tgtEl>
                                          <p:spTgt spid="6">
                                            <p:txEl>
                                              <p:pRg st="5" end="5"/>
                                            </p:txEl>
                                          </p:spTgt>
                                        </p:tgtEl>
                                      </p:cBhvr>
                                    </p:animEffect>
                                  </p:childTnLst>
                                </p:cTn>
                              </p:par>
                            </p:childTnLst>
                          </p:cTn>
                        </p:par>
                        <p:par>
                          <p:cTn id="89" fill="hold">
                            <p:stCondLst>
                              <p:cond delay="19750"/>
                            </p:stCondLst>
                            <p:childTnLst>
                              <p:par>
                                <p:cTn id="90" presetID="25" presetClass="entr" presetSubtype="0" fill="hold" nodeType="after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 calcmode="lin" valueType="num">
                                      <p:cBhvr>
                                        <p:cTn id="92" dur="1000" decel="50000" fill="hold">
                                          <p:stCondLst>
                                            <p:cond delay="0"/>
                                          </p:stCondLst>
                                        </p:cTn>
                                        <p:tgtEl>
                                          <p:spTgt spid="6">
                                            <p:txEl>
                                              <p:pRg st="6" end="6"/>
                                            </p:txEl>
                                          </p:spTgt>
                                        </p:tgtEl>
                                        <p:attrNameLst>
                                          <p:attrName>style.rotation</p:attrName>
                                        </p:attrNameLst>
                                      </p:cBhvr>
                                      <p:tavLst>
                                        <p:tav tm="0">
                                          <p:val>
                                            <p:fltVal val="-90"/>
                                          </p:val>
                                        </p:tav>
                                        <p:tav tm="100000">
                                          <p:val>
                                            <p:fltVal val="0"/>
                                          </p:val>
                                        </p:tav>
                                      </p:tavLst>
                                    </p:anim>
                                    <p:anim calcmode="lin" valueType="num">
                                      <p:cBhvr>
                                        <p:cTn id="93" dur="1000" decel="50000" fill="hold">
                                          <p:stCondLst>
                                            <p:cond delay="0"/>
                                          </p:stCondLst>
                                        </p:cTn>
                                        <p:tgtEl>
                                          <p:spTgt spid="6">
                                            <p:txEl>
                                              <p:pRg st="6" end="6"/>
                                            </p:txEl>
                                          </p:spTgt>
                                        </p:tgtEl>
                                        <p:attrNameLst>
                                          <p:attrName>ppt_w</p:attrName>
                                        </p:attrNameLst>
                                      </p:cBhvr>
                                      <p:tavLst>
                                        <p:tav tm="0">
                                          <p:val>
                                            <p:strVal val="#ppt_w"/>
                                          </p:val>
                                        </p:tav>
                                        <p:tav tm="100000">
                                          <p:val>
                                            <p:strVal val="#ppt_w*.05"/>
                                          </p:val>
                                        </p:tav>
                                      </p:tavLst>
                                    </p:anim>
                                    <p:anim calcmode="lin" valueType="num">
                                      <p:cBhvr>
                                        <p:cTn id="94" dur="1000" accel="50000" fill="hold">
                                          <p:stCondLst>
                                            <p:cond delay="1000"/>
                                          </p:stCondLst>
                                        </p:cTn>
                                        <p:tgtEl>
                                          <p:spTgt spid="6">
                                            <p:txEl>
                                              <p:pRg st="6" end="6"/>
                                            </p:txEl>
                                          </p:spTgt>
                                        </p:tgtEl>
                                        <p:attrNameLst>
                                          <p:attrName>ppt_w</p:attrName>
                                        </p:attrNameLst>
                                      </p:cBhvr>
                                      <p:tavLst>
                                        <p:tav tm="0">
                                          <p:val>
                                            <p:strVal val="#ppt_w*.05"/>
                                          </p:val>
                                        </p:tav>
                                        <p:tav tm="100000">
                                          <p:val>
                                            <p:strVal val="#ppt_w"/>
                                          </p:val>
                                        </p:tav>
                                      </p:tavLst>
                                    </p:anim>
                                    <p:anim calcmode="lin" valueType="num">
                                      <p:cBhvr>
                                        <p:cTn id="95" dur="2000" fill="hold"/>
                                        <p:tgtEl>
                                          <p:spTgt spid="6">
                                            <p:txEl>
                                              <p:pRg st="6" end="6"/>
                                            </p:txEl>
                                          </p:spTgt>
                                        </p:tgtEl>
                                        <p:attrNameLst>
                                          <p:attrName>ppt_h</p:attrName>
                                        </p:attrNameLst>
                                      </p:cBhvr>
                                      <p:tavLst>
                                        <p:tav tm="0">
                                          <p:val>
                                            <p:strVal val="#ppt_h"/>
                                          </p:val>
                                        </p:tav>
                                        <p:tav tm="100000">
                                          <p:val>
                                            <p:strVal val="#ppt_h"/>
                                          </p:val>
                                        </p:tav>
                                      </p:tavLst>
                                    </p:anim>
                                    <p:anim calcmode="lin" valueType="num">
                                      <p:cBhvr>
                                        <p:cTn id="96" dur="1000" decel="50000" fill="hold">
                                          <p:stCondLst>
                                            <p:cond delay="0"/>
                                          </p:stCondLst>
                                        </p:cTn>
                                        <p:tgtEl>
                                          <p:spTgt spid="6">
                                            <p:txEl>
                                              <p:pRg st="6" end="6"/>
                                            </p:txEl>
                                          </p:spTgt>
                                        </p:tgtEl>
                                        <p:attrNameLst>
                                          <p:attrName>ppt_x</p:attrName>
                                        </p:attrNameLst>
                                      </p:cBhvr>
                                      <p:tavLst>
                                        <p:tav tm="0">
                                          <p:val>
                                            <p:strVal val="#ppt_x+.4"/>
                                          </p:val>
                                        </p:tav>
                                        <p:tav tm="100000">
                                          <p:val>
                                            <p:strVal val="#ppt_x"/>
                                          </p:val>
                                        </p:tav>
                                      </p:tavLst>
                                    </p:anim>
                                    <p:anim calcmode="lin" valueType="num">
                                      <p:cBhvr>
                                        <p:cTn id="97" dur="1000" decel="50000" fill="hold">
                                          <p:stCondLst>
                                            <p:cond delay="0"/>
                                          </p:stCondLst>
                                        </p:cTn>
                                        <p:tgtEl>
                                          <p:spTgt spid="6">
                                            <p:txEl>
                                              <p:pRg st="6" end="6"/>
                                            </p:txEl>
                                          </p:spTgt>
                                        </p:tgtEl>
                                        <p:attrNameLst>
                                          <p:attrName>ppt_y</p:attrName>
                                        </p:attrNameLst>
                                      </p:cBhvr>
                                      <p:tavLst>
                                        <p:tav tm="0">
                                          <p:val>
                                            <p:strVal val="#ppt_y-.2"/>
                                          </p:val>
                                        </p:tav>
                                        <p:tav tm="100000">
                                          <p:val>
                                            <p:strVal val="#ppt_y+.1"/>
                                          </p:val>
                                        </p:tav>
                                      </p:tavLst>
                                    </p:anim>
                                    <p:anim calcmode="lin" valueType="num">
                                      <p:cBhvr>
                                        <p:cTn id="98" dur="1000" accel="50000" fill="hold">
                                          <p:stCondLst>
                                            <p:cond delay="1000"/>
                                          </p:stCondLst>
                                        </p:cTn>
                                        <p:tgtEl>
                                          <p:spTgt spid="6">
                                            <p:txEl>
                                              <p:pRg st="6" end="6"/>
                                            </p:txEl>
                                          </p:spTgt>
                                        </p:tgtEl>
                                        <p:attrNameLst>
                                          <p:attrName>ppt_y</p:attrName>
                                        </p:attrNameLst>
                                      </p:cBhvr>
                                      <p:tavLst>
                                        <p:tav tm="0">
                                          <p:val>
                                            <p:strVal val="#ppt_y+.1"/>
                                          </p:val>
                                        </p:tav>
                                        <p:tav tm="100000">
                                          <p:val>
                                            <p:strVal val="#ppt_y"/>
                                          </p:val>
                                        </p:tav>
                                      </p:tavLst>
                                    </p:anim>
                                    <p:animEffect transition="in" filter="fade">
                                      <p:cBhvr>
                                        <p:cTn id="99" dur="2000" decel="50000">
                                          <p:stCondLst>
                                            <p:cond delay="0"/>
                                          </p:stCondLst>
                                        </p:cTn>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Изображение.jpg"/>
          <p:cNvPicPr>
            <a:picLocks noChangeAspect="1"/>
          </p:cNvPicPr>
          <p:nvPr/>
        </p:nvPicPr>
        <p:blipFill>
          <a:blip r:embed="rId2" cstate="print"/>
          <a:stretch>
            <a:fillRect/>
          </a:stretch>
        </p:blipFill>
        <p:spPr>
          <a:xfrm>
            <a:off x="0" y="1124744"/>
            <a:ext cx="5047488" cy="5733256"/>
          </a:xfrm>
          <a:prstGeom prst="rect">
            <a:avLst/>
          </a:prstGeom>
        </p:spPr>
      </p:pic>
      <p:sp>
        <p:nvSpPr>
          <p:cNvPr id="5" name="TextBox 4"/>
          <p:cNvSpPr txBox="1"/>
          <p:nvPr/>
        </p:nvSpPr>
        <p:spPr>
          <a:xfrm>
            <a:off x="5148064" y="1124744"/>
            <a:ext cx="3995936" cy="3539430"/>
          </a:xfrm>
          <a:prstGeom prst="rect">
            <a:avLst/>
          </a:prstGeom>
          <a:noFill/>
        </p:spPr>
        <p:txBody>
          <a:bodyPr wrap="square" rtlCol="0">
            <a:spAutoFit/>
          </a:bodyPr>
          <a:lstStyle/>
          <a:p>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3) Сайгаклар.</a:t>
            </a:r>
          </a:p>
          <a:p>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6) Кушаяк.</a:t>
            </a:r>
          </a:p>
          <a:p>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7) Корсак.</a:t>
            </a:r>
          </a:p>
          <a:p>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9) Вак саранча.</a:t>
            </a:r>
          </a:p>
          <a:p>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10) Комлык буар еланы.</a:t>
            </a:r>
          </a:p>
          <a:p>
            <a:r>
              <a:rPr lang="tt-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13) Җитез кәлтә.</a:t>
            </a:r>
            <a:endPar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10" dur="2000" fill="hold"/>
                                        <p:tgtEl>
                                          <p:spTgt spid="4"/>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4"/>
                                        </p:tgtEl>
                                      </p:cBhvr>
                                    </p:animEffect>
                                  </p:childTnLst>
                                </p:cTn>
                              </p:par>
                            </p:childTnLst>
                          </p:cTn>
                        </p:par>
                        <p:par>
                          <p:cTn id="15" fill="hold">
                            <p:stCondLst>
                              <p:cond delay="2000"/>
                            </p:stCondLst>
                            <p:childTnLst>
                              <p:par>
                                <p:cTn id="16" presetID="25" presetClass="entr" presetSubtype="0"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9"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20"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21"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22"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23"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24"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25" dur="2000" decel="50000">
                                          <p:stCondLst>
                                            <p:cond delay="0"/>
                                          </p:stCondLst>
                                        </p:cTn>
                                        <p:tgtEl>
                                          <p:spTgt spid="5">
                                            <p:txEl>
                                              <p:pRg st="0" end="0"/>
                                            </p:txEl>
                                          </p:spTgt>
                                        </p:tgtEl>
                                      </p:cBhvr>
                                    </p:animEffect>
                                  </p:childTnLst>
                                </p:cTn>
                              </p:par>
                            </p:childTnLst>
                          </p:cTn>
                        </p:par>
                        <p:par>
                          <p:cTn id="26" fill="hold">
                            <p:stCondLst>
                              <p:cond delay="4000"/>
                            </p:stCondLst>
                            <p:childTnLst>
                              <p:par>
                                <p:cTn id="27" presetID="25" presetClass="entr" presetSubtype="0" fill="hold" nodeType="after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p:cTn id="29" dur="10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32" dur="2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5">
                                            <p:txEl>
                                              <p:pRg st="1" end="1"/>
                                            </p:txEl>
                                          </p:spTgt>
                                        </p:tgtEl>
                                      </p:cBhvr>
                                    </p:animEffect>
                                  </p:childTnLst>
                                </p:cTn>
                              </p:par>
                            </p:childTnLst>
                          </p:cTn>
                        </p:par>
                        <p:par>
                          <p:cTn id="37" fill="hold">
                            <p:stCondLst>
                              <p:cond delay="6000"/>
                            </p:stCondLst>
                            <p:childTnLst>
                              <p:par>
                                <p:cTn id="38" presetID="25" presetClass="entr" presetSubtype="0" fill="hold" nodeType="after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 calcmode="lin" valueType="num">
                                      <p:cBhvr>
                                        <p:cTn id="40" dur="10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41" dur="10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42" dur="1000" accel="50000" fill="hold">
                                          <p:stCondLst>
                                            <p:cond delay="10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43" dur="2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44" dur="10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45" dur="10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46" dur="1000" accel="50000" fill="hold">
                                          <p:stCondLst>
                                            <p:cond delay="10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47" dur="2000" decel="50000">
                                          <p:stCondLst>
                                            <p:cond delay="0"/>
                                          </p:stCondLst>
                                        </p:cTn>
                                        <p:tgtEl>
                                          <p:spTgt spid="5">
                                            <p:txEl>
                                              <p:pRg st="2" end="2"/>
                                            </p:txEl>
                                          </p:spTgt>
                                        </p:tgtEl>
                                      </p:cBhvr>
                                    </p:animEffect>
                                  </p:childTnLst>
                                </p:cTn>
                              </p:par>
                            </p:childTnLst>
                          </p:cTn>
                        </p:par>
                        <p:par>
                          <p:cTn id="48" fill="hold">
                            <p:stCondLst>
                              <p:cond delay="8000"/>
                            </p:stCondLst>
                            <p:childTnLst>
                              <p:par>
                                <p:cTn id="49" presetID="25" presetClass="entr" presetSubtype="0" fill="hold" nodeType="after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p:cTn id="51" dur="10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54" dur="2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5">
                                            <p:txEl>
                                              <p:pRg st="3" end="3"/>
                                            </p:txEl>
                                          </p:spTgt>
                                        </p:tgtEl>
                                      </p:cBhvr>
                                    </p:animEffect>
                                  </p:childTnLst>
                                </p:cTn>
                              </p:par>
                            </p:childTnLst>
                          </p:cTn>
                        </p:par>
                        <p:par>
                          <p:cTn id="59" fill="hold">
                            <p:stCondLst>
                              <p:cond delay="10000"/>
                            </p:stCondLst>
                            <p:childTnLst>
                              <p:par>
                                <p:cTn id="60" presetID="25" presetClass="entr" presetSubtype="0" fill="hold" nodeType="after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 calcmode="lin" valueType="num">
                                      <p:cBhvr>
                                        <p:cTn id="62" dur="10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63" dur="10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64" dur="1000" accel="50000" fill="hold">
                                          <p:stCondLst>
                                            <p:cond delay="10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65" dur="2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66" dur="10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67" dur="10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68" dur="1000" accel="50000" fill="hold">
                                          <p:stCondLst>
                                            <p:cond delay="10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69" dur="2000" decel="50000">
                                          <p:stCondLst>
                                            <p:cond delay="0"/>
                                          </p:stCondLst>
                                        </p:cTn>
                                        <p:tgtEl>
                                          <p:spTgt spid="5">
                                            <p:txEl>
                                              <p:pRg st="4" end="4"/>
                                            </p:txEl>
                                          </p:spTgt>
                                        </p:tgtEl>
                                      </p:cBhvr>
                                    </p:animEffect>
                                  </p:childTnLst>
                                </p:cTn>
                              </p:par>
                            </p:childTnLst>
                          </p:cTn>
                        </p:par>
                        <p:par>
                          <p:cTn id="70" fill="hold">
                            <p:stCondLst>
                              <p:cond delay="12000"/>
                            </p:stCondLst>
                            <p:childTnLst>
                              <p:par>
                                <p:cTn id="71" presetID="25" presetClass="entr" presetSubtype="0" fill="hold" nodeType="after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 calcmode="lin" valueType="num">
                                      <p:cBhvr>
                                        <p:cTn id="73" dur="1000" decel="50000" fill="hold">
                                          <p:stCondLst>
                                            <p:cond delay="0"/>
                                          </p:stCondLst>
                                        </p:cTn>
                                        <p:tgtEl>
                                          <p:spTgt spid="5">
                                            <p:txEl>
                                              <p:pRg st="5" end="5"/>
                                            </p:txEl>
                                          </p:spTgt>
                                        </p:tgtEl>
                                        <p:attrNameLst>
                                          <p:attrName>style.rotation</p:attrName>
                                        </p:attrNameLst>
                                      </p:cBhvr>
                                      <p:tavLst>
                                        <p:tav tm="0">
                                          <p:val>
                                            <p:fltVal val="-90"/>
                                          </p:val>
                                        </p:tav>
                                        <p:tav tm="100000">
                                          <p:val>
                                            <p:fltVal val="0"/>
                                          </p:val>
                                        </p:tav>
                                      </p:tavLst>
                                    </p:anim>
                                    <p:anim calcmode="lin" valueType="num">
                                      <p:cBhvr>
                                        <p:cTn id="74" dur="1000" decel="50000" fill="hold">
                                          <p:stCondLst>
                                            <p:cond delay="0"/>
                                          </p:stCondLst>
                                        </p:cTn>
                                        <p:tgtEl>
                                          <p:spTgt spid="5">
                                            <p:txEl>
                                              <p:pRg st="5" end="5"/>
                                            </p:txEl>
                                          </p:spTgt>
                                        </p:tgtEl>
                                        <p:attrNameLst>
                                          <p:attrName>ppt_w</p:attrName>
                                        </p:attrNameLst>
                                      </p:cBhvr>
                                      <p:tavLst>
                                        <p:tav tm="0">
                                          <p:val>
                                            <p:strVal val="#ppt_w"/>
                                          </p:val>
                                        </p:tav>
                                        <p:tav tm="100000">
                                          <p:val>
                                            <p:strVal val="#ppt_w*.05"/>
                                          </p:val>
                                        </p:tav>
                                      </p:tavLst>
                                    </p:anim>
                                    <p:anim calcmode="lin" valueType="num">
                                      <p:cBhvr>
                                        <p:cTn id="75" dur="1000" accel="50000" fill="hold">
                                          <p:stCondLst>
                                            <p:cond delay="1000"/>
                                          </p:stCondLst>
                                        </p:cTn>
                                        <p:tgtEl>
                                          <p:spTgt spid="5">
                                            <p:txEl>
                                              <p:pRg st="5" end="5"/>
                                            </p:txEl>
                                          </p:spTgt>
                                        </p:tgtEl>
                                        <p:attrNameLst>
                                          <p:attrName>ppt_w</p:attrName>
                                        </p:attrNameLst>
                                      </p:cBhvr>
                                      <p:tavLst>
                                        <p:tav tm="0">
                                          <p:val>
                                            <p:strVal val="#ppt_w*.05"/>
                                          </p:val>
                                        </p:tav>
                                        <p:tav tm="100000">
                                          <p:val>
                                            <p:strVal val="#ppt_w"/>
                                          </p:val>
                                        </p:tav>
                                      </p:tavLst>
                                    </p:anim>
                                    <p:anim calcmode="lin" valueType="num">
                                      <p:cBhvr>
                                        <p:cTn id="76" dur="2000" fill="hold"/>
                                        <p:tgtEl>
                                          <p:spTgt spid="5">
                                            <p:txEl>
                                              <p:pRg st="5" end="5"/>
                                            </p:txEl>
                                          </p:spTgt>
                                        </p:tgtEl>
                                        <p:attrNameLst>
                                          <p:attrName>ppt_h</p:attrName>
                                        </p:attrNameLst>
                                      </p:cBhvr>
                                      <p:tavLst>
                                        <p:tav tm="0">
                                          <p:val>
                                            <p:strVal val="#ppt_h"/>
                                          </p:val>
                                        </p:tav>
                                        <p:tav tm="100000">
                                          <p:val>
                                            <p:strVal val="#ppt_h"/>
                                          </p:val>
                                        </p:tav>
                                      </p:tavLst>
                                    </p:anim>
                                    <p:anim calcmode="lin" valueType="num">
                                      <p:cBhvr>
                                        <p:cTn id="77" dur="1000" decel="50000" fill="hold">
                                          <p:stCondLst>
                                            <p:cond delay="0"/>
                                          </p:stCondLst>
                                        </p:cTn>
                                        <p:tgtEl>
                                          <p:spTgt spid="5">
                                            <p:txEl>
                                              <p:pRg st="5" end="5"/>
                                            </p:txEl>
                                          </p:spTgt>
                                        </p:tgtEl>
                                        <p:attrNameLst>
                                          <p:attrName>ppt_x</p:attrName>
                                        </p:attrNameLst>
                                      </p:cBhvr>
                                      <p:tavLst>
                                        <p:tav tm="0">
                                          <p:val>
                                            <p:strVal val="#ppt_x+.4"/>
                                          </p:val>
                                        </p:tav>
                                        <p:tav tm="100000">
                                          <p:val>
                                            <p:strVal val="#ppt_x"/>
                                          </p:val>
                                        </p:tav>
                                      </p:tavLst>
                                    </p:anim>
                                    <p:anim calcmode="lin" valueType="num">
                                      <p:cBhvr>
                                        <p:cTn id="78" dur="1000" decel="50000" fill="hold">
                                          <p:stCondLst>
                                            <p:cond delay="0"/>
                                          </p:stCondLst>
                                        </p:cTn>
                                        <p:tgtEl>
                                          <p:spTgt spid="5">
                                            <p:txEl>
                                              <p:pRg st="5" end="5"/>
                                            </p:txEl>
                                          </p:spTgt>
                                        </p:tgtEl>
                                        <p:attrNameLst>
                                          <p:attrName>ppt_y</p:attrName>
                                        </p:attrNameLst>
                                      </p:cBhvr>
                                      <p:tavLst>
                                        <p:tav tm="0">
                                          <p:val>
                                            <p:strVal val="#ppt_y-.2"/>
                                          </p:val>
                                        </p:tav>
                                        <p:tav tm="100000">
                                          <p:val>
                                            <p:strVal val="#ppt_y+.1"/>
                                          </p:val>
                                        </p:tav>
                                      </p:tavLst>
                                    </p:anim>
                                    <p:anim calcmode="lin" valueType="num">
                                      <p:cBhvr>
                                        <p:cTn id="79" dur="1000" accel="50000" fill="hold">
                                          <p:stCondLst>
                                            <p:cond delay="1000"/>
                                          </p:stCondLst>
                                        </p:cTn>
                                        <p:tgtEl>
                                          <p:spTgt spid="5">
                                            <p:txEl>
                                              <p:pRg st="5" end="5"/>
                                            </p:txEl>
                                          </p:spTgt>
                                        </p:tgtEl>
                                        <p:attrNameLst>
                                          <p:attrName>ppt_y</p:attrName>
                                        </p:attrNameLst>
                                      </p:cBhvr>
                                      <p:tavLst>
                                        <p:tav tm="0">
                                          <p:val>
                                            <p:strVal val="#ppt_y+.1"/>
                                          </p:val>
                                        </p:tav>
                                        <p:tav tm="100000">
                                          <p:val>
                                            <p:strVal val="#ppt_y"/>
                                          </p:val>
                                        </p:tav>
                                      </p:tavLst>
                                    </p:anim>
                                    <p:animEffect transition="in" filter="fade">
                                      <p:cBhvr>
                                        <p:cTn id="80" dur="2000" decel="50000">
                                          <p:stCondLst>
                                            <p:cond delay="0"/>
                                          </p:stCondLst>
                                        </p:cTn>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234</TotalTime>
  <Words>444</Words>
  <Application>Microsoft Office PowerPoint</Application>
  <PresentationFormat>Экран (4:3)</PresentationFormat>
  <Paragraphs>35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ильмира</dc:creator>
  <cp:lastModifiedBy>Имиль</cp:lastModifiedBy>
  <cp:revision>13</cp:revision>
  <dcterms:modified xsi:type="dcterms:W3CDTF">2011-06-28T20:35:49Z</dcterms:modified>
</cp:coreProperties>
</file>