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88" r:id="rId4"/>
    <p:sldId id="285" r:id="rId5"/>
    <p:sldId id="289" r:id="rId6"/>
    <p:sldId id="292" r:id="rId7"/>
    <p:sldId id="290" r:id="rId8"/>
    <p:sldId id="268" r:id="rId9"/>
    <p:sldId id="282" r:id="rId10"/>
    <p:sldId id="275" r:id="rId11"/>
    <p:sldId id="276" r:id="rId12"/>
    <p:sldId id="277" r:id="rId13"/>
    <p:sldId id="279" r:id="rId14"/>
    <p:sldId id="266" r:id="rId15"/>
    <p:sldId id="280" r:id="rId16"/>
    <p:sldId id="267" r:id="rId17"/>
    <p:sldId id="283" r:id="rId18"/>
    <p:sldId id="281" r:id="rId19"/>
    <p:sldId id="284" r:id="rId20"/>
    <p:sldId id="293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9127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EE2-B475-427A-AF97-DDFC30A31E33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4303-0797-4FA5-949F-66BAB86CF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FF63-56C4-41E0-807F-49C68F7CD13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D837-8411-4769-9F4F-C142DB7A7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8161-3414-41A7-937C-043270270216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6057-3F0D-4E69-82A0-3CF366B9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C82D-D89A-455B-AA77-0524BAAAB112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AA35-FCD2-4B99-BDB5-CCDDA0E5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786C-D843-414E-BF90-B0B417C67902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7E5E-8F33-49CD-A9D5-91466B30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2506-13CD-4B5C-9066-26B9CA984138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53E0-9C31-4CC3-ADFC-D3DC5A91D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026C-AB58-4F06-8EB2-C3B77251D664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453A-C44F-4019-868D-77A66338F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9046-5398-4BFB-A47B-A9B4245B33F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B347-4350-4421-87CB-65511A1B7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8AA4-6E04-41A6-8116-2CA38D71EBE7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C731-7ED1-478D-9C9D-B4AFCD5B4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B62D-DCDB-4E87-AD9D-ECE0CA63BF2D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69EB-AFD3-40EB-981B-17F7A471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9B97-DFB4-481E-8627-FDC64A058E2F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FEE4-B8B2-4346-A172-8F347F18B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CAB6C-8E97-48E9-9C64-CCFD39CBB7AD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FAA254-D80A-4BB3-911E-2A119001C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928688" y="0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786063"/>
            <a:ext cx="27146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214438"/>
            <a:ext cx="2051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643438"/>
            <a:ext cx="22161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357438"/>
            <a:ext cx="19875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20453613">
            <a:off x="114300" y="2420938"/>
            <a:ext cx="3930650" cy="1697037"/>
          </a:xfrm>
          <a:prstGeom prst="cloud">
            <a:avLst/>
          </a:prstGeom>
          <a:solidFill>
            <a:srgbClr val="5F9127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24-конечная звезда 28"/>
          <p:cNvSpPr/>
          <p:nvPr/>
        </p:nvSpPr>
        <p:spPr>
          <a:xfrm rot="4965794">
            <a:off x="1070769" y="2786857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92088" y="579438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Рассмотрите рисунки Кати и Пети. Какие записи сделал Вова к их рисункам? Какие рассказы можно придумать  по рисункам и записям?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775869" y="2847182"/>
            <a:ext cx="1857375" cy="15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43663" y="5724525"/>
            <a:ext cx="234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0" y="5724525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857625" y="5724525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22536" name="Прямоугольник 24"/>
          <p:cNvSpPr>
            <a:spLocks noChangeArrowheads="1"/>
          </p:cNvSpPr>
          <p:nvPr/>
        </p:nvSpPr>
        <p:spPr bwMode="auto">
          <a:xfrm>
            <a:off x="214313" y="5724525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В. </a:t>
            </a:r>
            <a:endParaRPr lang="ru-RU">
              <a:cs typeface="Arial" charset="0"/>
            </a:endParaRPr>
          </a:p>
        </p:txBody>
      </p:sp>
      <p:sp>
        <p:nvSpPr>
          <p:cNvPr id="4" name="24-конечная звезда 3"/>
          <p:cNvSpPr/>
          <p:nvPr/>
        </p:nvSpPr>
        <p:spPr>
          <a:xfrm rot="4965794">
            <a:off x="2526507" y="2096293"/>
            <a:ext cx="914400" cy="1350963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781175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8" y="2652713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984375"/>
            <a:ext cx="18764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8594 -0.2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20453613">
            <a:off x="114300" y="2420938"/>
            <a:ext cx="3930650" cy="1697037"/>
          </a:xfrm>
          <a:prstGeom prst="cloud">
            <a:avLst/>
          </a:prstGeom>
          <a:solidFill>
            <a:srgbClr val="5F9127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24-конечная звезда 28"/>
          <p:cNvSpPr/>
          <p:nvPr/>
        </p:nvSpPr>
        <p:spPr>
          <a:xfrm rot="4965794">
            <a:off x="1070769" y="2786857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92088" y="579438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Рассмотрите рисунки Кати и Пети. Какие записи сделал Вова к их рисункам? Какие рассказы можно придумать  по рисункам и записям?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775869" y="2847182"/>
            <a:ext cx="1857375" cy="15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43663" y="5724525"/>
            <a:ext cx="234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0" y="5724525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857625" y="5724525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23560" name="Прямоугольник 24"/>
          <p:cNvSpPr>
            <a:spLocks noChangeArrowheads="1"/>
          </p:cNvSpPr>
          <p:nvPr/>
        </p:nvSpPr>
        <p:spPr bwMode="auto">
          <a:xfrm>
            <a:off x="214313" y="5724525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В. </a:t>
            </a:r>
            <a:endParaRPr lang="ru-RU">
              <a:cs typeface="Arial" charset="0"/>
            </a:endParaRPr>
          </a:p>
        </p:txBody>
      </p:sp>
      <p:sp>
        <p:nvSpPr>
          <p:cNvPr id="4" name="24-конечная звезда 3"/>
          <p:cNvSpPr/>
          <p:nvPr/>
        </p:nvSpPr>
        <p:spPr>
          <a:xfrm rot="4965794">
            <a:off x="2526507" y="2096293"/>
            <a:ext cx="914400" cy="1350963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781175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8" y="2652713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984375"/>
            <a:ext cx="18764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Box 26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1424 0.0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6666 -0.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467073" y="2430086"/>
            <a:ext cx="2060076" cy="9269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 rot="20453613">
            <a:off x="114300" y="2420938"/>
            <a:ext cx="3930650" cy="1697037"/>
          </a:xfrm>
          <a:prstGeom prst="cloud">
            <a:avLst/>
          </a:prstGeom>
          <a:solidFill>
            <a:srgbClr val="5F9127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24-конечная звезда 28"/>
          <p:cNvSpPr/>
          <p:nvPr/>
        </p:nvSpPr>
        <p:spPr>
          <a:xfrm rot="4965794">
            <a:off x="1070769" y="2786857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92088" y="617538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Рассмотрите рисунки Кати и Пети. Какие записи сделал Вова к их рисункам? Какие рассказы можно придумать  по рисункам и записям?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358356" y="2928144"/>
            <a:ext cx="1857375" cy="158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43663" y="5724525"/>
            <a:ext cx="234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0" y="5724525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857625" y="5724525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24587" name="Прямоугольник 24"/>
          <p:cNvSpPr>
            <a:spLocks noChangeArrowheads="1"/>
          </p:cNvSpPr>
          <p:nvPr/>
        </p:nvSpPr>
        <p:spPr bwMode="auto">
          <a:xfrm>
            <a:off x="214313" y="5724525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В. </a:t>
            </a:r>
            <a:endParaRPr lang="ru-RU">
              <a:cs typeface="Arial" charset="0"/>
            </a:endParaRPr>
          </a:p>
        </p:txBody>
      </p:sp>
      <p:sp>
        <p:nvSpPr>
          <p:cNvPr id="4" name="24-конечная звезда 3"/>
          <p:cNvSpPr/>
          <p:nvPr/>
        </p:nvSpPr>
        <p:spPr>
          <a:xfrm rot="4965794">
            <a:off x="2526507" y="2096293"/>
            <a:ext cx="914400" cy="1350963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781175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8" y="2652713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984375"/>
            <a:ext cx="18764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10-конечная звезда 35"/>
          <p:cNvSpPr/>
          <p:nvPr/>
        </p:nvSpPr>
        <p:spPr>
          <a:xfrm>
            <a:off x="6783091" y="2890019"/>
            <a:ext cx="409475" cy="379912"/>
          </a:xfrm>
          <a:prstGeom prst="star10">
            <a:avLst>
              <a:gd name="adj" fmla="val 50000"/>
              <a:gd name="hf" fmla="val 105146"/>
            </a:avLst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09750"/>
            <a:ext cx="139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2913" y="1760538"/>
            <a:ext cx="19716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2460625" y="4167188"/>
            <a:ext cx="1982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4598" name="Прямоугольник 25"/>
          <p:cNvSpPr>
            <a:spLocks noChangeArrowheads="1"/>
          </p:cNvSpPr>
          <p:nvPr/>
        </p:nvSpPr>
        <p:spPr bwMode="auto">
          <a:xfrm>
            <a:off x="409575" y="4183063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4599" name="TextBox 30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8684" flipH="1">
            <a:off x="7267575" y="2628900"/>
            <a:ext cx="12255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849 -0.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467073" y="1487440"/>
            <a:ext cx="2060076" cy="9269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 rot="20453613">
            <a:off x="114300" y="1136650"/>
            <a:ext cx="3930650" cy="1697038"/>
          </a:xfrm>
          <a:prstGeom prst="cloud">
            <a:avLst/>
          </a:prstGeom>
          <a:solidFill>
            <a:srgbClr val="5F9127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24-конечная звезда 28"/>
          <p:cNvSpPr/>
          <p:nvPr/>
        </p:nvSpPr>
        <p:spPr>
          <a:xfrm rot="4965794">
            <a:off x="1070769" y="1502569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358356" y="1643857"/>
            <a:ext cx="1857375" cy="158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634038" y="2846388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4" name="24-конечная звезда 3"/>
          <p:cNvSpPr/>
          <p:nvPr/>
        </p:nvSpPr>
        <p:spPr>
          <a:xfrm rot="4965794">
            <a:off x="2526507" y="810418"/>
            <a:ext cx="914400" cy="1350963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496888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638" y="1368425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698500"/>
            <a:ext cx="18764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10-конечная звезда 35"/>
          <p:cNvSpPr/>
          <p:nvPr/>
        </p:nvSpPr>
        <p:spPr>
          <a:xfrm>
            <a:off x="6783091" y="1947373"/>
            <a:ext cx="409475" cy="379912"/>
          </a:xfrm>
          <a:prstGeom prst="star10">
            <a:avLst>
              <a:gd name="adj" fmla="val 50000"/>
              <a:gd name="hf" fmla="val 105146"/>
            </a:avLst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866775"/>
            <a:ext cx="139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60625" y="2882900"/>
            <a:ext cx="1982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09575" y="2898775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5618" name="TextBox 6"/>
          <p:cNvSpPr txBox="1">
            <a:spLocks noChangeArrowheads="1"/>
          </p:cNvSpPr>
          <p:nvPr/>
        </p:nvSpPr>
        <p:spPr bwMode="auto">
          <a:xfrm>
            <a:off x="373063" y="3492500"/>
            <a:ext cx="8447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cs typeface="Arial" charset="0"/>
              </a:rPr>
              <a:t>?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  Что можно рассказать об этих записях?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634038" y="2847975"/>
            <a:ext cx="1209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</a:t>
            </a:r>
            <a:endParaRPr lang="ru-RU">
              <a:cs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62213" y="2874963"/>
            <a:ext cx="12652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20688" y="2892425"/>
            <a:ext cx="110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</a:t>
            </a:r>
            <a:endParaRPr lang="ru-RU">
              <a:cs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95450" y="29003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13163" y="2878138"/>
            <a:ext cx="525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 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10400" y="2827338"/>
            <a:ext cx="41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49850" y="4264025"/>
            <a:ext cx="388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- числовые выражения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19700" y="4797425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- значения  выражений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412875" y="5940425"/>
            <a:ext cx="179070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60625" y="5246688"/>
            <a:ext cx="1982788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09575" y="5246688"/>
            <a:ext cx="1803400" cy="58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19700" y="5661025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- числовые равенства</a:t>
            </a:r>
          </a:p>
        </p:txBody>
      </p:sp>
      <p:sp>
        <p:nvSpPr>
          <p:cNvPr id="25631" name="TextBox 29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00798 0.18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695 L -0.05886 0.19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22951 0.199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1754 0.255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15521 0.25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463 L -0.34445 0.259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27" grpId="1"/>
      <p:bldP spid="31" grpId="0"/>
      <p:bldP spid="31" grpId="1"/>
      <p:bldP spid="32" grpId="0"/>
      <p:bldP spid="32" grpId="1"/>
      <p:bldP spid="8" grpId="0"/>
      <p:bldP spid="8" grpId="1"/>
      <p:bldP spid="9" grpId="0"/>
      <p:bldP spid="9" grpId="1"/>
      <p:bldP spid="10" grpId="0"/>
      <p:bldP spid="10" grpId="1"/>
      <p:bldP spid="33" grpId="0"/>
      <p:bldP spid="34" grpId="0"/>
      <p:bldP spid="35" grpId="0" animBg="1"/>
      <p:bldP spid="37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1"/>
          <p:cNvSpPr txBox="1">
            <a:spLocks noChangeArrowheads="1"/>
          </p:cNvSpPr>
          <p:nvPr/>
        </p:nvSpPr>
        <p:spPr bwMode="auto">
          <a:xfrm>
            <a:off x="214313" y="6921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3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. Какое равенство можно записать к каждому рисунку?</a:t>
            </a:r>
          </a:p>
        </p:txBody>
      </p:sp>
      <p:grpSp>
        <p:nvGrpSpPr>
          <p:cNvPr id="26626" name="Группа 21"/>
          <p:cNvGrpSpPr>
            <a:grpSpLocks/>
          </p:cNvGrpSpPr>
          <p:nvPr/>
        </p:nvGrpSpPr>
        <p:grpSpPr bwMode="auto">
          <a:xfrm>
            <a:off x="809625" y="1628775"/>
            <a:ext cx="1928813" cy="1428750"/>
            <a:chOff x="571472" y="2357430"/>
            <a:chExt cx="1928826" cy="14287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627" name="Группа 23"/>
          <p:cNvGrpSpPr>
            <a:grpSpLocks/>
          </p:cNvGrpSpPr>
          <p:nvPr/>
        </p:nvGrpSpPr>
        <p:grpSpPr bwMode="auto">
          <a:xfrm>
            <a:off x="3309938" y="1628775"/>
            <a:ext cx="1928812" cy="1428750"/>
            <a:chOff x="571472" y="2357430"/>
            <a:chExt cx="1928826" cy="142876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628" name="Группа 33"/>
          <p:cNvGrpSpPr>
            <a:grpSpLocks/>
          </p:cNvGrpSpPr>
          <p:nvPr/>
        </p:nvGrpSpPr>
        <p:grpSpPr bwMode="auto">
          <a:xfrm>
            <a:off x="5738813" y="1628775"/>
            <a:ext cx="1928812" cy="1428750"/>
            <a:chOff x="571472" y="2357430"/>
            <a:chExt cx="1928826" cy="142876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5400000">
            <a:off x="2059781" y="2235994"/>
            <a:ext cx="500063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738813" y="1985963"/>
            <a:ext cx="78581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381750" y="1914525"/>
            <a:ext cx="785813" cy="50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43"/>
          <p:cNvSpPr txBox="1">
            <a:spLocks noChangeArrowheads="1"/>
          </p:cNvSpPr>
          <p:nvPr/>
        </p:nvSpPr>
        <p:spPr bwMode="auto">
          <a:xfrm>
            <a:off x="1285875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К.</a:t>
            </a:r>
          </a:p>
        </p:txBody>
      </p:sp>
      <p:sp>
        <p:nvSpPr>
          <p:cNvPr id="26633" name="TextBox 44"/>
          <p:cNvSpPr txBox="1">
            <a:spLocks noChangeArrowheads="1"/>
          </p:cNvSpPr>
          <p:nvPr/>
        </p:nvSpPr>
        <p:spPr bwMode="auto">
          <a:xfrm>
            <a:off x="3786188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П.</a:t>
            </a:r>
          </a:p>
        </p:txBody>
      </p:sp>
      <p:sp>
        <p:nvSpPr>
          <p:cNvPr id="26634" name="TextBox 45"/>
          <p:cNvSpPr txBox="1">
            <a:spLocks noChangeArrowheads="1"/>
          </p:cNvSpPr>
          <p:nvPr/>
        </p:nvSpPr>
        <p:spPr bwMode="auto">
          <a:xfrm>
            <a:off x="6286500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В.</a:t>
            </a:r>
          </a:p>
        </p:txBody>
      </p:sp>
      <p:sp>
        <p:nvSpPr>
          <p:cNvPr id="26635" name="TextBox 50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1"/>
          <p:cNvSpPr txBox="1">
            <a:spLocks noChangeArrowheads="1"/>
          </p:cNvSpPr>
          <p:nvPr/>
        </p:nvSpPr>
        <p:spPr bwMode="auto">
          <a:xfrm>
            <a:off x="214313" y="6921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3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. Какое равенство можно записать к каждому рисунку?</a:t>
            </a:r>
          </a:p>
        </p:txBody>
      </p:sp>
      <p:grpSp>
        <p:nvGrpSpPr>
          <p:cNvPr id="27650" name="Группа 21"/>
          <p:cNvGrpSpPr>
            <a:grpSpLocks/>
          </p:cNvGrpSpPr>
          <p:nvPr/>
        </p:nvGrpSpPr>
        <p:grpSpPr bwMode="auto">
          <a:xfrm>
            <a:off x="809625" y="1628775"/>
            <a:ext cx="1928813" cy="1428750"/>
            <a:chOff x="571472" y="2357430"/>
            <a:chExt cx="1928826" cy="14287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651" name="Группа 23"/>
          <p:cNvGrpSpPr>
            <a:grpSpLocks/>
          </p:cNvGrpSpPr>
          <p:nvPr/>
        </p:nvGrpSpPr>
        <p:grpSpPr bwMode="auto">
          <a:xfrm>
            <a:off x="3309938" y="1628775"/>
            <a:ext cx="1928812" cy="1428750"/>
            <a:chOff x="571472" y="2357430"/>
            <a:chExt cx="1928826" cy="142876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652" name="Группа 33"/>
          <p:cNvGrpSpPr>
            <a:grpSpLocks/>
          </p:cNvGrpSpPr>
          <p:nvPr/>
        </p:nvGrpSpPr>
        <p:grpSpPr bwMode="auto">
          <a:xfrm>
            <a:off x="5738813" y="1628775"/>
            <a:ext cx="1928812" cy="1428750"/>
            <a:chOff x="571472" y="2357430"/>
            <a:chExt cx="1928826" cy="142876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472" y="2357430"/>
              <a:ext cx="1928826" cy="142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000232" y="2928934"/>
              <a:ext cx="214314" cy="500067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428728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857224" y="2500306"/>
              <a:ext cx="285752" cy="928695"/>
            </a:xfrm>
            <a:prstGeom prst="ellipse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5400000">
            <a:off x="2059781" y="2235994"/>
            <a:ext cx="500063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738813" y="1985963"/>
            <a:ext cx="78581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381750" y="1914525"/>
            <a:ext cx="785813" cy="50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43"/>
          <p:cNvSpPr txBox="1">
            <a:spLocks noChangeArrowheads="1"/>
          </p:cNvSpPr>
          <p:nvPr/>
        </p:nvSpPr>
        <p:spPr bwMode="auto">
          <a:xfrm>
            <a:off x="1285875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К.</a:t>
            </a:r>
          </a:p>
        </p:txBody>
      </p:sp>
      <p:sp>
        <p:nvSpPr>
          <p:cNvPr id="27657" name="TextBox 44"/>
          <p:cNvSpPr txBox="1">
            <a:spLocks noChangeArrowheads="1"/>
          </p:cNvSpPr>
          <p:nvPr/>
        </p:nvSpPr>
        <p:spPr bwMode="auto">
          <a:xfrm>
            <a:off x="3786188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П.</a:t>
            </a:r>
          </a:p>
        </p:txBody>
      </p:sp>
      <p:sp>
        <p:nvSpPr>
          <p:cNvPr id="27658" name="TextBox 45"/>
          <p:cNvSpPr txBox="1">
            <a:spLocks noChangeArrowheads="1"/>
          </p:cNvSpPr>
          <p:nvPr/>
        </p:nvSpPr>
        <p:spPr bwMode="auto">
          <a:xfrm>
            <a:off x="6286500" y="4551363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В.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39775" y="3789363"/>
            <a:ext cx="200025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– 1 =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40088" y="3789363"/>
            <a:ext cx="200025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+ 1=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11838" y="3789363"/>
            <a:ext cx="2000250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– 2 = 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04025" y="1196975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ПРОВЕРЬ!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8750" y="5300663"/>
            <a:ext cx="873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·Какие рассказы можно придумать по равенствам и рисункам?</a:t>
            </a:r>
          </a:p>
        </p:txBody>
      </p:sp>
      <p:sp>
        <p:nvSpPr>
          <p:cNvPr id="27664" name="TextBox 51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1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476375" y="2420938"/>
          <a:ext cx="5543550" cy="131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</a:tblGrid>
              <a:tr h="65881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+ 1 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2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 –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ru-RU" sz="3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 +  2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3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84" name="TextBox 6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  <p:sp>
        <p:nvSpPr>
          <p:cNvPr id="28685" name="TextBox 7"/>
          <p:cNvSpPr txBox="1">
            <a:spLocks noChangeArrowheads="1"/>
          </p:cNvSpPr>
          <p:nvPr/>
        </p:nvSpPr>
        <p:spPr bwMode="auto">
          <a:xfrm>
            <a:off x="158750" y="836613"/>
            <a:ext cx="8842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4</a:t>
            </a:r>
            <a:r>
              <a:rPr lang="ru-RU" sz="2400" b="1">
                <a:solidFill>
                  <a:srgbClr val="FF0000"/>
                </a:solidFill>
                <a:cs typeface="Arial" charset="0"/>
              </a:rPr>
              <a:t>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Прочитай записи . Найди и исправь ошибки. Замени, если нужно, знак «=» на знак «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&gt;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»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или «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&lt;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».</a:t>
            </a:r>
          </a:p>
        </p:txBody>
      </p:sp>
      <p:sp>
        <p:nvSpPr>
          <p:cNvPr id="28686" name="Прямоугольник 9"/>
          <p:cNvSpPr>
            <a:spLocks noChangeArrowheads="1"/>
          </p:cNvSpPr>
          <p:nvPr/>
        </p:nvSpPr>
        <p:spPr bwMode="auto">
          <a:xfrm>
            <a:off x="1908175" y="403066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8687" name="Прямоугольник 18"/>
          <p:cNvSpPr>
            <a:spLocks noChangeArrowheads="1"/>
          </p:cNvSpPr>
          <p:nvPr/>
        </p:nvSpPr>
        <p:spPr bwMode="auto">
          <a:xfrm>
            <a:off x="2767013" y="4030663"/>
            <a:ext cx="45243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8688" name="Прямоугольник 19"/>
          <p:cNvSpPr>
            <a:spLocks noChangeArrowheads="1"/>
          </p:cNvSpPr>
          <p:nvPr/>
        </p:nvSpPr>
        <p:spPr bwMode="auto">
          <a:xfrm>
            <a:off x="1908175" y="400526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8689" name="Прямоугольник 20"/>
          <p:cNvSpPr>
            <a:spLocks noChangeArrowheads="1"/>
          </p:cNvSpPr>
          <p:nvPr/>
        </p:nvSpPr>
        <p:spPr bwMode="auto">
          <a:xfrm>
            <a:off x="2767013" y="4005263"/>
            <a:ext cx="45243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8690" name="Прямоугольник 21"/>
          <p:cNvSpPr>
            <a:spLocks noChangeArrowheads="1"/>
          </p:cNvSpPr>
          <p:nvPr/>
        </p:nvSpPr>
        <p:spPr bwMode="auto">
          <a:xfrm>
            <a:off x="1908175" y="400526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8691" name="Прямоугольник 22"/>
          <p:cNvSpPr>
            <a:spLocks noChangeArrowheads="1"/>
          </p:cNvSpPr>
          <p:nvPr/>
        </p:nvSpPr>
        <p:spPr bwMode="auto">
          <a:xfrm>
            <a:off x="2767013" y="4005263"/>
            <a:ext cx="45243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476375" y="2420938"/>
          <a:ext cx="5543550" cy="131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</a:tblGrid>
              <a:tr h="65881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+ 1 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2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 –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ru-RU" sz="3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 +  2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3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08" name="TextBox 6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21. Выражение. Значение выражения. Равенство</a:t>
            </a:r>
          </a:p>
        </p:txBody>
      </p:sp>
      <p:sp>
        <p:nvSpPr>
          <p:cNvPr id="29709" name="TextBox 7"/>
          <p:cNvSpPr txBox="1">
            <a:spLocks noChangeArrowheads="1"/>
          </p:cNvSpPr>
          <p:nvPr/>
        </p:nvSpPr>
        <p:spPr bwMode="auto">
          <a:xfrm>
            <a:off x="158750" y="836613"/>
            <a:ext cx="8842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4</a:t>
            </a:r>
            <a:r>
              <a:rPr lang="ru-RU" sz="2400" b="1">
                <a:solidFill>
                  <a:srgbClr val="FF0000"/>
                </a:solidFill>
                <a:cs typeface="Arial" charset="0"/>
              </a:rPr>
              <a:t>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Прочитай записи Кати. Помоги ей найти и исправить ошибки. Замени, если нужно, знак «=» на знак «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&gt;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»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или «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&lt;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».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97163" y="2420938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9711" name="Прямоугольник 18"/>
          <p:cNvSpPr>
            <a:spLocks noChangeArrowheads="1"/>
          </p:cNvSpPr>
          <p:nvPr/>
        </p:nvSpPr>
        <p:spPr bwMode="auto">
          <a:xfrm>
            <a:off x="2767013" y="4030663"/>
            <a:ext cx="45243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9712" name="Прямоугольник 19"/>
          <p:cNvSpPr>
            <a:spLocks noChangeArrowheads="1"/>
          </p:cNvSpPr>
          <p:nvPr/>
        </p:nvSpPr>
        <p:spPr bwMode="auto">
          <a:xfrm>
            <a:off x="1908175" y="400526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9713" name="Прямоугольник 20"/>
          <p:cNvSpPr>
            <a:spLocks noChangeArrowheads="1"/>
          </p:cNvSpPr>
          <p:nvPr/>
        </p:nvSpPr>
        <p:spPr bwMode="auto">
          <a:xfrm>
            <a:off x="2767013" y="4005263"/>
            <a:ext cx="452437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9714" name="Прямоугольник 21"/>
          <p:cNvSpPr>
            <a:spLocks noChangeArrowheads="1"/>
          </p:cNvSpPr>
          <p:nvPr/>
        </p:nvSpPr>
        <p:spPr bwMode="auto">
          <a:xfrm>
            <a:off x="1908175" y="400526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&gt;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700338" y="3084513"/>
            <a:ext cx="4540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cs typeface="Arial" charset="0"/>
              </a:rPr>
              <a:t>&lt;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69100" y="5732463"/>
            <a:ext cx="208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ПРОВЕРЬ!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95288" y="2420938"/>
          <a:ext cx="8497887" cy="131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  <a:gridCol w="2952329"/>
              </a:tblGrid>
              <a:tr h="65881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+ 1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 + 1 - 1 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–  1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 - 1 - 1=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 – 2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 2 - 1=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5" name="TextBox 7"/>
          <p:cNvSpPr txBox="1">
            <a:spLocks noChangeArrowheads="1"/>
          </p:cNvSpPr>
          <p:nvPr/>
        </p:nvSpPr>
        <p:spPr bwMode="auto">
          <a:xfrm>
            <a:off x="158750" y="836613"/>
            <a:ext cx="596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5.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Найди значения выражений.</a:t>
            </a:r>
          </a:p>
        </p:txBody>
      </p:sp>
      <p:sp>
        <p:nvSpPr>
          <p:cNvPr id="30736" name="Прямоугольник 1"/>
          <p:cNvSpPr>
            <a:spLocks noChangeArrowheads="1"/>
          </p:cNvSpPr>
          <p:nvPr/>
        </p:nvSpPr>
        <p:spPr bwMode="auto">
          <a:xfrm>
            <a:off x="1403350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37" name="Прямоугольник 3"/>
          <p:cNvSpPr>
            <a:spLocks noChangeArrowheads="1"/>
          </p:cNvSpPr>
          <p:nvPr/>
        </p:nvSpPr>
        <p:spPr bwMode="auto">
          <a:xfrm>
            <a:off x="738028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38" name="Прямоугольник 10"/>
          <p:cNvSpPr>
            <a:spLocks noChangeArrowheads="1"/>
          </p:cNvSpPr>
          <p:nvPr/>
        </p:nvSpPr>
        <p:spPr bwMode="auto">
          <a:xfrm>
            <a:off x="1403350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39" name="Прямоугольник 12"/>
          <p:cNvSpPr>
            <a:spLocks noChangeArrowheads="1"/>
          </p:cNvSpPr>
          <p:nvPr/>
        </p:nvSpPr>
        <p:spPr bwMode="auto">
          <a:xfrm>
            <a:off x="738028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0" name="TextBox 17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21. Выражение. Значение выражения. Равенство</a:t>
            </a:r>
          </a:p>
        </p:txBody>
      </p:sp>
      <p:sp>
        <p:nvSpPr>
          <p:cNvPr id="30741" name="Прямоугольник 19"/>
          <p:cNvSpPr>
            <a:spLocks noChangeArrowheads="1"/>
          </p:cNvSpPr>
          <p:nvPr/>
        </p:nvSpPr>
        <p:spPr bwMode="auto">
          <a:xfrm>
            <a:off x="384333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2" name="Прямоугольник 20"/>
          <p:cNvSpPr>
            <a:spLocks noChangeArrowheads="1"/>
          </p:cNvSpPr>
          <p:nvPr/>
        </p:nvSpPr>
        <p:spPr bwMode="auto">
          <a:xfrm>
            <a:off x="384333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3" name="Прямоугольник 21"/>
          <p:cNvSpPr>
            <a:spLocks noChangeArrowheads="1"/>
          </p:cNvSpPr>
          <p:nvPr/>
        </p:nvSpPr>
        <p:spPr bwMode="auto">
          <a:xfrm>
            <a:off x="3851275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4" name="Прямоугольник 22"/>
          <p:cNvSpPr>
            <a:spLocks noChangeArrowheads="1"/>
          </p:cNvSpPr>
          <p:nvPr/>
        </p:nvSpPr>
        <p:spPr bwMode="auto">
          <a:xfrm>
            <a:off x="3851275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5" name="Прямоугольник 23"/>
          <p:cNvSpPr>
            <a:spLocks noChangeArrowheads="1"/>
          </p:cNvSpPr>
          <p:nvPr/>
        </p:nvSpPr>
        <p:spPr bwMode="auto">
          <a:xfrm>
            <a:off x="3851275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6" name="Прямоугольник 24"/>
          <p:cNvSpPr>
            <a:spLocks noChangeArrowheads="1"/>
          </p:cNvSpPr>
          <p:nvPr/>
        </p:nvSpPr>
        <p:spPr bwMode="auto">
          <a:xfrm>
            <a:off x="738028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7" name="Прямоугольник 25"/>
          <p:cNvSpPr>
            <a:spLocks noChangeArrowheads="1"/>
          </p:cNvSpPr>
          <p:nvPr/>
        </p:nvSpPr>
        <p:spPr bwMode="auto">
          <a:xfrm>
            <a:off x="738028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8" name="Прямоугольник 26"/>
          <p:cNvSpPr>
            <a:spLocks noChangeArrowheads="1"/>
          </p:cNvSpPr>
          <p:nvPr/>
        </p:nvSpPr>
        <p:spPr bwMode="auto">
          <a:xfrm>
            <a:off x="1403350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49" name="Прямоугольник 27"/>
          <p:cNvSpPr>
            <a:spLocks noChangeArrowheads="1"/>
          </p:cNvSpPr>
          <p:nvPr/>
        </p:nvSpPr>
        <p:spPr bwMode="auto">
          <a:xfrm>
            <a:off x="1403350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50" name="Прямоугольник 28"/>
          <p:cNvSpPr>
            <a:spLocks noChangeArrowheads="1"/>
          </p:cNvSpPr>
          <p:nvPr/>
        </p:nvSpPr>
        <p:spPr bwMode="auto">
          <a:xfrm>
            <a:off x="1403350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51" name="Прямоугольник 29"/>
          <p:cNvSpPr>
            <a:spLocks noChangeArrowheads="1"/>
          </p:cNvSpPr>
          <p:nvPr/>
        </p:nvSpPr>
        <p:spPr bwMode="auto">
          <a:xfrm>
            <a:off x="1403350" y="4291013"/>
            <a:ext cx="44132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0752" name="Прямоугольник 30"/>
          <p:cNvSpPr>
            <a:spLocks noChangeArrowheads="1"/>
          </p:cNvSpPr>
          <p:nvPr/>
        </p:nvSpPr>
        <p:spPr bwMode="auto">
          <a:xfrm>
            <a:off x="7380288" y="42910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95288" y="2420938"/>
          <a:ext cx="8497887" cy="131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  <a:gridCol w="2952329"/>
              </a:tblGrid>
              <a:tr h="65881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+ 1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 + 1 - 1 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–  1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 - 1 - 1=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 – 2 + 1=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 2 - 1=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59" name="TextBox 7"/>
          <p:cNvSpPr txBox="1">
            <a:spLocks noChangeArrowheads="1"/>
          </p:cNvSpPr>
          <p:nvPr/>
        </p:nvSpPr>
        <p:spPr bwMode="auto">
          <a:xfrm>
            <a:off x="158750" y="836613"/>
            <a:ext cx="596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5.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Найди значения выражений.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35600" y="30845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154988" y="2420938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55875" y="2420938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3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435600" y="2420938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555875" y="30845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1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31765" name="TextBox 17"/>
          <p:cNvSpPr txBox="1">
            <a:spLocks noChangeArrowheads="1"/>
          </p:cNvSpPr>
          <p:nvPr/>
        </p:nvSpPr>
        <p:spPr bwMode="auto">
          <a:xfrm>
            <a:off x="158750" y="142875"/>
            <a:ext cx="736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147050" y="3084513"/>
            <a:ext cx="44132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cs typeface="Arial" charset="0"/>
              </a:rPr>
              <a:t>2</a:t>
            </a:r>
            <a:endParaRPr lang="ru-RU" sz="3600">
              <a:latin typeface="Franklin Gothic Book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69100" y="5373688"/>
            <a:ext cx="208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ПРОВЕРЬ!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572000" cy="6096000"/>
          </a:xfrm>
          <a:prstGeom prst="rect">
            <a:avLst/>
          </a:prstGeom>
          <a:noFill/>
          <a:ln w="76200">
            <a:solidFill>
              <a:srgbClr val="5F9127"/>
            </a:solidFill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143500" y="4143375"/>
            <a:ext cx="3643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«Математику уже затем учить надо, что она ум в порядок приводит»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222875" y="1500188"/>
            <a:ext cx="3921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Михаил Васильевич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Ломоносов,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143500" y="2786063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Первый русский ученый-естествоиспытатель, литератор, историк, художник.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625" y="357188"/>
            <a:ext cx="8286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работа на уроке вам доставила радость и вы почувствовали </a:t>
            </a:r>
          </a:p>
          <a:p>
            <a:pPr algn="just"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успешными?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ещё не получилось? 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какими трудностями вы встретились?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036888" y="5037138"/>
            <a:ext cx="292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7625" y="6500813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/>
          <p:cNvSpPr/>
          <p:nvPr/>
        </p:nvSpPr>
        <p:spPr>
          <a:xfrm rot="5400000">
            <a:off x="2893219" y="4607719"/>
            <a:ext cx="335756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3375" y="5643563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43375" y="464343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43375" y="357187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 каким числом надо сложить число 1, чтобы получилось 5   ?</a:t>
            </a:r>
            <a:r>
              <a:rPr 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4    ?       7   ?         3   ?</a:t>
            </a:r>
          </a:p>
          <a:p>
            <a:pPr eaLnBrk="0" hangingPunct="0">
              <a:buFontTx/>
              <a:buAutoNum type="arabicPeriod" startAt="2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слагаемое 2, второе слагаемое 4. Чему равна сумма?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Times New Roman" pitchFamily="18" charset="0"/>
              </a:rPr>
              <a:t>3.  Уменьшаемое 4, вычитаемое 1. Найдите разность.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Times New Roman" pitchFamily="18" charset="0"/>
              </a:rPr>
              <a:t>4. На сколько 5 больше 4? </a:t>
            </a:r>
          </a:p>
          <a:p>
            <a:pPr eaLnBrk="0" hangingPunct="0"/>
            <a:r>
              <a:rPr lang="ru-RU" sz="3200">
                <a:latin typeface="Times New Roman" pitchFamily="18" charset="0"/>
              </a:rPr>
              <a:t>5. Я задумала число, вычла из него 6 и получила 1. Какое число я  задумала?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latin typeface="Times New Roman" pitchFamily="18" charset="0"/>
              </a:rPr>
              <a:t>7.     Вставьте число в «окошко»   	&gt;3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13" y="4500563"/>
            <a:ext cx="414337" cy="485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13" y="4500563"/>
            <a:ext cx="414337" cy="485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142875" y="5257800"/>
            <a:ext cx="8858250" cy="142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42875" y="3714750"/>
            <a:ext cx="8858250" cy="142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TextBox 79"/>
          <p:cNvSpPr txBox="1">
            <a:spLocks noChangeArrowheads="1"/>
          </p:cNvSpPr>
          <p:nvPr/>
        </p:nvSpPr>
        <p:spPr bwMode="auto">
          <a:xfrm>
            <a:off x="219075" y="987425"/>
            <a:ext cx="864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 числа на моделях – карточках.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Наведите порядок. </a:t>
            </a: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08500"/>
            <a:ext cx="6651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45085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663" y="45085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2800" y="4508500"/>
            <a:ext cx="67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9363" y="4508500"/>
            <a:ext cx="6651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6875" y="4508500"/>
            <a:ext cx="67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6875" y="4508500"/>
            <a:ext cx="67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1850" y="45085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9363" y="4508500"/>
            <a:ext cx="67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27988" y="4508500"/>
            <a:ext cx="669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04025" y="1196975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ПРОВЕРЬ!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00063" y="56578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Вспомните свойство натурального ряда чисел. (начинается с 1, каждое следующее число больше предыдущего на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0105 -0.243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37223 -0.241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9445 -0.24143 " pathEditMode="relative" ptsTypes="AA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934 -0.2402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434 -0.2365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18889 -0.24143 " pathEditMode="relative" ptsTypes="AA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033 -0.2393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8837 -0.2423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9844 -0.2386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712 -0.2379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3750" t="17500" r="12500"/>
          <a:stretch>
            <a:fillRect/>
          </a:stretch>
        </p:blipFill>
        <p:spPr bwMode="auto">
          <a:xfrm>
            <a:off x="642938" y="642938"/>
            <a:ext cx="3975100" cy="5143500"/>
          </a:xfrm>
          <a:prstGeom prst="rect">
            <a:avLst/>
          </a:prstGeom>
          <a:noFill/>
          <a:ln w="57150">
            <a:solidFill>
              <a:srgbClr val="5F9127"/>
            </a:solidFill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714875" y="2143125"/>
            <a:ext cx="4143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учебником </a:t>
            </a:r>
          </a:p>
          <a:p>
            <a:pPr algn="ctr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стр. 8,  № 1. </a:t>
            </a:r>
          </a:p>
          <a:p>
            <a:pPr algn="ctr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наглядным материалом. 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500063"/>
          <a:ext cx="8572500" cy="6072187"/>
        </p:xfrm>
        <a:graphic>
          <a:graphicData uri="http://schemas.openxmlformats.org/drawingml/2006/table">
            <a:tbl>
              <a:tblPr/>
              <a:tblGrid>
                <a:gridCol w="8572500"/>
              </a:tblGrid>
              <a:tr h="607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Физкультминутка.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подняться, подтянуться.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Два 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согнуться, разогнуться.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 ладоши три хлопка.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четыре 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руками шире.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Пять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руками помахать.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Шесть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за парту тихо сесть. </a:t>
                      </a:r>
                      <a:b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 l="15742" t="8749" r="4732" b="65936"/>
          <a:stretch>
            <a:fillRect/>
          </a:stretch>
        </p:blipFill>
        <p:spPr bwMode="auto">
          <a:xfrm>
            <a:off x="500063" y="2286000"/>
            <a:ext cx="8255000" cy="3429000"/>
          </a:xfrm>
          <a:prstGeom prst="rect">
            <a:avLst/>
          </a:prstGeom>
          <a:noFill/>
          <a:ln w="57150">
            <a:solidFill>
              <a:srgbClr val="5F9127"/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786063" y="3786188"/>
            <a:ext cx="1928812" cy="5000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3321844" y="3607594"/>
            <a:ext cx="857250" cy="64293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750594" y="4036219"/>
            <a:ext cx="1143000" cy="5000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3357563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Franklin Gothic Book" pitchFamily="34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929188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Franklin Gothic Book" pitchFamily="34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01000" y="4857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4</a:t>
            </a:r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Выражение – это запись, в которой числа соединены знаками действий. </a:t>
            </a:r>
          </a:p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Знаков сравнений в выражениях нет.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Попробуйте придумать свои выражения и назвать их.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8"/>
          <p:cNvSpPr txBox="1">
            <a:spLocks noChangeArrowheads="1"/>
          </p:cNvSpPr>
          <p:nvPr/>
        </p:nvSpPr>
        <p:spPr bwMode="auto">
          <a:xfrm>
            <a:off x="928688" y="0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6363" y="889000"/>
            <a:ext cx="88947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«Выражение. 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выражения. Равенство»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/>
          <a:srcRect r="4092" b="20689"/>
          <a:stretch>
            <a:fillRect/>
          </a:stretch>
        </p:blipFill>
        <p:spPr bwMode="auto">
          <a:xfrm>
            <a:off x="357188" y="2500313"/>
            <a:ext cx="8369300" cy="328612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5643570" y="4214818"/>
            <a:ext cx="2060076" cy="9269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 rot="20453613">
            <a:off x="527050" y="3240088"/>
            <a:ext cx="3930650" cy="1697037"/>
          </a:xfrm>
          <a:prstGeom prst="cloud">
            <a:avLst/>
          </a:prstGeom>
          <a:solidFill>
            <a:srgbClr val="5F9127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24-конечная звезда 28"/>
          <p:cNvSpPr/>
          <p:nvPr/>
        </p:nvSpPr>
        <p:spPr>
          <a:xfrm rot="4965794">
            <a:off x="1270794" y="3648869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0" y="1285875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рисунки . Какие записи мы сделаем </a:t>
            </a:r>
          </a:p>
          <a:p>
            <a:pPr marL="514350" indent="-51435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рисункам? Какие рассказы можно придумать  по рисункам и записям?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715544" y="3999707"/>
            <a:ext cx="1857375" cy="15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4-конечная звезда 3"/>
          <p:cNvSpPr/>
          <p:nvPr/>
        </p:nvSpPr>
        <p:spPr>
          <a:xfrm rot="4965794">
            <a:off x="2556669" y="3005932"/>
            <a:ext cx="914400" cy="1350962"/>
          </a:xfrm>
          <a:prstGeom prst="star24">
            <a:avLst>
              <a:gd name="adj" fmla="val 474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571750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786188"/>
            <a:ext cx="135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786063"/>
            <a:ext cx="18764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10-конечная звезда 35"/>
          <p:cNvSpPr/>
          <p:nvPr/>
        </p:nvSpPr>
        <p:spPr>
          <a:xfrm>
            <a:off x="7000892" y="4214818"/>
            <a:ext cx="409475" cy="379912"/>
          </a:xfrm>
          <a:prstGeom prst="star10">
            <a:avLst>
              <a:gd name="adj" fmla="val 50000"/>
              <a:gd name="hf" fmla="val 105146"/>
            </a:avLst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214688"/>
            <a:ext cx="139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40"/>
          <p:cNvSpPr txBox="1">
            <a:spLocks noChangeArrowheads="1"/>
          </p:cNvSpPr>
          <p:nvPr/>
        </p:nvSpPr>
        <p:spPr bwMode="auto">
          <a:xfrm>
            <a:off x="6443663" y="5724525"/>
            <a:ext cx="2343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3 – 1 = 2</a:t>
            </a:r>
          </a:p>
        </p:txBody>
      </p:sp>
      <p:sp>
        <p:nvSpPr>
          <p:cNvPr id="21521" name="Прямоугольник 41"/>
          <p:cNvSpPr>
            <a:spLocks noChangeArrowheads="1"/>
          </p:cNvSpPr>
          <p:nvPr/>
        </p:nvSpPr>
        <p:spPr bwMode="auto">
          <a:xfrm>
            <a:off x="1143000" y="5724525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1 + 2 =3 </a:t>
            </a:r>
            <a:endParaRPr lang="ru-RU">
              <a:cs typeface="Arial" charset="0"/>
            </a:endParaRPr>
          </a:p>
        </p:txBody>
      </p:sp>
      <p:sp>
        <p:nvSpPr>
          <p:cNvPr id="21522" name="Прямоугольник 42"/>
          <p:cNvSpPr>
            <a:spLocks noChangeArrowheads="1"/>
          </p:cNvSpPr>
          <p:nvPr/>
        </p:nvSpPr>
        <p:spPr bwMode="auto">
          <a:xfrm>
            <a:off x="3857625" y="5724525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2 – 1 = 1</a:t>
            </a:r>
            <a:endParaRPr lang="ru-RU">
              <a:cs typeface="Arial" charset="0"/>
            </a:endParaRPr>
          </a:p>
        </p:txBody>
      </p:sp>
      <p:sp>
        <p:nvSpPr>
          <p:cNvPr id="21523" name="Прямоугольник 43"/>
          <p:cNvSpPr>
            <a:spLocks noChangeArrowheads="1"/>
          </p:cNvSpPr>
          <p:nvPr/>
        </p:nvSpPr>
        <p:spPr bwMode="auto">
          <a:xfrm>
            <a:off x="214313" y="5724525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cs typeface="Arial" charset="0"/>
              </a:rPr>
              <a:t>В. </a:t>
            </a:r>
            <a:endParaRPr lang="ru-RU">
              <a:cs typeface="Arial" charset="0"/>
            </a:endParaRPr>
          </a:p>
        </p:txBody>
      </p:sp>
      <p:sp>
        <p:nvSpPr>
          <p:cNvPr id="21524" name="TextBox 45"/>
          <p:cNvSpPr txBox="1">
            <a:spLocks noChangeArrowheads="1"/>
          </p:cNvSpPr>
          <p:nvPr/>
        </p:nvSpPr>
        <p:spPr bwMode="auto">
          <a:xfrm>
            <a:off x="158750" y="142875"/>
            <a:ext cx="736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Выражение. Значение выражения.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1594</TotalTime>
  <Words>570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Arial Narrow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Начальная школа</cp:lastModifiedBy>
  <cp:revision>93</cp:revision>
  <dcterms:created xsi:type="dcterms:W3CDTF">2010-10-19T17:19:15Z</dcterms:created>
  <dcterms:modified xsi:type="dcterms:W3CDTF">2012-12-10T04:45:34Z</dcterms:modified>
</cp:coreProperties>
</file>