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6" r:id="rId4"/>
    <p:sldId id="259" r:id="rId5"/>
    <p:sldId id="267" r:id="rId6"/>
    <p:sldId id="260" r:id="rId7"/>
    <p:sldId id="268" r:id="rId8"/>
    <p:sldId id="261" r:id="rId9"/>
    <p:sldId id="269" r:id="rId10"/>
    <p:sldId id="262" r:id="rId11"/>
    <p:sldId id="263" r:id="rId12"/>
    <p:sldId id="264" r:id="rId13"/>
    <p:sldId id="270" r:id="rId14"/>
    <p:sldId id="271" r:id="rId15"/>
    <p:sldId id="272" r:id="rId16"/>
    <p:sldId id="273" r:id="rId17"/>
    <p:sldId id="274" r:id="rId18"/>
    <p:sldId id="265" r:id="rId19"/>
    <p:sldId id="275"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5F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4" autoAdjust="0"/>
  </p:normalViewPr>
  <p:slideViewPr>
    <p:cSldViewPr>
      <p:cViewPr varScale="1">
        <p:scale>
          <a:sx n="100" d="100"/>
          <a:sy n="100" d="100"/>
        </p:scale>
        <p:origin x="-2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6347275-B208-4006-9B3A-5AE14DC53E23}" type="datetimeFigureOut">
              <a:rPr lang="ru-RU"/>
              <a:pPr>
                <a:defRPr/>
              </a:pPr>
              <a:t>05.12.2011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6BC6080-612C-420D-8B15-D1ABC8E6690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C034831-2722-4296-8912-7C678F8C8DCF}" type="datetimeFigureOut">
              <a:rPr lang="ru-RU"/>
              <a:pPr>
                <a:defRPr/>
              </a:pPr>
              <a:t>05.12.2011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D6FC25C-6F87-41FF-A03D-4E21B26A673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96CE939-C2EB-4FAB-89A9-20FA9187F36D}" type="datetimeFigureOut">
              <a:rPr lang="ru-RU"/>
              <a:pPr>
                <a:defRPr/>
              </a:pPr>
              <a:t>05.12.2011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7DA0095-DA65-4541-A2C5-AAE282BBE55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D68262-EE74-4617-A133-228FAA248704}" type="datetimeFigureOut">
              <a:rPr lang="ru-RU"/>
              <a:pPr>
                <a:defRPr/>
              </a:pPr>
              <a:t>05.12.2011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DA0DB30-10BE-476E-AFC2-8C3F7721655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8B577A5-6092-453E-9BC0-B6B4EC154774}" type="datetimeFigureOut">
              <a:rPr lang="ru-RU"/>
              <a:pPr>
                <a:defRPr/>
              </a:pPr>
              <a:t>05.12.2011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B1C3993-C05F-4870-899C-85EABDF4506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8D73FC6-0AA0-495B-86DC-C615D701A8F5}" type="datetimeFigureOut">
              <a:rPr lang="ru-RU"/>
              <a:pPr>
                <a:defRPr/>
              </a:pPr>
              <a:t>05.12.2011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475ACF8-3253-474A-ACC8-066FBA6F747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3F4DD9B-C681-4607-AE2D-64CC1EDAB221}" type="datetimeFigureOut">
              <a:rPr lang="ru-RU"/>
              <a:pPr>
                <a:defRPr/>
              </a:pPr>
              <a:t>05.12.2011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4ABAC55-3612-4569-A932-3EA7C6BA61F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5CB7476-CFAF-4B47-9822-43B12F739337}" type="datetimeFigureOut">
              <a:rPr lang="ru-RU"/>
              <a:pPr>
                <a:defRPr/>
              </a:pPr>
              <a:t>05.12.2011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0841EA3-DAD3-4CC8-A047-AF0ECB0BDFC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89FDE0C-E981-45D5-8A38-2E03688973AC}" type="datetimeFigureOut">
              <a:rPr lang="ru-RU"/>
              <a:pPr>
                <a:defRPr/>
              </a:pPr>
              <a:t>05.12.2011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9E64672-8097-47AE-B308-3F2880897CE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4136A5B-7B2C-4E2E-BB83-DAFF056B605F}" type="datetimeFigureOut">
              <a:rPr lang="ru-RU"/>
              <a:pPr>
                <a:defRPr/>
              </a:pPr>
              <a:t>05.12.2011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6BB6939-AAF2-40A7-B223-D3A53CB1B81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02CEBE2-28BC-4326-8C84-B53C2E1D139C}" type="datetimeFigureOut">
              <a:rPr lang="ru-RU"/>
              <a:pPr>
                <a:defRPr/>
              </a:pPr>
              <a:t>05.12.2011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70F6B86-4FBB-4694-A8D6-A9880C54190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D8105CE-E9ED-4AB4-8528-A6189598659F}" type="datetimeFigureOut">
              <a:rPr lang="ru-RU"/>
              <a:pPr>
                <a:defRPr/>
              </a:pPr>
              <a:t>05.12.2011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F3FFF06-B32D-48C3-9B81-5B4D604D37C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file:///F:\&#1057;&#1086;&#1085;&#1072;&#1090;&#1072;%20&#1076;&#1083;&#1103;%20&#1092;&#1086;&#1088;&#1090;&#1077;&#1087;&#1080;&#1072;&#1085;&#1086;%20&#8470;%2014%20&#1076;&#1086;-&#1084;&#1080;&#1085;&#1086;&#1088;%20''&#1051;&#1091;&#1085;&#1085;&#1072;&#1103;''.wma"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0000"/>
            <a:lum/>
          </a:blip>
          <a:srcRect/>
          <a:stretch>
            <a:fillRect t="-2000" b="-2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428729" y="714356"/>
            <a:ext cx="6572296" cy="2585323"/>
          </a:xfrm>
          <a:prstGeom prst="rect">
            <a:avLst/>
          </a:prstGeom>
          <a:noFill/>
        </p:spPr>
        <p:txBody>
          <a:bodyPr>
            <a:spAutoFit/>
          </a:bodyPr>
          <a:lstStyle/>
          <a:p>
            <a:pPr algn="ctr" fontAlgn="auto">
              <a:spcBef>
                <a:spcPts val="0"/>
              </a:spcBef>
              <a:spcAft>
                <a:spcPts val="0"/>
              </a:spcAft>
              <a:defRPr/>
            </a:pPr>
            <a:r>
              <a:rPr lang="ru-RU" sz="5400" b="1" i="1" spc="100" dirty="0">
                <a:ln w="18000">
                  <a:solidFill>
                    <a:schemeClr val="tx2">
                      <a:lumMod val="60000"/>
                      <a:lumOff val="40000"/>
                    </a:schemeClr>
                  </a:solidFill>
                  <a:prstDash val="solid"/>
                </a:ln>
                <a:solidFill>
                  <a:srgbClr val="FF0000">
                    <a:alpha val="6000"/>
                  </a:srgbClr>
                </a:solidFill>
                <a:effectLst>
                  <a:outerShdw blurRad="25000" dist="20000" dir="16020000" algn="tl">
                    <a:schemeClr val="accent1">
                      <a:satMod val="200000"/>
                      <a:shade val="1000"/>
                      <a:alpha val="60000"/>
                    </a:schemeClr>
                  </a:outerShdw>
                </a:effectLst>
                <a:latin typeface="+mn-lt"/>
              </a:rPr>
              <a:t>Царское село</a:t>
            </a:r>
            <a:br>
              <a:rPr lang="ru-RU" sz="5400" b="1" i="1" spc="100" dirty="0">
                <a:ln w="18000">
                  <a:solidFill>
                    <a:schemeClr val="tx2">
                      <a:lumMod val="60000"/>
                      <a:lumOff val="40000"/>
                    </a:schemeClr>
                  </a:solidFill>
                  <a:prstDash val="solid"/>
                </a:ln>
                <a:solidFill>
                  <a:srgbClr val="FF0000">
                    <a:alpha val="6000"/>
                  </a:srgbClr>
                </a:solidFill>
                <a:effectLst>
                  <a:outerShdw blurRad="25000" dist="20000" dir="16020000" algn="tl">
                    <a:schemeClr val="accent1">
                      <a:satMod val="200000"/>
                      <a:shade val="1000"/>
                      <a:alpha val="60000"/>
                    </a:schemeClr>
                  </a:outerShdw>
                </a:effectLst>
                <a:latin typeface="+mn-lt"/>
              </a:rPr>
            </a:br>
            <a:r>
              <a:rPr lang="ru-RU" sz="5400" b="1" i="1" spc="100" dirty="0">
                <a:ln w="18000">
                  <a:solidFill>
                    <a:schemeClr val="tx2">
                      <a:lumMod val="60000"/>
                      <a:lumOff val="40000"/>
                    </a:schemeClr>
                  </a:solidFill>
                  <a:prstDash val="solid"/>
                </a:ln>
                <a:solidFill>
                  <a:srgbClr val="FF0000">
                    <a:alpha val="6000"/>
                  </a:srgbClr>
                </a:solidFill>
                <a:effectLst>
                  <a:outerShdw blurRad="25000" dist="20000" dir="16020000" algn="tl">
                    <a:schemeClr val="accent1">
                      <a:satMod val="200000"/>
                      <a:shade val="1000"/>
                      <a:alpha val="60000"/>
                    </a:schemeClr>
                  </a:outerShdw>
                </a:effectLst>
                <a:latin typeface="+mn-lt"/>
              </a:rPr>
              <a:t>Императорский лицей</a:t>
            </a:r>
          </a:p>
        </p:txBody>
      </p:sp>
      <p:sp>
        <p:nvSpPr>
          <p:cNvPr id="2051" name="TextBox 3"/>
          <p:cNvSpPr txBox="1">
            <a:spLocks noChangeArrowheads="1"/>
          </p:cNvSpPr>
          <p:nvPr/>
        </p:nvSpPr>
        <p:spPr bwMode="auto">
          <a:xfrm>
            <a:off x="4572000" y="5572125"/>
            <a:ext cx="4214813" cy="646113"/>
          </a:xfrm>
          <a:prstGeom prst="rect">
            <a:avLst/>
          </a:prstGeom>
          <a:noFill/>
          <a:ln w="9525">
            <a:noFill/>
            <a:miter lim="800000"/>
            <a:headEnd/>
            <a:tailEnd/>
          </a:ln>
        </p:spPr>
        <p:txBody>
          <a:bodyPr>
            <a:spAutoFit/>
          </a:bodyPr>
          <a:lstStyle/>
          <a:p>
            <a:r>
              <a:rPr lang="ru-RU" i="1">
                <a:latin typeface="Calibri" pitchFamily="34" charset="0"/>
              </a:rPr>
              <a:t>Проект учителя начальных классов :</a:t>
            </a:r>
            <a:br>
              <a:rPr lang="ru-RU" i="1">
                <a:latin typeface="Calibri" pitchFamily="34" charset="0"/>
              </a:rPr>
            </a:br>
            <a:r>
              <a:rPr lang="ru-RU" i="1">
                <a:latin typeface="Calibri" pitchFamily="34" charset="0"/>
              </a:rPr>
              <a:t>Константиновой С.А.</a:t>
            </a:r>
          </a:p>
        </p:txBody>
      </p:sp>
      <p:pic>
        <p:nvPicPr>
          <p:cNvPr id="6" name="Соната для фортепиано № 14 до-минор ''Лунная''.wma">
            <a:hlinkClick r:id="" action="ppaction://media"/>
          </p:cNvPr>
          <p:cNvPicPr>
            <a:picLocks noRot="1" noChangeAspect="1"/>
          </p:cNvPicPr>
          <p:nvPr>
            <a:audioFile r:link="rId1"/>
          </p:nvPr>
        </p:nvPicPr>
        <p:blipFill>
          <a:blip r:embed="rId4">
            <a:lum bright="6000" contrast="-100000"/>
          </a:blip>
          <a:srcRect/>
          <a:stretch>
            <a:fillRect/>
          </a:stretch>
        </p:blipFill>
        <p:spPr bwMode="auto">
          <a:xfrm>
            <a:off x="357188" y="6429375"/>
            <a:ext cx="304800" cy="3048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004822" y="357166"/>
            <a:ext cx="5232394" cy="923330"/>
          </a:xfrm>
          <a:prstGeom prst="rect">
            <a:avLst/>
          </a:prstGeom>
          <a:noFill/>
        </p:spPr>
        <p:txBody>
          <a:bodyPr>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УЧЕБНЫЙ КЛАСС</a:t>
            </a:r>
          </a:p>
        </p:txBody>
      </p:sp>
      <p:pic>
        <p:nvPicPr>
          <p:cNvPr id="3" name="Рисунок 2" descr="DSC00951.JPG"/>
          <p:cNvPicPr>
            <a:picLocks noChangeAspect="1"/>
          </p:cNvPicPr>
          <p:nvPr/>
        </p:nvPicPr>
        <p:blipFill>
          <a:blip r:embed="rId3" cstate="screen"/>
          <a:srcRect/>
          <a:stretch>
            <a:fillRect/>
          </a:stretch>
        </p:blipFill>
        <p:spPr bwMode="auto">
          <a:xfrm>
            <a:off x="6000750" y="2643188"/>
            <a:ext cx="2625725" cy="3500437"/>
          </a:xfrm>
          <a:prstGeom prst="rect">
            <a:avLst/>
          </a:prstGeom>
          <a:noFill/>
          <a:ln w="9525">
            <a:noFill/>
            <a:miter lim="800000"/>
            <a:headEnd/>
            <a:tailEnd/>
          </a:ln>
        </p:spPr>
      </p:pic>
      <p:pic>
        <p:nvPicPr>
          <p:cNvPr id="4" name="Рисунок 3" descr="DSC00953.JPG"/>
          <p:cNvPicPr>
            <a:picLocks noChangeAspect="1"/>
          </p:cNvPicPr>
          <p:nvPr/>
        </p:nvPicPr>
        <p:blipFill>
          <a:blip r:embed="rId4" cstate="screen"/>
          <a:srcRect/>
          <a:stretch>
            <a:fillRect/>
          </a:stretch>
        </p:blipFill>
        <p:spPr bwMode="auto">
          <a:xfrm>
            <a:off x="571500" y="2714625"/>
            <a:ext cx="2643188" cy="35242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pic>
        <p:nvPicPr>
          <p:cNvPr id="2" name="Рисунок 1" descr="DSC00954.JPG"/>
          <p:cNvPicPr>
            <a:picLocks noChangeAspect="1"/>
          </p:cNvPicPr>
          <p:nvPr/>
        </p:nvPicPr>
        <p:blipFill>
          <a:blip r:embed="rId3" cstate="screen"/>
          <a:srcRect/>
          <a:stretch>
            <a:fillRect/>
          </a:stretch>
        </p:blipFill>
        <p:spPr bwMode="auto">
          <a:xfrm>
            <a:off x="285750" y="3857625"/>
            <a:ext cx="3429000" cy="2571750"/>
          </a:xfrm>
          <a:prstGeom prst="rect">
            <a:avLst/>
          </a:prstGeom>
          <a:noFill/>
          <a:ln w="9525">
            <a:noFill/>
            <a:miter lim="800000"/>
            <a:headEnd/>
            <a:tailEnd/>
          </a:ln>
        </p:spPr>
      </p:pic>
      <p:pic>
        <p:nvPicPr>
          <p:cNvPr id="3" name="Рисунок 2" descr="DSC00955.JPG"/>
          <p:cNvPicPr>
            <a:picLocks noChangeAspect="1"/>
          </p:cNvPicPr>
          <p:nvPr/>
        </p:nvPicPr>
        <p:blipFill>
          <a:blip r:embed="rId4" cstate="screen"/>
          <a:srcRect/>
          <a:stretch>
            <a:fillRect/>
          </a:stretch>
        </p:blipFill>
        <p:spPr bwMode="auto">
          <a:xfrm>
            <a:off x="5626100" y="357188"/>
            <a:ext cx="3160713" cy="4214812"/>
          </a:xfrm>
          <a:prstGeom prst="rect">
            <a:avLst/>
          </a:prstGeom>
          <a:noFill/>
          <a:ln w="9525">
            <a:noFill/>
            <a:miter lim="800000"/>
            <a:headEnd/>
            <a:tailEnd/>
          </a:ln>
        </p:spPr>
      </p:pic>
      <p:sp>
        <p:nvSpPr>
          <p:cNvPr id="4" name="TextBox 3"/>
          <p:cNvSpPr txBox="1">
            <a:spLocks noChangeArrowheads="1"/>
          </p:cNvSpPr>
          <p:nvPr/>
        </p:nvSpPr>
        <p:spPr bwMode="auto">
          <a:xfrm>
            <a:off x="500063" y="571500"/>
            <a:ext cx="4500562" cy="1200150"/>
          </a:xfrm>
          <a:prstGeom prst="rect">
            <a:avLst/>
          </a:prstGeom>
          <a:solidFill>
            <a:schemeClr val="bg1">
              <a:alpha val="50195"/>
            </a:schemeClr>
          </a:solidFill>
          <a:ln w="9525">
            <a:noFill/>
            <a:miter lim="800000"/>
            <a:headEnd/>
            <a:tailEnd/>
          </a:ln>
        </p:spPr>
        <p:txBody>
          <a:bodyPr>
            <a:spAutoFit/>
          </a:bodyPr>
          <a:lstStyle/>
          <a:p>
            <a:r>
              <a:rPr lang="ru-RU"/>
              <a:t>Лицейская жизнь была строго регламентирована и расписана по часам, «…Чтобы воспитанники никогда не были праздны».</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pic>
        <p:nvPicPr>
          <p:cNvPr id="2" name="Рисунок 1" descr="DSC00958.JPG"/>
          <p:cNvPicPr>
            <a:picLocks noChangeAspect="1"/>
          </p:cNvPicPr>
          <p:nvPr/>
        </p:nvPicPr>
        <p:blipFill>
          <a:blip r:embed="rId3" cstate="screen"/>
          <a:srcRect/>
          <a:stretch>
            <a:fillRect/>
          </a:stretch>
        </p:blipFill>
        <p:spPr bwMode="auto">
          <a:xfrm>
            <a:off x="3071813" y="4000500"/>
            <a:ext cx="3429000" cy="2571750"/>
          </a:xfrm>
          <a:prstGeom prst="rect">
            <a:avLst/>
          </a:prstGeom>
          <a:noFill/>
          <a:ln w="9525">
            <a:noFill/>
            <a:miter lim="800000"/>
            <a:headEnd/>
            <a:tailEnd/>
          </a:ln>
        </p:spPr>
      </p:pic>
      <p:pic>
        <p:nvPicPr>
          <p:cNvPr id="3" name="Рисунок 2" descr="DSC00956.JPG"/>
          <p:cNvPicPr>
            <a:picLocks noChangeAspect="1"/>
          </p:cNvPicPr>
          <p:nvPr/>
        </p:nvPicPr>
        <p:blipFill>
          <a:blip r:embed="rId4" cstate="screen"/>
          <a:srcRect/>
          <a:stretch>
            <a:fillRect/>
          </a:stretch>
        </p:blipFill>
        <p:spPr bwMode="auto">
          <a:xfrm>
            <a:off x="285750" y="285750"/>
            <a:ext cx="3286125" cy="4381500"/>
          </a:xfrm>
          <a:prstGeom prst="rect">
            <a:avLst/>
          </a:prstGeom>
          <a:noFill/>
          <a:ln w="9525">
            <a:noFill/>
            <a:miter lim="800000"/>
            <a:headEnd/>
            <a:tailEnd/>
          </a:ln>
        </p:spPr>
      </p:pic>
      <p:pic>
        <p:nvPicPr>
          <p:cNvPr id="4" name="Рисунок 3" descr="DSC00957.JPG"/>
          <p:cNvPicPr>
            <a:picLocks noChangeAspect="1"/>
          </p:cNvPicPr>
          <p:nvPr/>
        </p:nvPicPr>
        <p:blipFill>
          <a:blip r:embed="rId5" cstate="screen"/>
          <a:srcRect/>
          <a:stretch>
            <a:fillRect/>
          </a:stretch>
        </p:blipFill>
        <p:spPr bwMode="auto">
          <a:xfrm>
            <a:off x="5929313" y="285750"/>
            <a:ext cx="2894012" cy="38576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150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20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32000" b="-32000"/>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00063" y="714375"/>
            <a:ext cx="5072062" cy="1938338"/>
          </a:xfrm>
          <a:prstGeom prst="rect">
            <a:avLst/>
          </a:prstGeom>
          <a:solidFill>
            <a:schemeClr val="bg1">
              <a:alpha val="50195"/>
            </a:schemeClr>
          </a:solidFill>
          <a:ln w="9525">
            <a:noFill/>
            <a:miter lim="800000"/>
            <a:headEnd/>
            <a:tailEnd/>
          </a:ln>
        </p:spPr>
        <p:txBody>
          <a:bodyPr>
            <a:spAutoFit/>
          </a:bodyPr>
          <a:lstStyle/>
          <a:p>
            <a:r>
              <a:rPr lang="ru-RU" sz="2400"/>
              <a:t>У лицеиста была своя отдельная комната. Над 30 дверями – чёрные металлические дощечки с номером комнаты, фамилией и именем её владельца.</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286250" y="4214813"/>
            <a:ext cx="3714750" cy="2032000"/>
          </a:xfrm>
          <a:prstGeom prst="rect">
            <a:avLst/>
          </a:prstGeom>
          <a:solidFill>
            <a:schemeClr val="bg1">
              <a:alpha val="50195"/>
            </a:schemeClr>
          </a:solidFill>
          <a:ln w="9525">
            <a:noFill/>
            <a:miter lim="800000"/>
            <a:headEnd/>
            <a:tailEnd/>
          </a:ln>
        </p:spPr>
        <p:txBody>
          <a:bodyPr>
            <a:spAutoFit/>
          </a:bodyPr>
          <a:lstStyle/>
          <a:p>
            <a:r>
              <a:rPr lang="ru-RU"/>
              <a:t>Царское Село – великолепный дворцово-парковый ансамбль, созданный трудами знаменитых архитекторов, и прежде всего Б.Ф. Растрелли и Ч. Камерона, а также талантливых мастеров садово-паркового искусства.</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2000" r="-12000"/>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14438" y="5572125"/>
            <a:ext cx="6215062" cy="923925"/>
          </a:xfrm>
          <a:prstGeom prst="rect">
            <a:avLst/>
          </a:prstGeom>
          <a:solidFill>
            <a:schemeClr val="bg1">
              <a:alpha val="50195"/>
            </a:schemeClr>
          </a:solidFill>
          <a:ln w="9525">
            <a:noFill/>
            <a:miter lim="800000"/>
            <a:headEnd/>
            <a:tailEnd/>
          </a:ln>
        </p:spPr>
        <p:txBody>
          <a:bodyPr>
            <a:spAutoFit/>
          </a:bodyPr>
          <a:lstStyle/>
          <a:p>
            <a:r>
              <a:rPr lang="ru-RU"/>
              <a:t>И, конечно, атмосфера гармонии, красоты, величия, в которой пребывали лицеисты, оказала огромное влияние на их развитие и формирование вкуса.</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4000" r="-14000"/>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857625" y="571500"/>
            <a:ext cx="4929188" cy="923925"/>
          </a:xfrm>
          <a:prstGeom prst="rect">
            <a:avLst/>
          </a:prstGeom>
          <a:noFill/>
          <a:ln w="9525">
            <a:noFill/>
            <a:miter lim="800000"/>
            <a:headEnd/>
            <a:tailEnd/>
          </a:ln>
        </p:spPr>
        <p:txBody>
          <a:bodyPr>
            <a:spAutoFit/>
          </a:bodyPr>
          <a:lstStyle/>
          <a:p>
            <a:pPr algn="r"/>
            <a:r>
              <a:rPr lang="ru-RU" i="1"/>
              <a:t>«…Прекрасное должно быть величаво»</a:t>
            </a:r>
          </a:p>
          <a:p>
            <a:pPr algn="r"/>
            <a:r>
              <a:rPr lang="ru-RU"/>
              <a:t>А.С. Пушкин</a:t>
            </a:r>
          </a:p>
          <a:p>
            <a:pPr algn="r"/>
            <a:r>
              <a:rPr lang="ru-RU"/>
              <a:t>Из строк посвящённых Дельвигу</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000" r="-1000"/>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500188" y="4572000"/>
            <a:ext cx="7286625" cy="1754188"/>
          </a:xfrm>
          <a:prstGeom prst="rect">
            <a:avLst/>
          </a:prstGeom>
          <a:solidFill>
            <a:schemeClr val="bg1">
              <a:alpha val="50195"/>
            </a:schemeClr>
          </a:solidFill>
          <a:ln w="9525">
            <a:noFill/>
            <a:miter lim="800000"/>
            <a:headEnd/>
            <a:tailEnd/>
          </a:ln>
        </p:spPr>
        <p:txBody>
          <a:bodyPr>
            <a:spAutoFit/>
          </a:bodyPr>
          <a:lstStyle/>
          <a:p>
            <a:r>
              <a:rPr lang="ru-RU"/>
              <a:t>В Царском Селе учебное заведение существовало с 1811-1843 гг. 6 ноября 1843 года по приказу императора Николая </a:t>
            </a:r>
            <a:r>
              <a:rPr lang="en-US"/>
              <a:t>I</a:t>
            </a:r>
            <a:r>
              <a:rPr lang="ru-RU"/>
              <a:t> оно было переименовано в Императорский Александровский Лицей и переведено в Петербург. </a:t>
            </a:r>
          </a:p>
          <a:p>
            <a:r>
              <a:rPr lang="ru-RU"/>
              <a:t>После Октябрьской революции Лицей был закрыт как «вредное учреждение».</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000625" y="428625"/>
            <a:ext cx="3857625" cy="3140075"/>
          </a:xfrm>
          <a:prstGeom prst="rect">
            <a:avLst/>
          </a:prstGeom>
          <a:solidFill>
            <a:schemeClr val="bg1">
              <a:alpha val="50195"/>
            </a:schemeClr>
          </a:solidFill>
          <a:ln w="9525">
            <a:noFill/>
            <a:miter lim="800000"/>
            <a:headEnd/>
            <a:tailEnd/>
          </a:ln>
        </p:spPr>
        <p:txBody>
          <a:bodyPr>
            <a:spAutoFit/>
          </a:bodyPr>
          <a:lstStyle/>
          <a:p>
            <a:pPr algn="r"/>
            <a:r>
              <a:rPr lang="ru-RU" i="1">
                <a:cs typeface="Arial" charset="0"/>
              </a:rPr>
              <a:t>Благослови, ликующая муза,</a:t>
            </a:r>
          </a:p>
          <a:p>
            <a:pPr algn="r"/>
            <a:r>
              <a:rPr lang="ru-RU" i="1">
                <a:cs typeface="Arial" charset="0"/>
              </a:rPr>
              <a:t>Благослови: да здравствует</a:t>
            </a:r>
          </a:p>
          <a:p>
            <a:pPr algn="r"/>
            <a:r>
              <a:rPr lang="ru-RU" i="1">
                <a:cs typeface="Arial" charset="0"/>
              </a:rPr>
              <a:t>                                      Лицей!</a:t>
            </a:r>
          </a:p>
          <a:p>
            <a:pPr algn="r"/>
            <a:r>
              <a:rPr lang="ru-RU" i="1">
                <a:cs typeface="Arial" charset="0"/>
              </a:rPr>
              <a:t>Наставникам, хранившим юность нашу,</a:t>
            </a:r>
          </a:p>
          <a:p>
            <a:pPr algn="r"/>
            <a:r>
              <a:rPr lang="ru-RU" i="1">
                <a:cs typeface="Arial" charset="0"/>
              </a:rPr>
              <a:t>Всем честию, и мёртвым и живым, </a:t>
            </a:r>
          </a:p>
          <a:p>
            <a:pPr algn="r"/>
            <a:r>
              <a:rPr lang="ru-RU" i="1">
                <a:cs typeface="Arial" charset="0"/>
              </a:rPr>
              <a:t>К устам подъяв признательную чашу,</a:t>
            </a:r>
          </a:p>
          <a:p>
            <a:pPr algn="r"/>
            <a:r>
              <a:rPr lang="ru-RU" i="1">
                <a:cs typeface="Arial" charset="0"/>
              </a:rPr>
              <a:t>Не помня зла, за благо воздадим</a:t>
            </a:r>
          </a:p>
          <a:p>
            <a:pPr algn="r"/>
            <a:r>
              <a:rPr lang="ru-RU">
                <a:cs typeface="Arial" charset="0"/>
              </a:rPr>
              <a:t>А.С. Пушкин. «19 октября». 1825</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0000"/>
            <a:lum/>
          </a:blip>
          <a:srcRect/>
          <a:stretch>
            <a:fillRect t="-18000" b="-72000"/>
          </a:stretch>
        </a:blipFill>
        <a:effectLst/>
      </p:bgPr>
    </p:bg>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4214813" y="2786063"/>
            <a:ext cx="4572000" cy="1200150"/>
          </a:xfrm>
          <a:prstGeom prst="rect">
            <a:avLst/>
          </a:prstGeom>
          <a:solidFill>
            <a:schemeClr val="bg1">
              <a:alpha val="50195"/>
            </a:schemeClr>
          </a:solidFill>
          <a:ln w="9525">
            <a:noFill/>
            <a:miter lim="800000"/>
            <a:headEnd/>
            <a:tailEnd/>
          </a:ln>
        </p:spPr>
        <p:txBody>
          <a:bodyPr>
            <a:spAutoFit/>
          </a:bodyPr>
          <a:lstStyle/>
          <a:p>
            <a:r>
              <a:rPr lang="ru-RU"/>
              <a:t>Императорский Лицей сыграл большую роль в истории российского образования. Оставил он свой след и в судьбе Царского Села.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642910" y="1071546"/>
            <a:ext cx="7643866" cy="2677656"/>
          </a:xfrm>
          <a:prstGeom prst="rect">
            <a:avLst/>
          </a:prstGeom>
          <a:solidFill>
            <a:schemeClr val="bg1">
              <a:alpha val="50000"/>
            </a:schemeClr>
          </a:solidFill>
        </p:spPr>
        <p:txBody>
          <a:bodyPr>
            <a:spAutoFit/>
          </a:bodyPr>
          <a:lstStyle/>
          <a:p>
            <a:pPr algn="ctr" fontAlgn="auto">
              <a:spcBef>
                <a:spcPts val="0"/>
              </a:spcBef>
              <a:spcAft>
                <a:spcPts val="0"/>
              </a:spcAft>
              <a:defRPr/>
            </a:pPr>
            <a:r>
              <a:rPr lang="ru-RU" sz="2800" b="1" spc="100" dirty="0">
                <a:ln w="18000">
                  <a:solidFill>
                    <a:schemeClr val="tx2">
                      <a:lumMod val="60000"/>
                      <a:lumOff val="40000"/>
                    </a:schemeClr>
                  </a:solidFill>
                  <a:prstDash val="solid"/>
                </a:ln>
                <a:solidFill>
                  <a:srgbClr val="FF0000">
                    <a:alpha val="6000"/>
                  </a:srgbClr>
                </a:solidFill>
                <a:effectLst>
                  <a:outerShdw blurRad="25000" dist="20000" dir="16020000" algn="tl">
                    <a:schemeClr val="accent1">
                      <a:satMod val="200000"/>
                      <a:shade val="1000"/>
                      <a:alpha val="60000"/>
                    </a:schemeClr>
                  </a:outerShdw>
                </a:effectLst>
                <a:latin typeface="Arial" pitchFamily="34" charset="0"/>
                <a:cs typeface="Arial" pitchFamily="34" charset="0"/>
              </a:rPr>
              <a:t>В Царском Селе 19 октября 1811 года всё</a:t>
            </a:r>
          </a:p>
          <a:p>
            <a:pPr algn="ctr" fontAlgn="auto">
              <a:spcBef>
                <a:spcPts val="0"/>
              </a:spcBef>
              <a:spcAft>
                <a:spcPts val="0"/>
              </a:spcAft>
              <a:defRPr/>
            </a:pPr>
            <a:r>
              <a:rPr lang="ru-RU" sz="2800" b="1" spc="100" dirty="0">
                <a:ln w="18000">
                  <a:solidFill>
                    <a:schemeClr val="tx2">
                      <a:lumMod val="60000"/>
                      <a:lumOff val="40000"/>
                    </a:schemeClr>
                  </a:solidFill>
                  <a:prstDash val="solid"/>
                </a:ln>
                <a:solidFill>
                  <a:srgbClr val="FF0000">
                    <a:alpha val="6000"/>
                  </a:srgbClr>
                </a:solidFill>
                <a:effectLst>
                  <a:outerShdw blurRad="25000" dist="20000" dir="16020000" algn="tl">
                    <a:schemeClr val="accent1">
                      <a:satMod val="200000"/>
                      <a:shade val="1000"/>
                      <a:alpha val="60000"/>
                    </a:schemeClr>
                  </a:outerShdw>
                </a:effectLst>
                <a:latin typeface="Arial" pitchFamily="34" charset="0"/>
                <a:cs typeface="Arial" pitchFamily="34" charset="0"/>
              </a:rPr>
              <a:t>имело торжественный вид. В этот </a:t>
            </a:r>
          </a:p>
          <a:p>
            <a:pPr algn="ctr" fontAlgn="auto">
              <a:spcBef>
                <a:spcPts val="0"/>
              </a:spcBef>
              <a:spcAft>
                <a:spcPts val="0"/>
              </a:spcAft>
              <a:defRPr/>
            </a:pPr>
            <a:r>
              <a:rPr lang="ru-RU" sz="2800" b="1" spc="100" dirty="0">
                <a:ln w="18000">
                  <a:solidFill>
                    <a:schemeClr val="tx2">
                      <a:lumMod val="60000"/>
                      <a:lumOff val="40000"/>
                    </a:schemeClr>
                  </a:solidFill>
                  <a:prstDash val="solid"/>
                </a:ln>
                <a:solidFill>
                  <a:srgbClr val="FF0000">
                    <a:alpha val="6000"/>
                  </a:srgbClr>
                </a:solidFill>
                <a:effectLst>
                  <a:outerShdw blurRad="25000" dist="20000" dir="16020000" algn="tl">
                    <a:schemeClr val="accent1">
                      <a:satMod val="200000"/>
                      <a:shade val="1000"/>
                      <a:alpha val="60000"/>
                    </a:schemeClr>
                  </a:outerShdw>
                </a:effectLst>
                <a:latin typeface="Arial" pitchFamily="34" charset="0"/>
                <a:cs typeface="Arial" pitchFamily="34" charset="0"/>
              </a:rPr>
              <a:t>день в Царском Селе открылся</a:t>
            </a:r>
          </a:p>
          <a:p>
            <a:pPr algn="ctr" fontAlgn="auto">
              <a:spcBef>
                <a:spcPts val="0"/>
              </a:spcBef>
              <a:spcAft>
                <a:spcPts val="0"/>
              </a:spcAft>
              <a:defRPr/>
            </a:pPr>
            <a:r>
              <a:rPr lang="ru-RU" sz="2800" b="1" spc="100" dirty="0">
                <a:ln w="18000">
                  <a:solidFill>
                    <a:schemeClr val="tx2">
                      <a:lumMod val="60000"/>
                      <a:lumOff val="40000"/>
                    </a:schemeClr>
                  </a:solidFill>
                  <a:prstDash val="solid"/>
                </a:ln>
                <a:solidFill>
                  <a:srgbClr val="FF0000">
                    <a:alpha val="6000"/>
                  </a:srgbClr>
                </a:solidFill>
                <a:effectLst>
                  <a:outerShdw blurRad="25000" dist="20000" dir="16020000" algn="tl">
                    <a:schemeClr val="accent1">
                      <a:satMod val="200000"/>
                      <a:shade val="1000"/>
                      <a:alpha val="60000"/>
                    </a:schemeClr>
                  </a:outerShdw>
                </a:effectLst>
                <a:latin typeface="Arial" pitchFamily="34" charset="0"/>
                <a:cs typeface="Arial" pitchFamily="34" charset="0"/>
              </a:rPr>
              <a:t>Императорский Лицей- школа,</a:t>
            </a:r>
          </a:p>
          <a:p>
            <a:pPr algn="ctr" fontAlgn="auto">
              <a:spcBef>
                <a:spcPts val="0"/>
              </a:spcBef>
              <a:spcAft>
                <a:spcPts val="0"/>
              </a:spcAft>
              <a:defRPr/>
            </a:pPr>
            <a:r>
              <a:rPr lang="ru-RU" sz="2800" b="1" spc="100" dirty="0">
                <a:ln w="18000">
                  <a:solidFill>
                    <a:schemeClr val="tx2">
                      <a:lumMod val="60000"/>
                      <a:lumOff val="40000"/>
                    </a:schemeClr>
                  </a:solidFill>
                  <a:prstDash val="solid"/>
                </a:ln>
                <a:solidFill>
                  <a:srgbClr val="FF0000">
                    <a:alpha val="6000"/>
                  </a:srgbClr>
                </a:solidFill>
                <a:effectLst>
                  <a:outerShdw blurRad="25000" dist="20000" dir="16020000" algn="tl">
                    <a:schemeClr val="accent1">
                      <a:satMod val="200000"/>
                      <a:shade val="1000"/>
                      <a:alpha val="60000"/>
                    </a:schemeClr>
                  </a:outerShdw>
                </a:effectLst>
                <a:latin typeface="Arial" pitchFamily="34" charset="0"/>
                <a:cs typeface="Arial" pitchFamily="34" charset="0"/>
              </a:rPr>
              <a:t>каких Россия до сих пор не знала.</a:t>
            </a:r>
            <a:r>
              <a:rPr lang="en-US" sz="2800" b="1" spc="100" dirty="0">
                <a:ln w="18000">
                  <a:solidFill>
                    <a:schemeClr val="tx2">
                      <a:lumMod val="60000"/>
                      <a:lumOff val="40000"/>
                    </a:schemeClr>
                  </a:solidFill>
                  <a:prstDash val="solid"/>
                </a:ln>
                <a:solidFill>
                  <a:srgbClr val="FF0000">
                    <a:alpha val="6000"/>
                  </a:srgbClr>
                </a:solidFill>
                <a:effectLst>
                  <a:outerShdw blurRad="25000" dist="20000" dir="16020000" algn="tl">
                    <a:schemeClr val="accent1">
                      <a:satMod val="200000"/>
                      <a:shade val="1000"/>
                      <a:alpha val="60000"/>
                    </a:schemeClr>
                  </a:outerShdw>
                </a:effectLst>
                <a:latin typeface="Arial" pitchFamily="34" charset="0"/>
                <a:cs typeface="Arial" pitchFamily="34" charset="0"/>
              </a:rPr>
              <a:t>1</a:t>
            </a:r>
            <a:endParaRPr lang="ru-RU" sz="2800" b="1" spc="100" dirty="0">
              <a:ln w="18000">
                <a:solidFill>
                  <a:schemeClr val="tx2">
                    <a:lumMod val="60000"/>
                    <a:lumOff val="40000"/>
                  </a:schemeClr>
                </a:solidFill>
                <a:prstDash val="solid"/>
              </a:ln>
              <a:solidFill>
                <a:srgbClr val="FF0000">
                  <a:alpha val="6000"/>
                </a:srgbClr>
              </a:solidFill>
              <a:effectLst>
                <a:outerShdw blurRad="25000" dist="20000" dir="16020000" algn="tl">
                  <a:schemeClr val="accent1">
                    <a:satMod val="200000"/>
                    <a:shade val="1000"/>
                    <a:alpha val="60000"/>
                  </a:schemeClr>
                </a:outerShdw>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0000" r="-10000"/>
          </a:stretch>
        </a:blipFill>
        <a:effectLst/>
      </p:bgPr>
    </p:bg>
    <p:spTree>
      <p:nvGrpSpPr>
        <p:cNvPr id="1" name=""/>
        <p:cNvGrpSpPr/>
        <p:nvPr/>
      </p:nvGrpSpPr>
      <p:grpSpPr>
        <a:xfrm>
          <a:off x="0" y="0"/>
          <a:ext cx="0" cy="0"/>
          <a:chOff x="0" y="0"/>
          <a:chExt cx="0" cy="0"/>
        </a:xfrm>
      </p:grpSpPr>
      <p:pic>
        <p:nvPicPr>
          <p:cNvPr id="2" name="Рисунок 1" descr="licey2_s.jpg"/>
          <p:cNvPicPr>
            <a:picLocks noChangeAspect="1"/>
          </p:cNvPicPr>
          <p:nvPr/>
        </p:nvPicPr>
        <p:blipFill>
          <a:blip r:embed="rId3"/>
          <a:srcRect/>
          <a:stretch>
            <a:fillRect/>
          </a:stretch>
        </p:blipFill>
        <p:spPr bwMode="auto">
          <a:xfrm>
            <a:off x="3411538" y="357188"/>
            <a:ext cx="2303462" cy="3427412"/>
          </a:xfrm>
          <a:prstGeom prst="rect">
            <a:avLst/>
          </a:prstGeom>
          <a:noFill/>
          <a:ln w="9525">
            <a:noFill/>
            <a:miter lim="800000"/>
            <a:headEnd/>
            <a:tailEnd/>
          </a:ln>
        </p:spPr>
      </p:pic>
      <p:sp>
        <p:nvSpPr>
          <p:cNvPr id="3" name="TextBox 2"/>
          <p:cNvSpPr txBox="1">
            <a:spLocks noChangeArrowheads="1"/>
          </p:cNvSpPr>
          <p:nvPr/>
        </p:nvSpPr>
        <p:spPr bwMode="auto">
          <a:xfrm>
            <a:off x="857250" y="3929063"/>
            <a:ext cx="7072313" cy="1200150"/>
          </a:xfrm>
          <a:prstGeom prst="rect">
            <a:avLst/>
          </a:prstGeom>
          <a:solidFill>
            <a:schemeClr val="bg1">
              <a:alpha val="50195"/>
            </a:schemeClr>
          </a:solidFill>
          <a:ln w="9525">
            <a:noFill/>
            <a:miter lim="800000"/>
            <a:headEnd/>
            <a:tailEnd/>
          </a:ln>
        </p:spPr>
        <p:txBody>
          <a:bodyPr>
            <a:spAutoFit/>
          </a:bodyPr>
          <a:lstStyle/>
          <a:p>
            <a:r>
              <a:rPr lang="ru-RU"/>
              <a:t>Особое место занимал вензель императора Александра</a:t>
            </a:r>
            <a:r>
              <a:rPr lang="en-US"/>
              <a:t>I</a:t>
            </a:r>
            <a:r>
              <a:rPr lang="ru-RU"/>
              <a:t>, сверкавший разноцветными огнями в гирляндах цветов, среди лавровых и миртовых листьев. При ярком свете огней большая группа мальчиков в синих шинелях весело играла в снежки.</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9000" r="-9000"/>
          </a:stretch>
        </a:blipFill>
        <a:effectLst/>
      </p:bgPr>
    </p:bg>
    <p:spTree>
      <p:nvGrpSpPr>
        <p:cNvPr id="1" name=""/>
        <p:cNvGrpSpPr/>
        <p:nvPr/>
      </p:nvGrpSpPr>
      <p:grpSpPr>
        <a:xfrm>
          <a:off x="0" y="0"/>
          <a:ext cx="0" cy="0"/>
          <a:chOff x="0" y="0"/>
          <a:chExt cx="0" cy="0"/>
        </a:xfrm>
      </p:grpSpPr>
      <p:sp>
        <p:nvSpPr>
          <p:cNvPr id="2" name="TextBox 1"/>
          <p:cNvSpPr txBox="1"/>
          <p:nvPr/>
        </p:nvSpPr>
        <p:spPr>
          <a:xfrm>
            <a:off x="1357313" y="4286250"/>
            <a:ext cx="6786562" cy="1938338"/>
          </a:xfrm>
          <a:prstGeom prst="rect">
            <a:avLst/>
          </a:prstGeom>
          <a:solidFill>
            <a:schemeClr val="bg1">
              <a:alpha val="50000"/>
            </a:schemeClr>
          </a:solidFill>
          <a:effectLst>
            <a:outerShdw blurRad="50800" dist="50800" dir="5400000" algn="ctr" rotWithShape="0">
              <a:srgbClr val="000000">
                <a:alpha val="55000"/>
              </a:srgbClr>
            </a:outerShdw>
          </a:effectLst>
        </p:spPr>
        <p:txBody>
          <a:bodyPr>
            <a:spAutoFit/>
          </a:bodyPr>
          <a:lstStyle/>
          <a:p>
            <a:pPr fontAlgn="auto">
              <a:spcBef>
                <a:spcPts val="0"/>
              </a:spcBef>
              <a:spcAft>
                <a:spcPts val="0"/>
              </a:spcAft>
              <a:defRPr/>
            </a:pPr>
            <a:r>
              <a:rPr lang="ru-RU" sz="2000" dirty="0">
                <a:solidFill>
                  <a:schemeClr val="tx2">
                    <a:lumMod val="75000"/>
                  </a:schemeClr>
                </a:solidFill>
                <a:latin typeface="Arial" pitchFamily="34" charset="0"/>
                <a:cs typeface="Arial" pitchFamily="34" charset="0"/>
              </a:rPr>
              <a:t>Впервые перед учебным заведением была поставлена такая цель:</a:t>
            </a:r>
            <a:br>
              <a:rPr lang="ru-RU" sz="2000" dirty="0">
                <a:solidFill>
                  <a:schemeClr val="tx2">
                    <a:lumMod val="75000"/>
                  </a:schemeClr>
                </a:solidFill>
                <a:latin typeface="Arial" pitchFamily="34" charset="0"/>
                <a:cs typeface="Arial" pitchFamily="34" charset="0"/>
              </a:rPr>
            </a:br>
            <a:r>
              <a:rPr lang="ru-RU" sz="2000" dirty="0">
                <a:solidFill>
                  <a:schemeClr val="tx2">
                    <a:lumMod val="75000"/>
                  </a:schemeClr>
                </a:solidFill>
                <a:latin typeface="Arial" pitchFamily="34" charset="0"/>
                <a:cs typeface="Arial" pitchFamily="34" charset="0"/>
              </a:rPr>
              <a:t>«образование юношества,  особенно предназначенного к важным частям службы государственной» и составленного из воспитанников знатных фамилий. </a:t>
            </a:r>
          </a:p>
        </p:txBody>
      </p:sp>
      <p:pic>
        <p:nvPicPr>
          <p:cNvPr id="5" name="Рисунок 4" descr="250px-Alexander-I.jpg"/>
          <p:cNvPicPr>
            <a:picLocks noChangeAspect="1"/>
          </p:cNvPicPr>
          <p:nvPr/>
        </p:nvPicPr>
        <p:blipFill>
          <a:blip r:embed="rId3"/>
          <a:srcRect/>
          <a:stretch>
            <a:fillRect/>
          </a:stretch>
        </p:blipFill>
        <p:spPr bwMode="auto">
          <a:xfrm>
            <a:off x="2928938" y="477838"/>
            <a:ext cx="2786062" cy="369411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51000" b="-51000"/>
          </a:stretch>
        </a:blipFill>
        <a:effectLst/>
      </p:bgPr>
    </p:bg>
    <p:spTree>
      <p:nvGrpSpPr>
        <p:cNvPr id="1" name=""/>
        <p:cNvGrpSpPr/>
        <p:nvPr/>
      </p:nvGrpSpPr>
      <p:grpSpPr>
        <a:xfrm>
          <a:off x="0" y="0"/>
          <a:ext cx="0" cy="0"/>
          <a:chOff x="0" y="0"/>
          <a:chExt cx="0" cy="0"/>
        </a:xfrm>
      </p:grpSpPr>
      <p:pic>
        <p:nvPicPr>
          <p:cNvPr id="2" name="Рисунок 1" descr="speransky_01.jpg"/>
          <p:cNvPicPr>
            <a:picLocks noChangeAspect="1"/>
          </p:cNvPicPr>
          <p:nvPr/>
        </p:nvPicPr>
        <p:blipFill>
          <a:blip r:embed="rId3"/>
          <a:srcRect/>
          <a:stretch>
            <a:fillRect/>
          </a:stretch>
        </p:blipFill>
        <p:spPr bwMode="auto">
          <a:xfrm>
            <a:off x="500063" y="428625"/>
            <a:ext cx="3313112" cy="3670300"/>
          </a:xfrm>
          <a:prstGeom prst="rect">
            <a:avLst/>
          </a:prstGeom>
          <a:noFill/>
          <a:ln w="9525">
            <a:noFill/>
            <a:miter lim="800000"/>
            <a:headEnd/>
            <a:tailEnd/>
          </a:ln>
        </p:spPr>
      </p:pic>
      <p:sp>
        <p:nvSpPr>
          <p:cNvPr id="3" name="TextBox 2"/>
          <p:cNvSpPr txBox="1">
            <a:spLocks noChangeArrowheads="1"/>
          </p:cNvSpPr>
          <p:nvPr/>
        </p:nvSpPr>
        <p:spPr bwMode="auto">
          <a:xfrm>
            <a:off x="4071938" y="714375"/>
            <a:ext cx="4786312" cy="2862263"/>
          </a:xfrm>
          <a:prstGeom prst="rect">
            <a:avLst/>
          </a:prstGeom>
          <a:solidFill>
            <a:schemeClr val="bg1">
              <a:alpha val="50195"/>
            </a:schemeClr>
          </a:solidFill>
          <a:ln w="9525">
            <a:noFill/>
            <a:miter lim="800000"/>
            <a:headEnd/>
            <a:tailEnd/>
          </a:ln>
        </p:spPr>
        <p:txBody>
          <a:bodyPr>
            <a:spAutoFit/>
          </a:bodyPr>
          <a:lstStyle/>
          <a:p>
            <a:r>
              <a:rPr lang="ru-RU"/>
              <a:t>Государственный деятель, главный советник императора М.М. Сперанский стал автором программы новой школы, названной им Лицеем. Он хотел, чтобы эта школа воспитывала не слепых исполнителей, но государственных людей, которые бы сами прониклись духом преобразований и по собственному убеждению претворяли новые идеи в жизнь.</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32000" b="-32000"/>
          </a:stretch>
        </a:blipFill>
        <a:effectLst/>
      </p:bgPr>
    </p:bg>
    <p:spTree>
      <p:nvGrpSpPr>
        <p:cNvPr id="1" name=""/>
        <p:cNvGrpSpPr/>
        <p:nvPr/>
      </p:nvGrpSpPr>
      <p:grpSpPr>
        <a:xfrm>
          <a:off x="0" y="0"/>
          <a:ext cx="0" cy="0"/>
          <a:chOff x="0" y="0"/>
          <a:chExt cx="0" cy="0"/>
        </a:xfrm>
      </p:grpSpPr>
      <p:pic>
        <p:nvPicPr>
          <p:cNvPr id="2" name="Рисунок 1" descr="10_1040.jpg"/>
          <p:cNvPicPr>
            <a:picLocks noChangeAspect="1"/>
          </p:cNvPicPr>
          <p:nvPr/>
        </p:nvPicPr>
        <p:blipFill>
          <a:blip r:embed="rId3"/>
          <a:srcRect/>
          <a:stretch>
            <a:fillRect/>
          </a:stretch>
        </p:blipFill>
        <p:spPr bwMode="auto">
          <a:xfrm>
            <a:off x="785813" y="571500"/>
            <a:ext cx="1928812" cy="2520950"/>
          </a:xfrm>
          <a:prstGeom prst="rect">
            <a:avLst/>
          </a:prstGeom>
          <a:noFill/>
          <a:ln w="9525">
            <a:noFill/>
            <a:miter lim="800000"/>
            <a:headEnd/>
            <a:tailEnd/>
          </a:ln>
        </p:spPr>
      </p:pic>
      <p:sp>
        <p:nvSpPr>
          <p:cNvPr id="3" name="Прямоугольник 2"/>
          <p:cNvSpPr/>
          <p:nvPr/>
        </p:nvSpPr>
        <p:spPr>
          <a:xfrm>
            <a:off x="2643174" y="3214686"/>
            <a:ext cx="6072230" cy="1384995"/>
          </a:xfrm>
          <a:prstGeom prst="rect">
            <a:avLst/>
          </a:prstGeom>
          <a:solidFill>
            <a:schemeClr val="bg1">
              <a:alpha val="50000"/>
            </a:schemeClr>
          </a:solidFill>
        </p:spPr>
        <p:txBody>
          <a:bodyPr>
            <a:spAutoFit/>
          </a:bodyPr>
          <a:lstStyle/>
          <a:p>
            <a:pPr algn="ctr" fontAlgn="auto">
              <a:spcBef>
                <a:spcPts val="0"/>
              </a:spcBef>
              <a:spcAft>
                <a:spcPts val="0"/>
              </a:spcAft>
              <a:defRPr/>
            </a:pPr>
            <a:r>
              <a:rPr lang="ru-RU" sz="2800" b="1" i="1" spc="100" dirty="0">
                <a:ln w="18000">
                  <a:solidFill>
                    <a:schemeClr val="tx2">
                      <a:lumMod val="75000"/>
                    </a:schemeClr>
                  </a:solidFill>
                  <a:prstDash val="solid"/>
                </a:ln>
                <a:solidFill>
                  <a:srgbClr val="CB5FC3">
                    <a:alpha val="6000"/>
                  </a:srgb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Однако более всех прославил Лицей не государственный деятель, а поэт…</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85750" y="857250"/>
            <a:ext cx="6000750" cy="1200150"/>
          </a:xfrm>
          <a:prstGeom prst="rect">
            <a:avLst/>
          </a:prstGeom>
          <a:solidFill>
            <a:schemeClr val="bg1">
              <a:alpha val="50195"/>
            </a:schemeClr>
          </a:solidFill>
          <a:ln w="9525">
            <a:noFill/>
            <a:miter lim="800000"/>
            <a:headEnd/>
            <a:tailEnd/>
          </a:ln>
        </p:spPr>
        <p:txBody>
          <a:bodyPr>
            <a:spAutoFit/>
          </a:bodyPr>
          <a:lstStyle/>
          <a:p>
            <a:r>
              <a:rPr lang="ru-RU" sz="2400"/>
              <a:t>Экзамен по российской словесности принесёт первый успех лицеисту Александру Пушкину.</a:t>
            </a:r>
          </a:p>
        </p:txBody>
      </p:sp>
      <p:pic>
        <p:nvPicPr>
          <p:cNvPr id="5" name="Рисунок 4" descr="09_derzhavin.jpg"/>
          <p:cNvPicPr>
            <a:picLocks noChangeAspect="1"/>
          </p:cNvPicPr>
          <p:nvPr/>
        </p:nvPicPr>
        <p:blipFill>
          <a:blip r:embed="rId3"/>
          <a:srcRect/>
          <a:stretch>
            <a:fillRect/>
          </a:stretch>
        </p:blipFill>
        <p:spPr bwMode="auto">
          <a:xfrm>
            <a:off x="785813" y="642938"/>
            <a:ext cx="2466975" cy="3248025"/>
          </a:xfrm>
          <a:prstGeom prst="rect">
            <a:avLst/>
          </a:prstGeom>
          <a:noFill/>
          <a:ln w="9525">
            <a:noFill/>
            <a:miter lim="800000"/>
            <a:headEnd/>
            <a:tailEnd/>
          </a:ln>
        </p:spPr>
      </p:pic>
      <p:sp>
        <p:nvSpPr>
          <p:cNvPr id="6" name="TextBox 5"/>
          <p:cNvSpPr txBox="1">
            <a:spLocks noChangeArrowheads="1"/>
          </p:cNvSpPr>
          <p:nvPr/>
        </p:nvSpPr>
        <p:spPr bwMode="auto">
          <a:xfrm>
            <a:off x="3500438" y="1071563"/>
            <a:ext cx="4857750" cy="1754187"/>
          </a:xfrm>
          <a:prstGeom prst="rect">
            <a:avLst/>
          </a:prstGeom>
          <a:solidFill>
            <a:schemeClr val="bg1">
              <a:alpha val="50195"/>
            </a:schemeClr>
          </a:solidFill>
          <a:ln w="9525">
            <a:noFill/>
            <a:miter lim="800000"/>
            <a:headEnd/>
            <a:tailEnd/>
          </a:ln>
        </p:spPr>
        <p:txBody>
          <a:bodyPr>
            <a:spAutoFit/>
          </a:bodyPr>
          <a:lstStyle/>
          <a:p>
            <a:r>
              <a:rPr lang="ru-RU"/>
              <a:t>В лицей были приглашены высокопоставленные гости, среди которых –  выдающийся поэт 18 века Г.Р. Державин. Встреча с Пушкиным в Лицее произвела яркое впечатление на патриарха русской поэзии.</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xit" presetSubtype="10" fill="hold" grpId="1"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strVal val="ppt_h"/>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4)">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heel(4)">
                                      <p:cBhvr>
                                        <p:cTn id="2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28596" y="1214422"/>
            <a:ext cx="8072494" cy="3108543"/>
          </a:xfrm>
          <a:prstGeom prst="rect">
            <a:avLst/>
          </a:prstGeom>
          <a:solidFill>
            <a:schemeClr val="bg1">
              <a:alpha val="50000"/>
            </a:schemeClr>
          </a:solidFill>
        </p:spPr>
        <p:txBody>
          <a:bodyPr>
            <a:spAutoFit/>
          </a:bodyPr>
          <a:lstStyle/>
          <a:p>
            <a:pPr algn="ctr" fontAlgn="auto">
              <a:spcBef>
                <a:spcPts val="0"/>
              </a:spcBef>
              <a:spcAft>
                <a:spcPts val="0"/>
              </a:spcAft>
              <a:defRPr/>
            </a:pPr>
            <a:r>
              <a:rPr lang="ru-RU" sz="2800" b="1" spc="100" dirty="0">
                <a:ln w="18000">
                  <a:solidFill>
                    <a:schemeClr val="tx2">
                      <a:lumMod val="60000"/>
                      <a:lumOff val="40000"/>
                    </a:schemeClr>
                  </a:solidFill>
                  <a:prstDash val="solid"/>
                </a:ln>
                <a:solidFill>
                  <a:srgbClr val="FF0000">
                    <a:alpha val="6000"/>
                  </a:srgbClr>
                </a:solidFill>
                <a:effectLst>
                  <a:outerShdw blurRad="25000" dist="20000" dir="16020000" algn="tl">
                    <a:schemeClr val="accent1">
                      <a:satMod val="200000"/>
                      <a:shade val="1000"/>
                      <a:alpha val="60000"/>
                    </a:schemeClr>
                  </a:outerShdw>
                </a:effectLst>
                <a:latin typeface="Arial" pitchFamily="34" charset="0"/>
                <a:cs typeface="Arial" pitchFamily="34" charset="0"/>
              </a:rPr>
              <a:t>Первый выпуск Царскосельского Лицея оказался самым знаменитым из 12. Именно они, первенцы Лицея, своими трудами прославили школу, их воспитавшую, и заложили традиции, которыми Лицей гордился во все времена своего существования.</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000" r="-1000"/>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0" y="3786188"/>
            <a:ext cx="5929313" cy="1938337"/>
          </a:xfrm>
          <a:prstGeom prst="rect">
            <a:avLst/>
          </a:prstGeom>
          <a:solidFill>
            <a:schemeClr val="bg1">
              <a:alpha val="50195"/>
            </a:schemeClr>
          </a:solidFill>
          <a:ln w="9525">
            <a:noFill/>
            <a:miter lim="800000"/>
            <a:headEnd/>
            <a:tailEnd/>
          </a:ln>
        </p:spPr>
        <p:txBody>
          <a:bodyPr>
            <a:spAutoFit/>
          </a:bodyPr>
          <a:lstStyle/>
          <a:p>
            <a:r>
              <a:rPr lang="ru-RU" sz="2400"/>
              <a:t>В галерее, как и в пушкинские времена, размещается библиотека. Сегодня здесь находится  более 700 подлинных книг, которые читали лицеисты, с экслибрисами и печатью Лицея.</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477</Words>
  <Application>Microsoft Office PowerPoint</Application>
  <PresentationFormat>Экран (4:3)</PresentationFormat>
  <Paragraphs>34</Paragraphs>
  <Slides>19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Домашний</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Костян и Ко</dc:creator>
  <cp:lastModifiedBy>Herk</cp:lastModifiedBy>
  <cp:revision>36</cp:revision>
  <dcterms:created xsi:type="dcterms:W3CDTF">2007-11-27T15:47:59Z</dcterms:created>
  <dcterms:modified xsi:type="dcterms:W3CDTF">2011-12-05T15:22:25Z</dcterms:modified>
</cp:coreProperties>
</file>