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8" r:id="rId5"/>
    <p:sldId id="264" r:id="rId6"/>
    <p:sldId id="270" r:id="rId7"/>
    <p:sldId id="259" r:id="rId8"/>
    <p:sldId id="260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9497-7D5B-4044-B231-0257E1985AC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7B0-1077-4603-AB44-F10FBF9BA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9497-7D5B-4044-B231-0257E1985AC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7B0-1077-4603-AB44-F10FBF9BA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9497-7D5B-4044-B231-0257E1985AC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7B0-1077-4603-AB44-F10FBF9BA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9497-7D5B-4044-B231-0257E1985AC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7B0-1077-4603-AB44-F10FBF9BA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9497-7D5B-4044-B231-0257E1985AC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7B0-1077-4603-AB44-F10FBF9BA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9497-7D5B-4044-B231-0257E1985AC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7B0-1077-4603-AB44-F10FBF9BA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9497-7D5B-4044-B231-0257E1985AC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7B0-1077-4603-AB44-F10FBF9BA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9497-7D5B-4044-B231-0257E1985AC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7B0-1077-4603-AB44-F10FBF9BA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9497-7D5B-4044-B231-0257E1985AC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7B0-1077-4603-AB44-F10FBF9BA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9497-7D5B-4044-B231-0257E1985AC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7B0-1077-4603-AB44-F10FBF9BA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9497-7D5B-4044-B231-0257E1985AC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7B0-1077-4603-AB44-F10FBF9BA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89497-7D5B-4044-B231-0257E1985ACF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BA7B0-1077-4603-AB44-F10FBF9BAD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gif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hyperlink" Target="http://www.i-r-p.ru/files/43956f2d3a6269.30231865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r-p.ru/files/43956f2d3a6269.30231865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ravelel.ru/wp-content/uploads/2011/05/4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0"/>
            <a:ext cx="94298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kirov.izbirkom.ru/etc/russia_map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6076950" cy="3305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08" y="0"/>
            <a:ext cx="5114932" cy="1143000"/>
          </a:xfrm>
        </p:spPr>
        <p:txBody>
          <a:bodyPr/>
          <a:lstStyle/>
          <a:p>
            <a:r>
              <a:rPr lang="ru-RU" sz="5400" dirty="0" smtClean="0"/>
              <a:t>Р</a:t>
            </a:r>
            <a:r>
              <a:rPr lang="ru-RU" dirty="0" smtClean="0"/>
              <a:t>ОССИЯ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643446"/>
            <a:ext cx="89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РОССИЯ, Российская Федерация</a:t>
            </a:r>
            <a:r>
              <a:rPr lang="ru-RU" dirty="0" smtClean="0"/>
              <a:t> — самое большое по площади государство мира; </a:t>
            </a:r>
          </a:p>
          <a:p>
            <a:r>
              <a:rPr lang="ru-RU" dirty="0" smtClean="0"/>
              <a:t>расположено в восточной части Европы и в северной части Азии. </a:t>
            </a:r>
          </a:p>
          <a:p>
            <a:r>
              <a:rPr lang="ru-RU" b="1" dirty="0" smtClean="0"/>
              <a:t>Площадь</a:t>
            </a:r>
            <a:r>
              <a:rPr lang="ru-RU" dirty="0" smtClean="0"/>
              <a:t> — 17 075,4 тыс. кв. км. </a:t>
            </a:r>
          </a:p>
          <a:p>
            <a:r>
              <a:rPr lang="ru-RU" b="1" dirty="0" smtClean="0"/>
              <a:t>Россия омывается водами 12 морей</a:t>
            </a:r>
            <a:r>
              <a:rPr lang="ru-RU" dirty="0" smtClean="0"/>
              <a:t>, принадлежащих бассейнам трех океанов: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</a:t>
            </a:r>
            <a:r>
              <a:rPr lang="ru-RU" i="1" dirty="0" smtClean="0"/>
              <a:t>Атлантического, Северного Ледовитого и Тихого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лаг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284538"/>
            <a:ext cx="2276475" cy="2520950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8435" name="WordArt 3" descr="аним салют12"/>
          <p:cNvSpPr>
            <a:spLocks noChangeArrowheads="1" noChangeShapeType="1" noTextEdit="1"/>
          </p:cNvSpPr>
          <p:nvPr/>
        </p:nvSpPr>
        <p:spPr bwMode="auto">
          <a:xfrm>
            <a:off x="1476375" y="549275"/>
            <a:ext cx="6840538" cy="31686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Impact"/>
              </a:rPr>
              <a:t>Государственная символика </a:t>
            </a:r>
          </a:p>
          <a:p>
            <a:pPr algn="ctr"/>
            <a:r>
              <a:rPr lang="ru-RU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Impact"/>
              </a:rPr>
              <a:t>России</a:t>
            </a:r>
          </a:p>
        </p:txBody>
      </p:sp>
      <p:pic>
        <p:nvPicPr>
          <p:cNvPr id="18436" name="Picture 4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284538"/>
            <a:ext cx="2159000" cy="2520950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8437" name="Picture 5" descr="Картинка 1 из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284538"/>
            <a:ext cx="2232025" cy="2514600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067175" y="5876925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1328"/>
                </a:solidFill>
              </a:rPr>
              <a:t>флаг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42988" y="5876925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1328"/>
                </a:solidFill>
              </a:rPr>
              <a:t>герб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732588" y="5805488"/>
            <a:ext cx="1366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1328"/>
                </a:solidFill>
              </a:rPr>
              <a:t>гимн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1152525" cy="620713"/>
            <a:chOff x="748" y="527"/>
            <a:chExt cx="726" cy="391"/>
          </a:xfrm>
        </p:grpSpPr>
        <p:pic>
          <p:nvPicPr>
            <p:cNvPr id="18443" name="Picture 11" descr="flag_left"/>
            <p:cNvPicPr>
              <a:picLocks noChangeAspect="1" noChangeArrowheads="1"/>
            </p:cNvPicPr>
            <p:nvPr/>
          </p:nvPicPr>
          <p:blipFill>
            <a:blip r:embed="rId7" cstate="print"/>
            <a:srcRect r="53821"/>
            <a:stretch>
              <a:fillRect/>
            </a:stretch>
          </p:blipFill>
          <p:spPr bwMode="auto">
            <a:xfrm>
              <a:off x="748" y="527"/>
              <a:ext cx="349" cy="391"/>
            </a:xfrm>
            <a:prstGeom prst="rect">
              <a:avLst/>
            </a:prstGeom>
            <a:noFill/>
          </p:spPr>
        </p:pic>
        <p:pic>
          <p:nvPicPr>
            <p:cNvPr id="18444" name="Picture 12" descr="Flag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11" y="618"/>
              <a:ext cx="363" cy="2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  <p:bldP spid="184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 из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60350"/>
            <a:ext cx="3024188" cy="3529013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1152525" cy="620713"/>
            <a:chOff x="748" y="527"/>
            <a:chExt cx="726" cy="391"/>
          </a:xfrm>
        </p:grpSpPr>
        <p:pic>
          <p:nvPicPr>
            <p:cNvPr id="23556" name="Picture 4" descr="flag_left"/>
            <p:cNvPicPr>
              <a:picLocks noChangeAspect="1" noChangeArrowheads="1"/>
            </p:cNvPicPr>
            <p:nvPr/>
          </p:nvPicPr>
          <p:blipFill>
            <a:blip r:embed="rId5" cstate="print"/>
            <a:srcRect r="53821"/>
            <a:stretch>
              <a:fillRect/>
            </a:stretch>
          </p:blipFill>
          <p:spPr bwMode="auto">
            <a:xfrm>
              <a:off x="748" y="527"/>
              <a:ext cx="349" cy="391"/>
            </a:xfrm>
            <a:prstGeom prst="rect">
              <a:avLst/>
            </a:prstGeom>
            <a:noFill/>
          </p:spPr>
        </p:pic>
        <p:pic>
          <p:nvPicPr>
            <p:cNvPr id="23557" name="Picture 5" descr="Flag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1" y="618"/>
              <a:ext cx="363" cy="227"/>
            </a:xfrm>
            <a:prstGeom prst="rect">
              <a:avLst/>
            </a:prstGeom>
            <a:noFill/>
          </p:spPr>
        </p:pic>
      </p:grp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50825" y="3860800"/>
            <a:ext cx="85693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663300"/>
                </a:solidFill>
                <a:latin typeface="Times New Roman" pitchFamily="18" charset="0"/>
              </a:rPr>
              <a:t>Слово «герб» произошло от немецкого слова «эрбе», что обозначает «наследство, фамильное достоинство»</a:t>
            </a:r>
          </a:p>
        </p:txBody>
      </p:sp>
    </p:spTree>
    <p:custDataLst>
      <p:tags r:id="rId1"/>
    </p:custDataLst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флаг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576954">
            <a:off x="539750" y="1557338"/>
            <a:ext cx="30241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1152525" cy="620713"/>
            <a:chOff x="748" y="527"/>
            <a:chExt cx="726" cy="391"/>
          </a:xfrm>
        </p:grpSpPr>
        <p:pic>
          <p:nvPicPr>
            <p:cNvPr id="5135" name="Picture 15" descr="flag_left"/>
            <p:cNvPicPr>
              <a:picLocks noChangeAspect="1" noChangeArrowheads="1"/>
            </p:cNvPicPr>
            <p:nvPr/>
          </p:nvPicPr>
          <p:blipFill>
            <a:blip r:embed="rId3" cstate="print"/>
            <a:srcRect r="53821"/>
            <a:stretch>
              <a:fillRect/>
            </a:stretch>
          </p:blipFill>
          <p:spPr bwMode="auto">
            <a:xfrm>
              <a:off x="748" y="527"/>
              <a:ext cx="349" cy="391"/>
            </a:xfrm>
            <a:prstGeom prst="rect">
              <a:avLst/>
            </a:prstGeom>
            <a:noFill/>
          </p:spPr>
        </p:pic>
        <p:pic>
          <p:nvPicPr>
            <p:cNvPr id="5136" name="Picture 16" descr="Flag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1" y="618"/>
              <a:ext cx="363" cy="227"/>
            </a:xfrm>
            <a:prstGeom prst="rect">
              <a:avLst/>
            </a:prstGeom>
            <a:noFill/>
          </p:spPr>
        </p:pic>
      </p:grp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843213" y="260350"/>
            <a:ext cx="597693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663300"/>
                </a:solidFill>
                <a:latin typeface="Times New Roman" pitchFamily="18" charset="0"/>
              </a:rPr>
              <a:t>Трёхцветный флаг России (</a:t>
            </a:r>
            <a:r>
              <a:rPr lang="ru-RU" sz="3600" b="1" dirty="0" err="1">
                <a:solidFill>
                  <a:srgbClr val="663300"/>
                </a:solidFill>
                <a:latin typeface="Times New Roman" pitchFamily="18" charset="0"/>
              </a:rPr>
              <a:t>триколор</a:t>
            </a:r>
            <a:r>
              <a:rPr lang="ru-RU" sz="3600" b="1" dirty="0">
                <a:solidFill>
                  <a:srgbClr val="663300"/>
                </a:solidFill>
                <a:latin typeface="Times New Roman" pitchFamily="18" charset="0"/>
              </a:rPr>
              <a:t>) был утверждён российским императором Петром Первым</a:t>
            </a:r>
          </a:p>
          <a:p>
            <a:pPr>
              <a:spcBef>
                <a:spcPct val="50000"/>
              </a:spcBef>
            </a:pPr>
            <a:r>
              <a:rPr lang="ru-RU" sz="3600" b="1" i="1" dirty="0">
                <a:solidFill>
                  <a:srgbClr val="663300"/>
                </a:solidFill>
                <a:latin typeface="Times New Roman" pitchFamily="18" charset="0"/>
              </a:rPr>
              <a:t>Белый цвет</a:t>
            </a:r>
            <a:r>
              <a:rPr lang="ru-RU" sz="3600" b="1" dirty="0">
                <a:solidFill>
                  <a:srgbClr val="663300"/>
                </a:solidFill>
                <a:latin typeface="Times New Roman" pitchFamily="18" charset="0"/>
              </a:rPr>
              <a:t> – это цвет мира;</a:t>
            </a:r>
          </a:p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Синий</a:t>
            </a:r>
            <a:r>
              <a:rPr lang="ru-R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 dirty="0">
                <a:solidFill>
                  <a:srgbClr val="663300"/>
                </a:solidFill>
                <a:latin typeface="Times New Roman" pitchFamily="18" charset="0"/>
              </a:rPr>
              <a:t>– это вера, верность;</a:t>
            </a:r>
          </a:p>
          <a:p>
            <a:pPr>
              <a:spcBef>
                <a:spcPct val="50000"/>
              </a:spcBef>
            </a:pPr>
            <a:r>
              <a:rPr lang="ru-RU" sz="3600" b="1" i="1" dirty="0">
                <a:solidFill>
                  <a:srgbClr val="FF3300"/>
                </a:solidFill>
                <a:latin typeface="Times New Roman" pitchFamily="18" charset="0"/>
              </a:rPr>
              <a:t>Красный</a:t>
            </a:r>
            <a:r>
              <a:rPr lang="ru-RU" sz="3600" b="1" dirty="0">
                <a:solidFill>
                  <a:srgbClr val="663300"/>
                </a:solidFill>
                <a:latin typeface="Times New Roman" pitchFamily="18" charset="0"/>
              </a:rPr>
              <a:t> – цвет силы. Это цвет крови, пролитый за Родину и её независимость.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95288" y="3357563"/>
            <a:ext cx="84963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663300"/>
                </a:solidFill>
                <a:latin typeface="Times New Roman" pitchFamily="18" charset="0"/>
              </a:rPr>
              <a:t>Гимн –слово образовано от греческого «гимнос», что означает «вдохновение, торжественная песня»</a:t>
            </a:r>
          </a:p>
        </p:txBody>
      </p:sp>
      <p:pic>
        <p:nvPicPr>
          <p:cNvPr id="24581" name="Picture 5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60350"/>
            <a:ext cx="2159000" cy="2520950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1152525" cy="620713"/>
            <a:chOff x="748" y="527"/>
            <a:chExt cx="726" cy="391"/>
          </a:xfrm>
        </p:grpSpPr>
        <p:pic>
          <p:nvPicPr>
            <p:cNvPr id="24583" name="Picture 7" descr="flag_left"/>
            <p:cNvPicPr>
              <a:picLocks noChangeAspect="1" noChangeArrowheads="1"/>
            </p:cNvPicPr>
            <p:nvPr/>
          </p:nvPicPr>
          <p:blipFill>
            <a:blip r:embed="rId3" cstate="print"/>
            <a:srcRect r="53821"/>
            <a:stretch>
              <a:fillRect/>
            </a:stretch>
          </p:blipFill>
          <p:spPr bwMode="auto">
            <a:xfrm>
              <a:off x="748" y="527"/>
              <a:ext cx="349" cy="391"/>
            </a:xfrm>
            <a:prstGeom prst="rect">
              <a:avLst/>
            </a:prstGeom>
            <a:noFill/>
          </p:spPr>
        </p:pic>
        <p:pic>
          <p:nvPicPr>
            <p:cNvPr id="24584" name="Picture 8" descr="Flag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1" y="618"/>
              <a:ext cx="363" cy="2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Kcy;&amp;acy;&amp;rcy;&amp;tcy;&amp;acy; &amp;Rcy;&amp;ocy;&amp;scy;&amp;scy;&amp;icy;&amp;icy; - &amp;kcy;&amp;acy;&amp;rcy;&amp;tcy;&amp;acy; &amp;dcy;&amp;ocy;&amp;rcy;&amp;ocy;&amp;gcy; &amp;Rcy;&amp;ocy;&amp;scy;&amp;scy;&amp;icy;&amp;icy;, &amp;acy;&amp;vcy;&amp;tcy;&amp;ocy;&amp;mcy;&amp;ocy;&amp;bcy;&amp;icy;&amp;lcy;&amp;softcy;&amp;ncy;&amp;acy;&amp;yacy; &amp;kcy;&amp;acy;&amp;rcy;&amp;tcy;&amp;acy; &amp;Rcy;&amp;ocy;&amp;scy;&amp;scy;&amp;icy;&amp;icy;, &amp;scy;&amp;kcy;&amp;acy;&amp;chcy;&amp;acy;&amp;tcy;&amp;softcy; &amp;kcy;&amp;acy;&amp;rcy;&amp;tcy;&amp;acy; &amp;Rcy;&amp;ocy;&amp;scy;&amp;scy;&amp;icy;&amp;icy;, &amp;pcy;&amp;ocy;&amp;lcy;&amp;icy;&amp;tcy;&amp;icy;&amp;chcy;&amp;iecy;&amp;scy;&amp;kcy;&amp;acy;&amp;yacy; &amp;kcy;&amp;acy;&amp;rcy;&amp;tcy;&amp;acy; &amp;Rcy;&amp;ocy;&amp;scy;&amp;scy;&amp;icy;&amp;icy;, &amp;kcy;&amp;acy;&amp;rcy;&amp;tcy;&amp;ycy; &amp;Rcy;&amp;ocy;&amp;scy;&amp;scy;&amp;icy;&amp;yacy; &amp;Ucy;&amp;kcy;&amp;rcy;&amp;a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 l="1539"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ravelel.ru/wp-content/uploads/2011/05/4346.jpg"/>
          <p:cNvPicPr>
            <a:picLocks noChangeAspect="1" noChangeArrowheads="1"/>
          </p:cNvPicPr>
          <p:nvPr/>
        </p:nvPicPr>
        <p:blipFill>
          <a:blip r:embed="rId2" cstate="print"/>
          <a:srcRect r="63554" b="16629"/>
          <a:stretch>
            <a:fillRect/>
          </a:stretch>
        </p:blipFill>
        <p:spPr bwMode="auto">
          <a:xfrm>
            <a:off x="285720" y="142852"/>
            <a:ext cx="4786346" cy="635922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29256" y="3571876"/>
            <a:ext cx="3571900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Финляндия</a:t>
            </a:r>
            <a:br>
              <a:rPr lang="ru-RU" sz="4900" dirty="0" smtClean="0"/>
            </a:br>
            <a:r>
              <a:rPr lang="ru-RU" sz="4900" dirty="0" smtClean="0"/>
              <a:t>Эстония</a:t>
            </a:r>
            <a:br>
              <a:rPr lang="ru-RU" sz="4900" dirty="0" smtClean="0"/>
            </a:br>
            <a:r>
              <a:rPr lang="ru-RU" sz="4900" dirty="0" smtClean="0"/>
              <a:t>Латвия</a:t>
            </a:r>
            <a:br>
              <a:rPr lang="ru-RU" sz="4900" dirty="0" smtClean="0"/>
            </a:br>
            <a:r>
              <a:rPr lang="ru-RU" sz="4900" dirty="0"/>
              <a:t>Л</a:t>
            </a:r>
            <a:r>
              <a:rPr lang="ru-RU" sz="4900" dirty="0" smtClean="0"/>
              <a:t>итва </a:t>
            </a:r>
            <a:br>
              <a:rPr lang="ru-RU" sz="4900" dirty="0" smtClean="0"/>
            </a:br>
            <a:r>
              <a:rPr lang="ru-RU" sz="4900" dirty="0" smtClean="0"/>
              <a:t>Польша</a:t>
            </a:r>
            <a:br>
              <a:rPr lang="ru-RU" sz="4900" dirty="0" smtClean="0"/>
            </a:br>
            <a:r>
              <a:rPr lang="ru-RU" sz="4900" dirty="0" smtClean="0"/>
              <a:t>Белоруссия</a:t>
            </a:r>
            <a:br>
              <a:rPr lang="ru-RU" sz="4900" dirty="0" smtClean="0"/>
            </a:br>
            <a:r>
              <a:rPr lang="ru-RU" sz="4900" dirty="0" smtClean="0"/>
              <a:t>Украина</a:t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он16 не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152525" cy="620713"/>
            <a:chOff x="748" y="527"/>
            <a:chExt cx="726" cy="391"/>
          </a:xfrm>
        </p:grpSpPr>
        <p:pic>
          <p:nvPicPr>
            <p:cNvPr id="26630" name="Picture 6" descr="flag_left"/>
            <p:cNvPicPr>
              <a:picLocks noChangeAspect="1" noChangeArrowheads="1"/>
            </p:cNvPicPr>
            <p:nvPr/>
          </p:nvPicPr>
          <p:blipFill>
            <a:blip r:embed="rId3" cstate="print"/>
            <a:srcRect r="53821"/>
            <a:stretch>
              <a:fillRect/>
            </a:stretch>
          </p:blipFill>
          <p:spPr bwMode="auto">
            <a:xfrm>
              <a:off x="748" y="527"/>
              <a:ext cx="349" cy="391"/>
            </a:xfrm>
            <a:prstGeom prst="rect">
              <a:avLst/>
            </a:prstGeom>
            <a:noFill/>
          </p:spPr>
        </p:pic>
        <p:pic>
          <p:nvPicPr>
            <p:cNvPr id="26631" name="Picture 7" descr="Flag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1" y="618"/>
              <a:ext cx="363" cy="227"/>
            </a:xfrm>
            <a:prstGeom prst="rect">
              <a:avLst/>
            </a:prstGeom>
            <a:noFill/>
          </p:spPr>
        </p:pic>
      </p:grpSp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488238" cy="64531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Любить Россию</a:t>
            </a:r>
          </a:p>
          <a:p>
            <a:pPr algn="ctr"/>
            <a:r>
              <a:rPr lang="ru-RU" sz="4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надо не за то,</a:t>
            </a:r>
          </a:p>
          <a:p>
            <a:pPr algn="ctr"/>
            <a:r>
              <a:rPr lang="ru-RU" sz="4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что она велика,</a:t>
            </a:r>
          </a:p>
          <a:p>
            <a:pPr algn="ctr"/>
            <a:r>
              <a:rPr lang="ru-RU" sz="4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а  за то, что она твоя </a:t>
            </a:r>
          </a:p>
          <a:p>
            <a:pPr algn="ctr"/>
            <a:r>
              <a:rPr lang="ru-RU" sz="4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Родина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160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РОССИЯ</vt:lpstr>
      <vt:lpstr>Слайд 3</vt:lpstr>
      <vt:lpstr>Слайд 4</vt:lpstr>
      <vt:lpstr>Слайд 5</vt:lpstr>
      <vt:lpstr>Слайд 6</vt:lpstr>
      <vt:lpstr>Слайд 7</vt:lpstr>
      <vt:lpstr>Финляндия Эстония Латвия Литва  Польша Белоруссия Украина  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Dmitri</dc:creator>
  <cp:lastModifiedBy>Dmitri</cp:lastModifiedBy>
  <cp:revision>5</cp:revision>
  <dcterms:created xsi:type="dcterms:W3CDTF">2012-11-18T10:45:07Z</dcterms:created>
  <dcterms:modified xsi:type="dcterms:W3CDTF">2012-11-18T11:26:06Z</dcterms:modified>
</cp:coreProperties>
</file>